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2" r:id="rId3"/>
    <p:sldId id="259" r:id="rId4"/>
    <p:sldId id="258" r:id="rId5"/>
    <p:sldId id="263" r:id="rId6"/>
    <p:sldId id="264"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en Wallace" initials="OW" lastIdx="6" clrIdx="0">
    <p:extLst>
      <p:ext uri="{19B8F6BF-5375-455C-9EA6-DF929625EA0E}">
        <p15:presenceInfo xmlns:p15="http://schemas.microsoft.com/office/powerpoint/2012/main" userId="86bc1f8088782b4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A82C"/>
    <a:srgbClr val="B21E88"/>
    <a:srgbClr val="F4979D"/>
    <a:srgbClr val="EA8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86" d="100"/>
          <a:sy n="86" d="100"/>
        </p:scale>
        <p:origin x="48" y="459"/>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M:\DIALSELF\census\eohhs%20YYA%20demo%20repor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Demographics</a:t>
            </a:r>
            <a:r>
              <a:rPr lang="en-US" sz="1800" b="1" baseline="0"/>
              <a:t> by County VS YYA Demographics</a:t>
            </a:r>
            <a:endParaRPr lang="en-US" sz="1800" b="1"/>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Data!$A$18</c:f>
              <c:strCache>
                <c:ptCount val="1"/>
                <c:pt idx="0">
                  <c:v>White</c:v>
                </c:pt>
              </c:strCache>
            </c:strRef>
          </c:tx>
          <c:spPr>
            <a:solidFill>
              <a:schemeClr val="accent4">
                <a:lumMod val="40000"/>
                <a:lumOff val="60000"/>
              </a:schemeClr>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Data!$B$18:$E$18</c:f>
              <c:numCache>
                <c:formatCode>0.00%</c:formatCode>
                <c:ptCount val="4"/>
                <c:pt idx="0">
                  <c:v>0.93799999999999994</c:v>
                </c:pt>
                <c:pt idx="1">
                  <c:v>0.88</c:v>
                </c:pt>
                <c:pt idx="2">
                  <c:v>0.91800000000000004</c:v>
                </c:pt>
                <c:pt idx="3">
                  <c:v>0.6</c:v>
                </c:pt>
              </c:numCache>
            </c:numRef>
          </c:val>
          <c:extLst>
            <c:ext xmlns:c16="http://schemas.microsoft.com/office/drawing/2014/chart" uri="{C3380CC4-5D6E-409C-BE32-E72D297353CC}">
              <c16:uniqueId val="{00000000-7C85-4DAF-86F6-3EC29EE3845E}"/>
            </c:ext>
          </c:extLst>
        </c:ser>
        <c:ser>
          <c:idx val="1"/>
          <c:order val="1"/>
          <c:tx>
            <c:strRef>
              <c:f>Data!$A$19</c:f>
              <c:strCache>
                <c:ptCount val="1"/>
                <c:pt idx="0">
                  <c:v>POC</c:v>
                </c:pt>
              </c:strCache>
            </c:strRef>
          </c:tx>
          <c:spPr>
            <a:solidFill>
              <a:schemeClr val="accent1">
                <a:lumMod val="60000"/>
                <a:lumOff val="40000"/>
              </a:schemeClr>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Data!$B$19:$E$19</c:f>
              <c:numCache>
                <c:formatCode>0.00%</c:formatCode>
                <c:ptCount val="4"/>
                <c:pt idx="0">
                  <c:v>5.8000000000000003E-2</c:v>
                </c:pt>
                <c:pt idx="1">
                  <c:v>9.2999999999999999E-2</c:v>
                </c:pt>
                <c:pt idx="2">
                  <c:v>8.6999999999999994E-2</c:v>
                </c:pt>
                <c:pt idx="3">
                  <c:v>0.4</c:v>
                </c:pt>
              </c:numCache>
            </c:numRef>
          </c:val>
          <c:extLst>
            <c:ext xmlns:c16="http://schemas.microsoft.com/office/drawing/2014/chart" uri="{C3380CC4-5D6E-409C-BE32-E72D297353CC}">
              <c16:uniqueId val="{00000001-7C85-4DAF-86F6-3EC29EE3845E}"/>
            </c:ext>
          </c:extLst>
        </c:ser>
        <c:ser>
          <c:idx val="2"/>
          <c:order val="2"/>
          <c:tx>
            <c:strRef>
              <c:f>Data!$A$20</c:f>
              <c:strCache>
                <c:ptCount val="1"/>
                <c:pt idx="0">
                  <c:v>LGBTQ+</c:v>
                </c:pt>
              </c:strCache>
            </c:strRef>
          </c:tx>
          <c:spPr>
            <a:solidFill>
              <a:srgbClr val="F4979D"/>
            </a:solidFill>
            <a:ln>
              <a:noFill/>
            </a:ln>
            <a:effectLst/>
          </c:spPr>
          <c:invertIfNegative val="0"/>
          <c:cat>
            <c:strRef>
              <c:f>Data!$B$17:$E$17</c:f>
              <c:strCache>
                <c:ptCount val="4"/>
                <c:pt idx="0">
                  <c:v>Franklin County Averages General Population</c:v>
                </c:pt>
                <c:pt idx="1">
                  <c:v>Hampshire County Averages General Population</c:v>
                </c:pt>
                <c:pt idx="2">
                  <c:v>Berkshire County Averages General Population</c:v>
                </c:pt>
                <c:pt idx="3">
                  <c:v>YYA Averages Across 3 County Region</c:v>
                </c:pt>
              </c:strCache>
            </c:strRef>
          </c:cat>
          <c:val>
            <c:numRef>
              <c:f>Data!$B$20:$E$20</c:f>
              <c:numCache>
                <c:formatCode>0.00%</c:formatCode>
                <c:ptCount val="4"/>
                <c:pt idx="0">
                  <c:v>0.04</c:v>
                </c:pt>
                <c:pt idx="1">
                  <c:v>0.04</c:v>
                </c:pt>
                <c:pt idx="2">
                  <c:v>0.04</c:v>
                </c:pt>
                <c:pt idx="3">
                  <c:v>0.32</c:v>
                </c:pt>
              </c:numCache>
            </c:numRef>
          </c:val>
          <c:extLst>
            <c:ext xmlns:c16="http://schemas.microsoft.com/office/drawing/2014/chart" uri="{C3380CC4-5D6E-409C-BE32-E72D297353CC}">
              <c16:uniqueId val="{00000002-7C85-4DAF-86F6-3EC29EE3845E}"/>
            </c:ext>
          </c:extLst>
        </c:ser>
        <c:dLbls>
          <c:showLegendKey val="0"/>
          <c:showVal val="0"/>
          <c:showCatName val="0"/>
          <c:showSerName val="0"/>
          <c:showPercent val="0"/>
          <c:showBubbleSize val="0"/>
        </c:dLbls>
        <c:gapWidth val="219"/>
        <c:overlap val="-27"/>
        <c:axId val="708762144"/>
        <c:axId val="708762472"/>
      </c:barChart>
      <c:catAx>
        <c:axId val="70876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708762472"/>
        <c:crosses val="autoZero"/>
        <c:auto val="1"/>
        <c:lblAlgn val="ctr"/>
        <c:lblOffset val="100"/>
        <c:noMultiLvlLbl val="0"/>
      </c:catAx>
      <c:valAx>
        <c:axId val="7087624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solidFill>
                      <a:schemeClr val="tx1"/>
                    </a:solidFill>
                  </a:rPr>
                  <a:t>Percentage of the</a:t>
                </a:r>
                <a:r>
                  <a:rPr lang="en-US" sz="1600" baseline="0" dirty="0">
                    <a:solidFill>
                      <a:schemeClr val="tx1"/>
                    </a:solidFill>
                  </a:rPr>
                  <a:t> Population</a:t>
                </a:r>
                <a:endParaRPr lang="en-US" sz="1600" dirty="0">
                  <a:solidFill>
                    <a:schemeClr val="tx1"/>
                  </a:solidFill>
                </a:endParaRPr>
              </a:p>
            </c:rich>
          </c:tx>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708762144"/>
        <c:crosses val="autoZero"/>
        <c:crossBetween val="between"/>
      </c:valAx>
      <c:spPr>
        <a:noFill/>
        <a:ln>
          <a:noFill/>
        </a:ln>
        <a:effectLst/>
      </c:spPr>
    </c:plotArea>
    <c:legend>
      <c:legendPos val="b"/>
      <c:layout>
        <c:manualLayout>
          <c:xMode val="edge"/>
          <c:yMode val="edge"/>
          <c:x val="0.34132149270520878"/>
          <c:y val="0.91389574779098004"/>
          <c:w val="0.32470014972939293"/>
          <c:h val="7.2464017167363531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cap="none" baseline="0">
                <a:solidFill>
                  <a:schemeClr val="lt1">
                    <a:lumMod val="85000"/>
                  </a:schemeClr>
                </a:solidFill>
                <a:latin typeface="+mn-lt"/>
                <a:ea typeface="+mn-ea"/>
                <a:cs typeface="+mn-cs"/>
              </a:defRPr>
            </a:pPr>
            <a:r>
              <a:rPr lang="en-US" sz="2000"/>
              <a:t>YYA Demographic Break Down</a:t>
            </a:r>
          </a:p>
        </c:rich>
      </c:tx>
      <c:layout/>
      <c:overlay val="0"/>
      <c:spPr>
        <a:noFill/>
        <a:ln>
          <a:noFill/>
        </a:ln>
        <a:effectLst/>
      </c:spPr>
      <c:txPr>
        <a:bodyPr rot="0" spcFirstLastPara="1" vertOverflow="ellipsis" vert="horz" wrap="square" anchor="ctr" anchorCtr="1"/>
        <a:lstStyle/>
        <a:p>
          <a:pPr>
            <a:defRPr sz="2000" b="1" i="0" u="none" strike="noStrike" kern="1200" cap="none" baseline="0">
              <a:solidFill>
                <a:schemeClr val="lt1">
                  <a:lumMod val="85000"/>
                </a:schemeClr>
              </a:solidFill>
              <a:latin typeface="+mn-lt"/>
              <a:ea typeface="+mn-ea"/>
              <a:cs typeface="+mn-cs"/>
            </a:defRPr>
          </a:pPr>
          <a:endParaRPr lang="en-US"/>
        </a:p>
      </c:txPr>
    </c:title>
    <c:autoTitleDeleted val="0"/>
    <c:plotArea>
      <c:layout>
        <c:manualLayout>
          <c:layoutTarget val="inner"/>
          <c:xMode val="edge"/>
          <c:yMode val="edge"/>
          <c:x val="8.7985775697683941E-2"/>
          <c:y val="9.4164399380283495E-2"/>
          <c:w val="0.8974578121518737"/>
          <c:h val="0.73188434413972303"/>
        </c:manualLayout>
      </c:layout>
      <c:lineChart>
        <c:grouping val="standard"/>
        <c:varyColors val="0"/>
        <c:ser>
          <c:idx val="2"/>
          <c:order val="0"/>
          <c:tx>
            <c:strRef>
              <c:f>Data!$A$17</c:f>
              <c:strCache>
                <c:ptCount val="1"/>
                <c:pt idx="0">
                  <c:v>Percentage of YYA Male</c:v>
                </c:pt>
              </c:strCache>
            </c:strRef>
          </c:tx>
          <c:spPr>
            <a:ln w="22225" cap="rnd">
              <a:solidFill>
                <a:schemeClr val="accent4">
                  <a:lumMod val="40000"/>
                  <a:lumOff val="60000"/>
                </a:schemeClr>
              </a:solidFill>
            </a:ln>
            <a:effectLst>
              <a:glow rad="139700">
                <a:schemeClr val="accent4">
                  <a:lumMod val="40000"/>
                  <a:lumOff val="60000"/>
                  <a:alpha val="14000"/>
                </a:schemeClr>
              </a:glow>
              <a:outerShdw blurRad="50800" dist="50800" dir="5400000" algn="ctr" rotWithShape="0">
                <a:schemeClr val="accent4">
                  <a:lumMod val="60000"/>
                  <a:lumOff val="40000"/>
                  <a:alpha val="0"/>
                </a:schemeClr>
              </a:outerShdw>
            </a:effectLst>
          </c:spPr>
          <c:marker>
            <c:symbol val="none"/>
          </c:marker>
          <c:cat>
            <c:strRef>
              <c:f>Data!$B$14:$M$14</c:f>
              <c:strCache>
                <c:ptCount val="12"/>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pt idx="11">
                  <c:v>Q4 FY22</c:v>
                </c:pt>
              </c:strCache>
            </c:strRef>
          </c:cat>
          <c:val>
            <c:numRef>
              <c:f>Data!$B$17:$M$17</c:f>
              <c:numCache>
                <c:formatCode>0.00%</c:formatCode>
                <c:ptCount val="12"/>
                <c:pt idx="0">
                  <c:v>0.17073170731707318</c:v>
                </c:pt>
                <c:pt idx="1">
                  <c:v>0.14792899408284024</c:v>
                </c:pt>
                <c:pt idx="2">
                  <c:v>0.10606060606060606</c:v>
                </c:pt>
                <c:pt idx="3">
                  <c:v>4.5112781954887216E-2</c:v>
                </c:pt>
                <c:pt idx="4">
                  <c:v>0.20353982300884957</c:v>
                </c:pt>
                <c:pt idx="5">
                  <c:v>0.28155339805825241</c:v>
                </c:pt>
                <c:pt idx="6">
                  <c:v>0.3</c:v>
                </c:pt>
                <c:pt idx="7">
                  <c:v>0.34482758620689657</c:v>
                </c:pt>
                <c:pt idx="8">
                  <c:v>0.35714285714285715</c:v>
                </c:pt>
                <c:pt idx="9">
                  <c:v>0.29914529914529914</c:v>
                </c:pt>
                <c:pt idx="10">
                  <c:v>0.33333333333333331</c:v>
                </c:pt>
                <c:pt idx="11">
                  <c:v>0.35135135135135137</c:v>
                </c:pt>
              </c:numCache>
            </c:numRef>
          </c:val>
          <c:smooth val="0"/>
          <c:extLst>
            <c:ext xmlns:c16="http://schemas.microsoft.com/office/drawing/2014/chart" uri="{C3380CC4-5D6E-409C-BE32-E72D297353CC}">
              <c16:uniqueId val="{00000000-FFCD-4BDC-9F46-6A8E85D4E8F8}"/>
            </c:ext>
          </c:extLst>
        </c:ser>
        <c:ser>
          <c:idx val="3"/>
          <c:order val="1"/>
          <c:tx>
            <c:strRef>
              <c:f>Data!$A$18</c:f>
              <c:strCache>
                <c:ptCount val="1"/>
                <c:pt idx="0">
                  <c:v>Percentage of YYA Female</c:v>
                </c:pt>
              </c:strCache>
            </c:strRef>
          </c:tx>
          <c:spPr>
            <a:ln w="22225" cap="rnd">
              <a:solidFill>
                <a:srgbClr val="FF99FF"/>
              </a:solidFill>
            </a:ln>
            <a:effectLst>
              <a:glow rad="139700">
                <a:srgbClr val="FF99FF">
                  <a:alpha val="14000"/>
                </a:srgbClr>
              </a:glow>
            </a:effectLst>
          </c:spPr>
          <c:marker>
            <c:symbol val="none"/>
          </c:marker>
          <c:cat>
            <c:strRef>
              <c:f>Data!$B$14:$M$14</c:f>
              <c:strCache>
                <c:ptCount val="12"/>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pt idx="11">
                  <c:v>Q4 FY22</c:v>
                </c:pt>
              </c:strCache>
            </c:strRef>
          </c:cat>
          <c:val>
            <c:numRef>
              <c:f>Data!$B$18:$M$18</c:f>
              <c:numCache>
                <c:formatCode>0.00%</c:formatCode>
                <c:ptCount val="12"/>
                <c:pt idx="0">
                  <c:v>0.13414634146341464</c:v>
                </c:pt>
                <c:pt idx="1">
                  <c:v>0.14792899408284024</c:v>
                </c:pt>
                <c:pt idx="2">
                  <c:v>0.10101010101010101</c:v>
                </c:pt>
                <c:pt idx="3">
                  <c:v>0.11278195488721804</c:v>
                </c:pt>
                <c:pt idx="4">
                  <c:v>0.4247787610619469</c:v>
                </c:pt>
                <c:pt idx="5">
                  <c:v>0.4563106796116505</c:v>
                </c:pt>
                <c:pt idx="6">
                  <c:v>0.5</c:v>
                </c:pt>
                <c:pt idx="7">
                  <c:v>0.47413793103448276</c:v>
                </c:pt>
                <c:pt idx="8">
                  <c:v>0.44642857142857145</c:v>
                </c:pt>
                <c:pt idx="9">
                  <c:v>0.47008547008547008</c:v>
                </c:pt>
                <c:pt idx="10">
                  <c:v>0.52252252252252251</c:v>
                </c:pt>
                <c:pt idx="11">
                  <c:v>0.44144144144144143</c:v>
                </c:pt>
              </c:numCache>
            </c:numRef>
          </c:val>
          <c:smooth val="0"/>
          <c:extLst>
            <c:ext xmlns:c16="http://schemas.microsoft.com/office/drawing/2014/chart" uri="{C3380CC4-5D6E-409C-BE32-E72D297353CC}">
              <c16:uniqueId val="{00000001-FFCD-4BDC-9F46-6A8E85D4E8F8}"/>
            </c:ext>
          </c:extLst>
        </c:ser>
        <c:ser>
          <c:idx val="0"/>
          <c:order val="2"/>
          <c:tx>
            <c:strRef>
              <c:f>Data!$A$15</c:f>
              <c:strCache>
                <c:ptCount val="1"/>
                <c:pt idx="0">
                  <c:v>Percentage of YYA of color</c:v>
                </c:pt>
              </c:strCache>
            </c:strRef>
          </c:tx>
          <c:spPr>
            <a:ln w="22225" cap="rnd">
              <a:solidFill>
                <a:schemeClr val="accent6"/>
              </a:solidFill>
            </a:ln>
            <a:effectLst>
              <a:glow rad="139700">
                <a:schemeClr val="accent6">
                  <a:alpha val="14000"/>
                </a:schemeClr>
              </a:glow>
            </a:effectLst>
          </c:spPr>
          <c:marker>
            <c:symbol val="none"/>
          </c:marker>
          <c:cat>
            <c:strRef>
              <c:f>Data!$B$14:$M$14</c:f>
              <c:strCache>
                <c:ptCount val="12"/>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pt idx="11">
                  <c:v>Q4 FY22</c:v>
                </c:pt>
              </c:strCache>
            </c:strRef>
          </c:cat>
          <c:val>
            <c:numRef>
              <c:f>Data!$B$15:$M$15</c:f>
              <c:numCache>
                <c:formatCode>0.00%</c:formatCode>
                <c:ptCount val="12"/>
                <c:pt idx="0">
                  <c:v>0.5</c:v>
                </c:pt>
                <c:pt idx="1">
                  <c:v>0.40540540540540543</c:v>
                </c:pt>
                <c:pt idx="2">
                  <c:v>0.51351351351351349</c:v>
                </c:pt>
                <c:pt idx="3">
                  <c:v>0.44444444444444442</c:v>
                </c:pt>
                <c:pt idx="4">
                  <c:v>0.26548672566371684</c:v>
                </c:pt>
                <c:pt idx="5">
                  <c:v>0.3300970873786408</c:v>
                </c:pt>
                <c:pt idx="6">
                  <c:v>0.37777777777777777</c:v>
                </c:pt>
                <c:pt idx="7">
                  <c:v>0.43965517241379309</c:v>
                </c:pt>
                <c:pt idx="8">
                  <c:v>0.39285714285714285</c:v>
                </c:pt>
                <c:pt idx="9">
                  <c:v>0.39316239316239315</c:v>
                </c:pt>
                <c:pt idx="10">
                  <c:v>0.45045045045045046</c:v>
                </c:pt>
                <c:pt idx="11">
                  <c:v>0.50450450450450446</c:v>
                </c:pt>
              </c:numCache>
            </c:numRef>
          </c:val>
          <c:smooth val="0"/>
          <c:extLst>
            <c:ext xmlns:c16="http://schemas.microsoft.com/office/drawing/2014/chart" uri="{C3380CC4-5D6E-409C-BE32-E72D297353CC}">
              <c16:uniqueId val="{00000002-FFCD-4BDC-9F46-6A8E85D4E8F8}"/>
            </c:ext>
          </c:extLst>
        </c:ser>
        <c:ser>
          <c:idx val="1"/>
          <c:order val="3"/>
          <c:tx>
            <c:strRef>
              <c:f>Data!$A$16</c:f>
              <c:strCache>
                <c:ptCount val="1"/>
                <c:pt idx="0">
                  <c:v>Percentage of YYA LGBTQ+</c:v>
                </c:pt>
              </c:strCache>
            </c:strRef>
          </c:tx>
          <c:spPr>
            <a:ln w="22225" cap="rnd">
              <a:solidFill>
                <a:schemeClr val="accent1"/>
              </a:solidFill>
            </a:ln>
            <a:effectLst>
              <a:glow rad="139700">
                <a:schemeClr val="accent1">
                  <a:alpha val="14000"/>
                </a:schemeClr>
              </a:glow>
            </a:effectLst>
          </c:spPr>
          <c:marker>
            <c:symbol val="none"/>
          </c:marker>
          <c:cat>
            <c:strRef>
              <c:f>Data!$B$14:$M$14</c:f>
              <c:strCache>
                <c:ptCount val="12"/>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pt idx="11">
                  <c:v>Q4 FY22</c:v>
                </c:pt>
              </c:strCache>
            </c:strRef>
          </c:cat>
          <c:val>
            <c:numRef>
              <c:f>Data!$B$16:$M$16</c:f>
              <c:numCache>
                <c:formatCode>0.00%</c:formatCode>
                <c:ptCount val="12"/>
                <c:pt idx="0">
                  <c:v>0.15</c:v>
                </c:pt>
                <c:pt idx="1">
                  <c:v>0.27</c:v>
                </c:pt>
                <c:pt idx="2">
                  <c:v>0.3</c:v>
                </c:pt>
                <c:pt idx="3">
                  <c:v>0.5</c:v>
                </c:pt>
                <c:pt idx="4">
                  <c:v>0.27</c:v>
                </c:pt>
                <c:pt idx="5">
                  <c:v>0.37</c:v>
                </c:pt>
                <c:pt idx="6">
                  <c:v>0.34</c:v>
                </c:pt>
                <c:pt idx="7">
                  <c:v>0.36</c:v>
                </c:pt>
                <c:pt idx="8">
                  <c:v>0.38392857142857145</c:v>
                </c:pt>
                <c:pt idx="9">
                  <c:v>0.39316239316239315</c:v>
                </c:pt>
                <c:pt idx="10">
                  <c:v>0.3783783783783784</c:v>
                </c:pt>
                <c:pt idx="11">
                  <c:v>0.30630630630630629</c:v>
                </c:pt>
              </c:numCache>
            </c:numRef>
          </c:val>
          <c:smooth val="0"/>
          <c:extLst>
            <c:ext xmlns:c16="http://schemas.microsoft.com/office/drawing/2014/chart" uri="{C3380CC4-5D6E-409C-BE32-E72D297353CC}">
              <c16:uniqueId val="{00000003-FFCD-4BDC-9F46-6A8E85D4E8F8}"/>
            </c:ext>
          </c:extLst>
        </c:ser>
        <c:ser>
          <c:idx val="5"/>
          <c:order val="4"/>
          <c:tx>
            <c:strRef>
              <c:f>Data!$A$20</c:f>
              <c:strCache>
                <c:ptCount val="1"/>
                <c:pt idx="0">
                  <c:v>General Population POC</c:v>
                </c:pt>
              </c:strCache>
            </c:strRef>
          </c:tx>
          <c:spPr>
            <a:ln w="22225" cap="rnd">
              <a:solidFill>
                <a:srgbClr val="C00000"/>
              </a:solidFill>
            </a:ln>
            <a:effectLst>
              <a:glow rad="139700">
                <a:srgbClr val="C00000">
                  <a:alpha val="14000"/>
                </a:srgbClr>
              </a:glow>
            </a:effectLst>
          </c:spPr>
          <c:marker>
            <c:symbol val="none"/>
          </c:marker>
          <c:cat>
            <c:strRef>
              <c:f>Data!$B$14:$M$14</c:f>
              <c:strCache>
                <c:ptCount val="12"/>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pt idx="11">
                  <c:v>Q4 FY22</c:v>
                </c:pt>
              </c:strCache>
            </c:strRef>
          </c:cat>
          <c:val>
            <c:numRef>
              <c:f>Data!$B$20:$M$20</c:f>
              <c:numCache>
                <c:formatCode>0.00%</c:formatCode>
                <c:ptCount val="12"/>
                <c:pt idx="0">
                  <c:v>0.08</c:v>
                </c:pt>
                <c:pt idx="1">
                  <c:v>0.08</c:v>
                </c:pt>
                <c:pt idx="2">
                  <c:v>0.08</c:v>
                </c:pt>
                <c:pt idx="3">
                  <c:v>0.08</c:v>
                </c:pt>
                <c:pt idx="4">
                  <c:v>0.08</c:v>
                </c:pt>
                <c:pt idx="5">
                  <c:v>0.08</c:v>
                </c:pt>
                <c:pt idx="6">
                  <c:v>0.08</c:v>
                </c:pt>
                <c:pt idx="7">
                  <c:v>0.08</c:v>
                </c:pt>
                <c:pt idx="8">
                  <c:v>0.08</c:v>
                </c:pt>
                <c:pt idx="9">
                  <c:v>0.08</c:v>
                </c:pt>
                <c:pt idx="10">
                  <c:v>0.08</c:v>
                </c:pt>
                <c:pt idx="11">
                  <c:v>0.08</c:v>
                </c:pt>
              </c:numCache>
            </c:numRef>
          </c:val>
          <c:smooth val="0"/>
          <c:extLst>
            <c:ext xmlns:c16="http://schemas.microsoft.com/office/drawing/2014/chart" uri="{C3380CC4-5D6E-409C-BE32-E72D297353CC}">
              <c16:uniqueId val="{00000004-FFCD-4BDC-9F46-6A8E85D4E8F8}"/>
            </c:ext>
          </c:extLst>
        </c:ser>
        <c:ser>
          <c:idx val="4"/>
          <c:order val="5"/>
          <c:tx>
            <c:strRef>
              <c:f>Data!$A$21</c:f>
              <c:strCache>
                <c:ptCount val="1"/>
                <c:pt idx="0">
                  <c:v>General Population LGBTQ+</c:v>
                </c:pt>
              </c:strCache>
            </c:strRef>
          </c:tx>
          <c:spPr>
            <a:ln w="22225" cap="rnd">
              <a:solidFill>
                <a:srgbClr val="E547DA"/>
              </a:solidFill>
            </a:ln>
            <a:effectLst>
              <a:glow rad="139700">
                <a:srgbClr val="E547DA">
                  <a:alpha val="13725"/>
                </a:srgbClr>
              </a:glow>
            </a:effectLst>
          </c:spPr>
          <c:marker>
            <c:symbol val="none"/>
          </c:marker>
          <c:val>
            <c:numRef>
              <c:f>Data!$B$21:$M$21</c:f>
              <c:numCache>
                <c:formatCode>0.00%</c:formatCode>
                <c:ptCount val="12"/>
                <c:pt idx="0">
                  <c:v>0.04</c:v>
                </c:pt>
                <c:pt idx="1">
                  <c:v>0.04</c:v>
                </c:pt>
                <c:pt idx="2">
                  <c:v>0.04</c:v>
                </c:pt>
                <c:pt idx="3">
                  <c:v>0.04</c:v>
                </c:pt>
                <c:pt idx="4">
                  <c:v>0.04</c:v>
                </c:pt>
                <c:pt idx="5">
                  <c:v>0.04</c:v>
                </c:pt>
                <c:pt idx="6">
                  <c:v>0.04</c:v>
                </c:pt>
                <c:pt idx="7">
                  <c:v>0.04</c:v>
                </c:pt>
                <c:pt idx="8">
                  <c:v>0.04</c:v>
                </c:pt>
                <c:pt idx="9">
                  <c:v>0.04</c:v>
                </c:pt>
                <c:pt idx="10">
                  <c:v>0.04</c:v>
                </c:pt>
                <c:pt idx="11">
                  <c:v>0.04</c:v>
                </c:pt>
              </c:numCache>
            </c:numRef>
          </c:val>
          <c:smooth val="0"/>
          <c:extLst>
            <c:ext xmlns:c16="http://schemas.microsoft.com/office/drawing/2014/chart" uri="{C3380CC4-5D6E-409C-BE32-E72D297353CC}">
              <c16:uniqueId val="{00000005-FFCD-4BDC-9F46-6A8E85D4E8F8}"/>
            </c:ext>
          </c:extLst>
        </c:ser>
        <c:dLbls>
          <c:showLegendKey val="0"/>
          <c:showVal val="0"/>
          <c:showCatName val="0"/>
          <c:showSerName val="0"/>
          <c:showPercent val="0"/>
          <c:showBubbleSize val="0"/>
        </c:dLbls>
        <c:smooth val="0"/>
        <c:axId val="859357928"/>
        <c:axId val="859362520"/>
      </c:lineChart>
      <c:catAx>
        <c:axId val="859357928"/>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lt1">
                    <a:lumMod val="75000"/>
                  </a:schemeClr>
                </a:solidFill>
                <a:latin typeface="+mn-lt"/>
                <a:ea typeface="+mn-ea"/>
                <a:cs typeface="+mn-cs"/>
              </a:defRPr>
            </a:pPr>
            <a:endParaRPr lang="en-US"/>
          </a:p>
        </c:txPr>
        <c:crossAx val="859362520"/>
        <c:crosses val="autoZero"/>
        <c:auto val="1"/>
        <c:lblAlgn val="ctr"/>
        <c:lblOffset val="100"/>
        <c:noMultiLvlLbl val="0"/>
      </c:catAx>
      <c:valAx>
        <c:axId val="859362520"/>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title>
          <c:tx>
            <c:rich>
              <a:bodyPr rot="-5400000" spcFirstLastPara="1" vertOverflow="ellipsis" vert="horz" wrap="square" anchor="ctr" anchorCtr="1"/>
              <a:lstStyle/>
              <a:p>
                <a:pPr>
                  <a:defRPr sz="1400" b="1" i="0" u="none" strike="noStrike" kern="1200" baseline="0">
                    <a:solidFill>
                      <a:schemeClr val="lt1">
                        <a:lumMod val="75000"/>
                      </a:schemeClr>
                    </a:solidFill>
                    <a:latin typeface="+mn-lt"/>
                    <a:ea typeface="+mn-ea"/>
                    <a:cs typeface="+mn-cs"/>
                  </a:defRPr>
                </a:pPr>
                <a:r>
                  <a:rPr lang="en-US" sz="1400"/>
                  <a:t>Percentage of YYA each reporting period</a:t>
                </a:r>
              </a:p>
            </c:rich>
          </c:tx>
          <c:layout>
            <c:manualLayout>
              <c:xMode val="edge"/>
              <c:yMode val="edge"/>
              <c:x val="7.8510095609151051E-3"/>
              <c:y val="0.19318376950631314"/>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lt1">
                      <a:lumMod val="7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lt1">
                    <a:lumMod val="75000"/>
                  </a:schemeClr>
                </a:solidFill>
                <a:latin typeface="+mn-lt"/>
                <a:ea typeface="+mn-ea"/>
                <a:cs typeface="+mn-cs"/>
              </a:defRPr>
            </a:pPr>
            <a:endParaRPr lang="en-US"/>
          </a:p>
        </c:txPr>
        <c:crossAx val="859357928"/>
        <c:crosses val="autoZero"/>
        <c:crossBetween val="between"/>
      </c:valAx>
      <c:spPr>
        <a:noFill/>
        <a:ln>
          <a:noFill/>
        </a:ln>
        <a:effectLst/>
      </c:spPr>
    </c:plotArea>
    <c:legend>
      <c:legendPos val="t"/>
      <c:layout>
        <c:manualLayout>
          <c:xMode val="edge"/>
          <c:yMode val="edge"/>
          <c:x val="6.7706905681643587E-2"/>
          <c:y val="0.88461229257821283"/>
          <c:w val="0.72720871862210379"/>
          <c:h val="0.1100907629539337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cap="none" baseline="0">
                <a:solidFill>
                  <a:schemeClr val="lt1">
                    <a:lumMod val="85000"/>
                  </a:schemeClr>
                </a:solidFill>
                <a:latin typeface="+mn-lt"/>
                <a:ea typeface="+mn-ea"/>
                <a:cs typeface="+mn-cs"/>
              </a:defRPr>
            </a:pPr>
            <a:r>
              <a:rPr lang="en-US" sz="2000"/>
              <a:t>% of YYA who identify as POC or LGBTQ+ FY 2020 to current</a:t>
            </a:r>
          </a:p>
        </c:rich>
      </c:tx>
      <c:layout/>
      <c:overlay val="0"/>
      <c:spPr>
        <a:noFill/>
        <a:ln>
          <a:noFill/>
        </a:ln>
        <a:effectLst/>
      </c:spPr>
      <c:txPr>
        <a:bodyPr rot="0" spcFirstLastPara="1" vertOverflow="ellipsis" vert="horz" wrap="square" anchor="ctr" anchorCtr="1"/>
        <a:lstStyle/>
        <a:p>
          <a:pPr>
            <a:defRPr sz="2000" b="1" i="0" u="none" strike="noStrike" kern="1200" cap="none" baseline="0">
              <a:solidFill>
                <a:schemeClr val="lt1">
                  <a:lumMod val="85000"/>
                </a:schemeClr>
              </a:solidFill>
              <a:latin typeface="+mn-lt"/>
              <a:ea typeface="+mn-ea"/>
              <a:cs typeface="+mn-cs"/>
            </a:defRPr>
          </a:pPr>
          <a:endParaRPr lang="en-US"/>
        </a:p>
      </c:txPr>
    </c:title>
    <c:autoTitleDeleted val="0"/>
    <c:plotArea>
      <c:layout>
        <c:manualLayout>
          <c:layoutTarget val="inner"/>
          <c:xMode val="edge"/>
          <c:yMode val="edge"/>
          <c:x val="8.7985775697683941E-2"/>
          <c:y val="9.4164399380283495E-2"/>
          <c:w val="0.8974578121518737"/>
          <c:h val="0.65556336381527847"/>
        </c:manualLayout>
      </c:layout>
      <c:lineChart>
        <c:grouping val="standard"/>
        <c:varyColors val="0"/>
        <c:ser>
          <c:idx val="0"/>
          <c:order val="0"/>
          <c:tx>
            <c:strRef>
              <c:f>Data!$A$15</c:f>
              <c:strCache>
                <c:ptCount val="1"/>
                <c:pt idx="0">
                  <c:v>Percentage of YYA of color</c:v>
                </c:pt>
              </c:strCache>
            </c:strRef>
          </c:tx>
          <c:spPr>
            <a:ln w="22225" cap="rnd">
              <a:solidFill>
                <a:schemeClr val="accent6"/>
              </a:solidFill>
            </a:ln>
            <a:effectLst>
              <a:glow rad="139700">
                <a:schemeClr val="accent6">
                  <a:alpha val="14000"/>
                </a:schemeClr>
              </a:glow>
            </a:effectLst>
          </c:spPr>
          <c:marker>
            <c:symbol val="none"/>
          </c:marker>
          <c:cat>
            <c:strRef>
              <c:f>Data!$B$14:$M$14</c:f>
              <c:strCache>
                <c:ptCount val="12"/>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pt idx="11">
                  <c:v>Q4 FY22</c:v>
                </c:pt>
              </c:strCache>
            </c:strRef>
          </c:cat>
          <c:val>
            <c:numRef>
              <c:f>Data!$B$15:$M$15</c:f>
              <c:numCache>
                <c:formatCode>0.00%</c:formatCode>
                <c:ptCount val="12"/>
                <c:pt idx="0">
                  <c:v>0.5</c:v>
                </c:pt>
                <c:pt idx="1">
                  <c:v>0.40540540540540543</c:v>
                </c:pt>
                <c:pt idx="2">
                  <c:v>0.51351351351351349</c:v>
                </c:pt>
                <c:pt idx="3">
                  <c:v>0.44444444444444442</c:v>
                </c:pt>
                <c:pt idx="4">
                  <c:v>0.26548672566371684</c:v>
                </c:pt>
                <c:pt idx="5">
                  <c:v>0.3300970873786408</c:v>
                </c:pt>
                <c:pt idx="6">
                  <c:v>0.37777777777777777</c:v>
                </c:pt>
                <c:pt idx="7">
                  <c:v>0.43965517241379309</c:v>
                </c:pt>
                <c:pt idx="8">
                  <c:v>0.39285714285714285</c:v>
                </c:pt>
                <c:pt idx="9">
                  <c:v>0.39316239316239315</c:v>
                </c:pt>
                <c:pt idx="10">
                  <c:v>0.45045045045045046</c:v>
                </c:pt>
                <c:pt idx="11">
                  <c:v>0.50450450450450446</c:v>
                </c:pt>
              </c:numCache>
            </c:numRef>
          </c:val>
          <c:smooth val="0"/>
          <c:extLst>
            <c:ext xmlns:c16="http://schemas.microsoft.com/office/drawing/2014/chart" uri="{C3380CC4-5D6E-409C-BE32-E72D297353CC}">
              <c16:uniqueId val="{00000000-74CE-4B69-A6FD-ADFE4D9FD0DD}"/>
            </c:ext>
          </c:extLst>
        </c:ser>
        <c:ser>
          <c:idx val="1"/>
          <c:order val="1"/>
          <c:tx>
            <c:strRef>
              <c:f>Data!$A$16</c:f>
              <c:strCache>
                <c:ptCount val="1"/>
                <c:pt idx="0">
                  <c:v>Percentage of YYA LGBTQ+</c:v>
                </c:pt>
              </c:strCache>
            </c:strRef>
          </c:tx>
          <c:spPr>
            <a:ln w="22225" cap="rnd">
              <a:solidFill>
                <a:schemeClr val="accent1">
                  <a:lumMod val="75000"/>
                </a:schemeClr>
              </a:solidFill>
            </a:ln>
            <a:effectLst>
              <a:glow rad="139700">
                <a:schemeClr val="accent1">
                  <a:alpha val="14000"/>
                </a:schemeClr>
              </a:glow>
            </a:effectLst>
          </c:spPr>
          <c:marker>
            <c:symbol val="none"/>
          </c:marker>
          <c:cat>
            <c:strRef>
              <c:f>Data!$B$14:$M$14</c:f>
              <c:strCache>
                <c:ptCount val="12"/>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pt idx="11">
                  <c:v>Q4 FY22</c:v>
                </c:pt>
              </c:strCache>
            </c:strRef>
          </c:cat>
          <c:val>
            <c:numRef>
              <c:f>Data!$B$16:$M$16</c:f>
              <c:numCache>
                <c:formatCode>0.00%</c:formatCode>
                <c:ptCount val="12"/>
                <c:pt idx="0">
                  <c:v>0.15</c:v>
                </c:pt>
                <c:pt idx="1">
                  <c:v>0.27</c:v>
                </c:pt>
                <c:pt idx="2">
                  <c:v>0.3</c:v>
                </c:pt>
                <c:pt idx="3">
                  <c:v>0.5</c:v>
                </c:pt>
                <c:pt idx="4">
                  <c:v>0.27</c:v>
                </c:pt>
                <c:pt idx="5">
                  <c:v>0.37</c:v>
                </c:pt>
                <c:pt idx="6">
                  <c:v>0.34</c:v>
                </c:pt>
                <c:pt idx="7">
                  <c:v>0.36</c:v>
                </c:pt>
                <c:pt idx="8">
                  <c:v>0.38392857142857145</c:v>
                </c:pt>
                <c:pt idx="9">
                  <c:v>0.39316239316239315</c:v>
                </c:pt>
                <c:pt idx="10">
                  <c:v>0.3783783783783784</c:v>
                </c:pt>
                <c:pt idx="11">
                  <c:v>0.30630630630630629</c:v>
                </c:pt>
              </c:numCache>
            </c:numRef>
          </c:val>
          <c:smooth val="0"/>
          <c:extLst>
            <c:ext xmlns:c16="http://schemas.microsoft.com/office/drawing/2014/chart" uri="{C3380CC4-5D6E-409C-BE32-E72D297353CC}">
              <c16:uniqueId val="{00000001-74CE-4B69-A6FD-ADFE4D9FD0DD}"/>
            </c:ext>
          </c:extLst>
        </c:ser>
        <c:ser>
          <c:idx val="2"/>
          <c:order val="2"/>
          <c:tx>
            <c:strRef>
              <c:f>Data!$A$20</c:f>
              <c:strCache>
                <c:ptCount val="1"/>
                <c:pt idx="0">
                  <c:v>General Population POC</c:v>
                </c:pt>
              </c:strCache>
            </c:strRef>
          </c:tx>
          <c:spPr>
            <a:ln w="22225" cap="rnd">
              <a:solidFill>
                <a:srgbClr val="FF0000"/>
              </a:solidFill>
            </a:ln>
            <a:effectLst>
              <a:glow rad="12700">
                <a:srgbClr val="C00000"/>
              </a:glow>
              <a:outerShdw blurRad="50800" dist="50800" dir="5400000" algn="ctr" rotWithShape="0">
                <a:schemeClr val="bg1">
                  <a:alpha val="0"/>
                </a:schemeClr>
              </a:outerShdw>
            </a:effectLst>
          </c:spPr>
          <c:marker>
            <c:symbol val="none"/>
          </c:marker>
          <c:val>
            <c:numRef>
              <c:f>Data!$B$20:$M$20</c:f>
              <c:numCache>
                <c:formatCode>0.00%</c:formatCode>
                <c:ptCount val="12"/>
                <c:pt idx="0">
                  <c:v>0.08</c:v>
                </c:pt>
                <c:pt idx="1">
                  <c:v>0.08</c:v>
                </c:pt>
                <c:pt idx="2">
                  <c:v>0.08</c:v>
                </c:pt>
                <c:pt idx="3">
                  <c:v>0.08</c:v>
                </c:pt>
                <c:pt idx="4">
                  <c:v>0.08</c:v>
                </c:pt>
                <c:pt idx="5">
                  <c:v>0.08</c:v>
                </c:pt>
                <c:pt idx="6">
                  <c:v>0.08</c:v>
                </c:pt>
                <c:pt idx="7">
                  <c:v>0.08</c:v>
                </c:pt>
                <c:pt idx="8">
                  <c:v>0.08</c:v>
                </c:pt>
                <c:pt idx="9">
                  <c:v>0.08</c:v>
                </c:pt>
                <c:pt idx="10">
                  <c:v>0.08</c:v>
                </c:pt>
                <c:pt idx="11">
                  <c:v>0.08</c:v>
                </c:pt>
              </c:numCache>
            </c:numRef>
          </c:val>
          <c:smooth val="0"/>
          <c:extLst>
            <c:ext xmlns:c16="http://schemas.microsoft.com/office/drawing/2014/chart" uri="{C3380CC4-5D6E-409C-BE32-E72D297353CC}">
              <c16:uniqueId val="{00000002-74CE-4B69-A6FD-ADFE4D9FD0DD}"/>
            </c:ext>
          </c:extLst>
        </c:ser>
        <c:ser>
          <c:idx val="3"/>
          <c:order val="3"/>
          <c:tx>
            <c:strRef>
              <c:f>Data!$A$21</c:f>
              <c:strCache>
                <c:ptCount val="1"/>
                <c:pt idx="0">
                  <c:v>General Population LGBTQ+</c:v>
                </c:pt>
              </c:strCache>
            </c:strRef>
          </c:tx>
          <c:spPr>
            <a:ln w="22225" cap="rnd">
              <a:solidFill>
                <a:srgbClr val="7030A0"/>
              </a:solidFill>
            </a:ln>
            <a:effectLst>
              <a:outerShdw blurRad="50800" dist="50800" dir="5400000" algn="ctr" rotWithShape="0">
                <a:srgbClr val="7030A0"/>
              </a:outerShdw>
            </a:effectLst>
          </c:spPr>
          <c:marker>
            <c:symbol val="none"/>
          </c:marker>
          <c:val>
            <c:numRef>
              <c:f>Data!$B$21:$M$21</c:f>
              <c:numCache>
                <c:formatCode>0.00%</c:formatCode>
                <c:ptCount val="12"/>
                <c:pt idx="0">
                  <c:v>0.04</c:v>
                </c:pt>
                <c:pt idx="1">
                  <c:v>0.04</c:v>
                </c:pt>
                <c:pt idx="2">
                  <c:v>0.04</c:v>
                </c:pt>
                <c:pt idx="3">
                  <c:v>0.04</c:v>
                </c:pt>
                <c:pt idx="4">
                  <c:v>0.04</c:v>
                </c:pt>
                <c:pt idx="5">
                  <c:v>0.04</c:v>
                </c:pt>
                <c:pt idx="6">
                  <c:v>0.04</c:v>
                </c:pt>
                <c:pt idx="7">
                  <c:v>0.04</c:v>
                </c:pt>
                <c:pt idx="8">
                  <c:v>0.04</c:v>
                </c:pt>
                <c:pt idx="9">
                  <c:v>0.04</c:v>
                </c:pt>
                <c:pt idx="10">
                  <c:v>0.04</c:v>
                </c:pt>
                <c:pt idx="11">
                  <c:v>0.04</c:v>
                </c:pt>
              </c:numCache>
            </c:numRef>
          </c:val>
          <c:smooth val="0"/>
          <c:extLst>
            <c:ext xmlns:c16="http://schemas.microsoft.com/office/drawing/2014/chart" uri="{C3380CC4-5D6E-409C-BE32-E72D297353CC}">
              <c16:uniqueId val="{00000003-74CE-4B69-A6FD-ADFE4D9FD0DD}"/>
            </c:ext>
          </c:extLst>
        </c:ser>
        <c:dLbls>
          <c:showLegendKey val="0"/>
          <c:showVal val="0"/>
          <c:showCatName val="0"/>
          <c:showSerName val="0"/>
          <c:showPercent val="0"/>
          <c:showBubbleSize val="0"/>
        </c:dLbls>
        <c:smooth val="0"/>
        <c:axId val="859357928"/>
        <c:axId val="859362520"/>
      </c:lineChart>
      <c:catAx>
        <c:axId val="859357928"/>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75000"/>
                  </a:schemeClr>
                </a:solidFill>
                <a:latin typeface="+mn-lt"/>
                <a:ea typeface="+mn-ea"/>
                <a:cs typeface="+mn-cs"/>
              </a:defRPr>
            </a:pPr>
            <a:endParaRPr lang="en-US"/>
          </a:p>
        </c:txPr>
        <c:crossAx val="859362520"/>
        <c:crosses val="autoZero"/>
        <c:auto val="1"/>
        <c:lblAlgn val="ctr"/>
        <c:lblOffset val="100"/>
        <c:noMultiLvlLbl val="0"/>
      </c:catAx>
      <c:valAx>
        <c:axId val="859362520"/>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title>
          <c:tx>
            <c:rich>
              <a:bodyPr rot="-5400000" spcFirstLastPara="1" vertOverflow="ellipsis" vert="horz" wrap="square" anchor="ctr" anchorCtr="1"/>
              <a:lstStyle/>
              <a:p>
                <a:pPr>
                  <a:defRPr sz="1400" b="1" i="0" u="none" strike="noStrike" kern="1200" baseline="0">
                    <a:solidFill>
                      <a:schemeClr val="lt1">
                        <a:lumMod val="75000"/>
                      </a:schemeClr>
                    </a:solidFill>
                    <a:latin typeface="+mn-lt"/>
                    <a:ea typeface="+mn-ea"/>
                    <a:cs typeface="+mn-cs"/>
                  </a:defRPr>
                </a:pPr>
                <a:r>
                  <a:rPr lang="en-US" sz="1400"/>
                  <a:t>Percentage of YYA each reporting period</a:t>
                </a:r>
              </a:p>
            </c:rich>
          </c:tx>
          <c:layout>
            <c:manualLayout>
              <c:xMode val="edge"/>
              <c:yMode val="edge"/>
              <c:x val="9.0314727281870164E-3"/>
              <c:y val="0.16407657923696495"/>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lt1">
                      <a:lumMod val="7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lt1">
                    <a:lumMod val="75000"/>
                  </a:schemeClr>
                </a:solidFill>
                <a:latin typeface="+mn-lt"/>
                <a:ea typeface="+mn-ea"/>
                <a:cs typeface="+mn-cs"/>
              </a:defRPr>
            </a:pPr>
            <a:endParaRPr lang="en-US"/>
          </a:p>
        </c:txPr>
        <c:crossAx val="859357928"/>
        <c:crosses val="autoZero"/>
        <c:crossBetween val="between"/>
      </c:valAx>
      <c:spPr>
        <a:noFill/>
        <a:ln>
          <a:noFill/>
        </a:ln>
        <a:effectLst/>
      </c:spPr>
    </c:plotArea>
    <c:legend>
      <c:legendPos val="t"/>
      <c:layout>
        <c:manualLayout>
          <c:xMode val="edge"/>
          <c:yMode val="edge"/>
          <c:x val="2.9662971017854273E-2"/>
          <c:y val="0.79695834658012021"/>
          <c:w val="0.95517536367531042"/>
          <c:h val="0.17531886263883645"/>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400" b="1" i="0" u="none" strike="noStrike" kern="1200" cap="none" baseline="0">
                <a:solidFill>
                  <a:schemeClr val="lt1">
                    <a:lumMod val="85000"/>
                  </a:schemeClr>
                </a:solidFill>
                <a:latin typeface="+mn-lt"/>
                <a:ea typeface="+mn-ea"/>
                <a:cs typeface="+mn-cs"/>
              </a:defRPr>
            </a:pPr>
            <a:r>
              <a:rPr lang="en-US" sz="2400"/>
              <a:t>Gender Demographic Breakdown</a:t>
            </a:r>
          </a:p>
        </c:rich>
      </c:tx>
      <c:layout/>
      <c:overlay val="0"/>
      <c:spPr>
        <a:noFill/>
        <a:ln>
          <a:noFill/>
        </a:ln>
        <a:effectLst/>
      </c:spPr>
      <c:txPr>
        <a:bodyPr rot="0" spcFirstLastPara="1" vertOverflow="ellipsis" vert="horz" wrap="square" anchor="ctr" anchorCtr="1"/>
        <a:lstStyle/>
        <a:p>
          <a:pPr>
            <a:defRPr sz="2400" b="1" i="0" u="none" strike="noStrike" kern="1200" cap="none" baseline="0">
              <a:solidFill>
                <a:schemeClr val="lt1">
                  <a:lumMod val="85000"/>
                </a:schemeClr>
              </a:solidFill>
              <a:latin typeface="+mn-lt"/>
              <a:ea typeface="+mn-ea"/>
              <a:cs typeface="+mn-cs"/>
            </a:defRPr>
          </a:pPr>
          <a:endParaRPr lang="en-US"/>
        </a:p>
      </c:txPr>
    </c:title>
    <c:autoTitleDeleted val="0"/>
    <c:plotArea>
      <c:layout>
        <c:manualLayout>
          <c:layoutTarget val="inner"/>
          <c:xMode val="edge"/>
          <c:yMode val="edge"/>
          <c:x val="8.7985775697683941E-2"/>
          <c:y val="9.4164399380283495E-2"/>
          <c:w val="0.8974578121518737"/>
          <c:h val="0.73188434413972303"/>
        </c:manualLayout>
      </c:layout>
      <c:lineChart>
        <c:grouping val="standard"/>
        <c:varyColors val="0"/>
        <c:ser>
          <c:idx val="0"/>
          <c:order val="0"/>
          <c:tx>
            <c:strRef>
              <c:f>Data!$A$17</c:f>
              <c:strCache>
                <c:ptCount val="1"/>
                <c:pt idx="0">
                  <c:v>Percentage of YYA Male</c:v>
                </c:pt>
              </c:strCache>
            </c:strRef>
          </c:tx>
          <c:spPr>
            <a:ln w="22225" cap="rnd">
              <a:solidFill>
                <a:schemeClr val="accent4">
                  <a:lumMod val="40000"/>
                  <a:lumOff val="60000"/>
                </a:schemeClr>
              </a:solidFill>
            </a:ln>
            <a:effectLst>
              <a:glow rad="139700">
                <a:schemeClr val="accent4">
                  <a:lumMod val="40000"/>
                  <a:lumOff val="60000"/>
                  <a:alpha val="14000"/>
                </a:schemeClr>
              </a:glow>
            </a:effectLst>
          </c:spPr>
          <c:marker>
            <c:symbol val="none"/>
          </c:marker>
          <c:cat>
            <c:strRef>
              <c:f>Data!$B$14:$M$14</c:f>
              <c:strCache>
                <c:ptCount val="12"/>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pt idx="11">
                  <c:v>Q4 FY22</c:v>
                </c:pt>
              </c:strCache>
            </c:strRef>
          </c:cat>
          <c:val>
            <c:numRef>
              <c:f>Data!$B$17:$M$17</c:f>
              <c:numCache>
                <c:formatCode>0.00%</c:formatCode>
                <c:ptCount val="12"/>
                <c:pt idx="0">
                  <c:v>0.17073170731707318</c:v>
                </c:pt>
                <c:pt idx="1">
                  <c:v>0.14792899408284024</c:v>
                </c:pt>
                <c:pt idx="2">
                  <c:v>0.10606060606060606</c:v>
                </c:pt>
                <c:pt idx="3">
                  <c:v>4.5112781954887216E-2</c:v>
                </c:pt>
                <c:pt idx="4">
                  <c:v>0.20353982300884957</c:v>
                </c:pt>
                <c:pt idx="5">
                  <c:v>0.28155339805825241</c:v>
                </c:pt>
                <c:pt idx="6">
                  <c:v>0.3</c:v>
                </c:pt>
                <c:pt idx="7">
                  <c:v>0.34482758620689657</c:v>
                </c:pt>
                <c:pt idx="8">
                  <c:v>0.35714285714285715</c:v>
                </c:pt>
                <c:pt idx="9">
                  <c:v>0.29914529914529914</c:v>
                </c:pt>
                <c:pt idx="10">
                  <c:v>0.33333333333333331</c:v>
                </c:pt>
                <c:pt idx="11">
                  <c:v>0.35135135135135137</c:v>
                </c:pt>
              </c:numCache>
            </c:numRef>
          </c:val>
          <c:smooth val="0"/>
          <c:extLst>
            <c:ext xmlns:c16="http://schemas.microsoft.com/office/drawing/2014/chart" uri="{C3380CC4-5D6E-409C-BE32-E72D297353CC}">
              <c16:uniqueId val="{00000000-FA12-463D-878F-B21C235208AF}"/>
            </c:ext>
          </c:extLst>
        </c:ser>
        <c:ser>
          <c:idx val="1"/>
          <c:order val="1"/>
          <c:tx>
            <c:strRef>
              <c:f>Data!$A$18</c:f>
              <c:strCache>
                <c:ptCount val="1"/>
                <c:pt idx="0">
                  <c:v>Percentage of YYA Female</c:v>
                </c:pt>
              </c:strCache>
            </c:strRef>
          </c:tx>
          <c:spPr>
            <a:ln w="22225" cap="rnd">
              <a:solidFill>
                <a:srgbClr val="FF99FF"/>
              </a:solidFill>
            </a:ln>
            <a:effectLst>
              <a:glow rad="139700">
                <a:srgbClr val="FF99FF">
                  <a:alpha val="14000"/>
                </a:srgbClr>
              </a:glow>
            </a:effectLst>
          </c:spPr>
          <c:marker>
            <c:symbol val="none"/>
          </c:marker>
          <c:cat>
            <c:strRef>
              <c:f>Data!$B$14:$M$14</c:f>
              <c:strCache>
                <c:ptCount val="12"/>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pt idx="11">
                  <c:v>Q4 FY22</c:v>
                </c:pt>
              </c:strCache>
            </c:strRef>
          </c:cat>
          <c:val>
            <c:numRef>
              <c:f>Data!$B$18:$M$18</c:f>
              <c:numCache>
                <c:formatCode>0.00%</c:formatCode>
                <c:ptCount val="12"/>
                <c:pt idx="0">
                  <c:v>0.13414634146341464</c:v>
                </c:pt>
                <c:pt idx="1">
                  <c:v>0.14792899408284024</c:v>
                </c:pt>
                <c:pt idx="2">
                  <c:v>0.10101010101010101</c:v>
                </c:pt>
                <c:pt idx="3">
                  <c:v>0.11278195488721804</c:v>
                </c:pt>
                <c:pt idx="4">
                  <c:v>0.4247787610619469</c:v>
                </c:pt>
                <c:pt idx="5">
                  <c:v>0.4563106796116505</c:v>
                </c:pt>
                <c:pt idx="6">
                  <c:v>0.5</c:v>
                </c:pt>
                <c:pt idx="7">
                  <c:v>0.47413793103448276</c:v>
                </c:pt>
                <c:pt idx="8">
                  <c:v>0.44642857142857145</c:v>
                </c:pt>
                <c:pt idx="9">
                  <c:v>0.47008547008547008</c:v>
                </c:pt>
                <c:pt idx="10">
                  <c:v>0.52252252252252251</c:v>
                </c:pt>
                <c:pt idx="11">
                  <c:v>0.44144144144144143</c:v>
                </c:pt>
              </c:numCache>
            </c:numRef>
          </c:val>
          <c:smooth val="0"/>
          <c:extLst>
            <c:ext xmlns:c16="http://schemas.microsoft.com/office/drawing/2014/chart" uri="{C3380CC4-5D6E-409C-BE32-E72D297353CC}">
              <c16:uniqueId val="{00000001-FA12-463D-878F-B21C235208AF}"/>
            </c:ext>
          </c:extLst>
        </c:ser>
        <c:ser>
          <c:idx val="2"/>
          <c:order val="2"/>
          <c:tx>
            <c:strRef>
              <c:f>Data!$A$19</c:f>
              <c:strCache>
                <c:ptCount val="1"/>
                <c:pt idx="0">
                  <c:v>Trans / Non Binary / Other</c:v>
                </c:pt>
              </c:strCache>
            </c:strRef>
          </c:tx>
          <c:spPr>
            <a:ln w="22225" cap="rnd">
              <a:solidFill>
                <a:srgbClr val="7030A0"/>
              </a:solidFill>
            </a:ln>
            <a:effectLst>
              <a:glow rad="139700">
                <a:srgbClr val="7030A0">
                  <a:alpha val="14000"/>
                </a:srgbClr>
              </a:glow>
            </a:effectLst>
          </c:spPr>
          <c:marker>
            <c:symbol val="none"/>
          </c:marker>
          <c:cat>
            <c:strRef>
              <c:f>Data!$B$14:$M$14</c:f>
              <c:strCache>
                <c:ptCount val="12"/>
                <c:pt idx="0">
                  <c:v>Q1 FY20</c:v>
                </c:pt>
                <c:pt idx="1">
                  <c:v>Q2 FY20</c:v>
                </c:pt>
                <c:pt idx="2">
                  <c:v>Q3 FY20</c:v>
                </c:pt>
                <c:pt idx="3">
                  <c:v>Q4 FY20</c:v>
                </c:pt>
                <c:pt idx="4">
                  <c:v>Q1 FY21</c:v>
                </c:pt>
                <c:pt idx="5">
                  <c:v>Q2 FY21</c:v>
                </c:pt>
                <c:pt idx="6">
                  <c:v>Q3 FY 21</c:v>
                </c:pt>
                <c:pt idx="7">
                  <c:v>Q4 FY 21</c:v>
                </c:pt>
                <c:pt idx="8">
                  <c:v>Q1 FY22</c:v>
                </c:pt>
                <c:pt idx="9">
                  <c:v>Q2 FY22</c:v>
                </c:pt>
                <c:pt idx="10">
                  <c:v>Q3 FY22</c:v>
                </c:pt>
                <c:pt idx="11">
                  <c:v>Q4 FY22</c:v>
                </c:pt>
              </c:strCache>
            </c:strRef>
          </c:cat>
          <c:val>
            <c:numRef>
              <c:f>Data!$B$19:$M$19</c:f>
              <c:numCache>
                <c:formatCode>0.00%</c:formatCode>
                <c:ptCount val="12"/>
                <c:pt idx="0">
                  <c:v>1.8292682926829267E-2</c:v>
                </c:pt>
                <c:pt idx="1">
                  <c:v>3.5502958579881658E-2</c:v>
                </c:pt>
                <c:pt idx="2">
                  <c:v>3.5353535353535352E-2</c:v>
                </c:pt>
                <c:pt idx="3">
                  <c:v>3.007518796992481E-2</c:v>
                </c:pt>
                <c:pt idx="4">
                  <c:v>6.1946902654867256E-2</c:v>
                </c:pt>
                <c:pt idx="5">
                  <c:v>0.13592233009708737</c:v>
                </c:pt>
                <c:pt idx="6">
                  <c:v>0.13333333333333333</c:v>
                </c:pt>
                <c:pt idx="7">
                  <c:v>8.6206896551724144E-2</c:v>
                </c:pt>
                <c:pt idx="8">
                  <c:v>0.125</c:v>
                </c:pt>
                <c:pt idx="9">
                  <c:v>0.1111111111111111</c:v>
                </c:pt>
                <c:pt idx="10">
                  <c:v>9.90990990990991E-2</c:v>
                </c:pt>
                <c:pt idx="11">
                  <c:v>0.10810810810810811</c:v>
                </c:pt>
              </c:numCache>
            </c:numRef>
          </c:val>
          <c:smooth val="0"/>
          <c:extLst>
            <c:ext xmlns:c16="http://schemas.microsoft.com/office/drawing/2014/chart" uri="{C3380CC4-5D6E-409C-BE32-E72D297353CC}">
              <c16:uniqueId val="{00000002-FA12-463D-878F-B21C235208AF}"/>
            </c:ext>
          </c:extLst>
        </c:ser>
        <c:dLbls>
          <c:showLegendKey val="0"/>
          <c:showVal val="0"/>
          <c:showCatName val="0"/>
          <c:showSerName val="0"/>
          <c:showPercent val="0"/>
          <c:showBubbleSize val="0"/>
        </c:dLbls>
        <c:smooth val="0"/>
        <c:axId val="859357928"/>
        <c:axId val="859362520"/>
      </c:lineChart>
      <c:catAx>
        <c:axId val="859357928"/>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75000"/>
                  </a:schemeClr>
                </a:solidFill>
                <a:latin typeface="+mn-lt"/>
                <a:ea typeface="+mn-ea"/>
                <a:cs typeface="+mn-cs"/>
              </a:defRPr>
            </a:pPr>
            <a:endParaRPr lang="en-US"/>
          </a:p>
        </c:txPr>
        <c:crossAx val="859362520"/>
        <c:crosses val="autoZero"/>
        <c:auto val="1"/>
        <c:lblAlgn val="ctr"/>
        <c:lblOffset val="100"/>
        <c:noMultiLvlLbl val="0"/>
      </c:catAx>
      <c:valAx>
        <c:axId val="859362520"/>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title>
          <c:tx>
            <c:rich>
              <a:bodyPr rot="-5400000" spcFirstLastPara="1" vertOverflow="ellipsis" vert="horz" wrap="square" anchor="ctr" anchorCtr="1"/>
              <a:lstStyle/>
              <a:p>
                <a:pPr>
                  <a:defRPr sz="1600" b="1" i="0" u="none" strike="noStrike" kern="1200" baseline="0">
                    <a:solidFill>
                      <a:schemeClr val="lt1">
                        <a:lumMod val="75000"/>
                      </a:schemeClr>
                    </a:solidFill>
                    <a:latin typeface="+mn-lt"/>
                    <a:ea typeface="+mn-ea"/>
                    <a:cs typeface="+mn-cs"/>
                  </a:defRPr>
                </a:pPr>
                <a:r>
                  <a:rPr lang="en-US" sz="1600"/>
                  <a:t>Percentage of YYA each reporting period</a:t>
                </a:r>
              </a:p>
            </c:rich>
          </c:tx>
          <c:layout>
            <c:manualLayout>
              <c:xMode val="edge"/>
              <c:yMode val="edge"/>
              <c:x val="6.6705463936431965E-3"/>
              <c:y val="0.1842277109618983"/>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lt1">
                      <a:lumMod val="7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75000"/>
                  </a:schemeClr>
                </a:solidFill>
                <a:latin typeface="+mn-lt"/>
                <a:ea typeface="+mn-ea"/>
                <a:cs typeface="+mn-cs"/>
              </a:defRPr>
            </a:pPr>
            <a:endParaRPr lang="en-US"/>
          </a:p>
        </c:txPr>
        <c:crossAx val="859357928"/>
        <c:crosses val="autoZero"/>
        <c:crossBetween val="between"/>
      </c:valAx>
      <c:spPr>
        <a:noFill/>
        <a:ln>
          <a:noFill/>
        </a:ln>
        <a:effectLst/>
      </c:spPr>
    </c:plotArea>
    <c:legend>
      <c:legendPos val="t"/>
      <c:layout>
        <c:manualLayout>
          <c:xMode val="edge"/>
          <c:yMode val="edge"/>
          <c:x val="8.7302315408790215E-2"/>
          <c:y val="0.88461229257821283"/>
          <c:w val="0.76637211786896831"/>
          <c:h val="9.8237031609597625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862BF5-142C-4191-8A46-6506FAE80A65}" type="datetimeFigureOut">
              <a:rPr lang="en-US" smtClean="0"/>
              <a:t>7/28/2022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167689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862BF5-142C-4191-8A46-6506FAE80A65}" type="datetimeFigureOut">
              <a:rPr lang="en-US" smtClean="0"/>
              <a:t>7/28/2022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10085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C9862BF5-142C-4191-8A46-6506FAE80A65}" type="datetimeFigureOut">
              <a:rPr lang="en-US" smtClean="0"/>
              <a:t>7/28/2022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2661509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C9862BF5-142C-4191-8A46-6506FAE80A65}" type="datetimeFigureOut">
              <a:rPr lang="en-US" smtClean="0"/>
              <a:t>7/28/2022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543878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862BF5-142C-4191-8A46-6506FAE80A65}" type="datetimeFigureOut">
              <a:rPr lang="en-US" smtClean="0"/>
              <a:t>7/28/2022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1356322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862BF5-142C-4191-8A46-6506FAE80A65}" type="datetimeFigureOut">
              <a:rPr lang="en-US" smtClean="0"/>
              <a:t>7/28/2022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203283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862BF5-142C-4191-8A46-6506FAE80A65}" type="datetimeFigureOut">
              <a:rPr lang="en-US" smtClean="0"/>
              <a:t>7/28/2022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888610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862BF5-142C-4191-8A46-6506FAE80A65}" type="datetimeFigureOut">
              <a:rPr lang="en-US" smtClean="0"/>
              <a:t>7/28/2022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803222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862BF5-142C-4191-8A46-6506FAE80A65}" type="datetimeFigureOut">
              <a:rPr lang="en-US" smtClean="0"/>
              <a:t>7/28/2022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4261018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862BF5-142C-4191-8A46-6506FAE80A65}" type="datetimeFigureOut">
              <a:rPr lang="en-US" smtClean="0"/>
              <a:t>7/28/2022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73112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862BF5-142C-4191-8A46-6506FAE80A65}" type="datetimeFigureOut">
              <a:rPr lang="en-US" smtClean="0"/>
              <a:t>7/28/2022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451225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62BF5-142C-4191-8A46-6506FAE80A65}" type="datetimeFigureOut">
              <a:rPr lang="en-US" smtClean="0"/>
              <a:t>7/28/2022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57322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862BF5-142C-4191-8A46-6506FAE80A65}" type="datetimeFigureOut">
              <a:rPr lang="en-US" smtClean="0"/>
              <a:t>7/28/2022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407389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C9862BF5-142C-4191-8A46-6506FAE80A65}" type="datetimeFigureOut">
              <a:rPr lang="en-US" smtClean="0"/>
              <a:t>7/28/2022</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E200C84F-1A8E-4ACD-BBA7-75684A9FF7E4}" type="slidenum">
              <a:rPr lang="en-US" smtClean="0"/>
              <a:t>‹#›</a:t>
            </a:fld>
            <a:endParaRPr lang="en-US"/>
          </a:p>
        </p:txBody>
      </p:sp>
    </p:spTree>
    <p:extLst>
      <p:ext uri="{BB962C8B-B14F-4D97-AF65-F5344CB8AC3E}">
        <p14:creationId xmlns:p14="http://schemas.microsoft.com/office/powerpoint/2010/main" val="321507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C9862BF5-142C-4191-8A46-6506FAE80A65}" type="datetimeFigureOut">
              <a:rPr lang="en-US" smtClean="0"/>
              <a:t>7/28/2022</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E200C84F-1A8E-4ACD-BBA7-75684A9FF7E4}" type="slidenum">
              <a:rPr lang="en-US" smtClean="0"/>
              <a:t>‹#›</a:t>
            </a:fld>
            <a:endParaRPr lang="en-US"/>
          </a:p>
        </p:txBody>
      </p:sp>
    </p:spTree>
    <p:extLst>
      <p:ext uri="{BB962C8B-B14F-4D97-AF65-F5344CB8AC3E}">
        <p14:creationId xmlns:p14="http://schemas.microsoft.com/office/powerpoint/2010/main" val="198879095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2D33-3166-4202-9190-6F6B78E8584A}"/>
              </a:ext>
            </a:extLst>
          </p:cNvPr>
          <p:cNvSpPr>
            <a:spLocks noGrp="1"/>
          </p:cNvSpPr>
          <p:nvPr>
            <p:ph type="ctrTitle"/>
          </p:nvPr>
        </p:nvSpPr>
        <p:spPr/>
        <p:txBody>
          <a:bodyPr>
            <a:normAutofit/>
          </a:bodyPr>
          <a:lstStyle/>
          <a:p>
            <a:r>
              <a:rPr lang="en-US" dirty="0"/>
              <a:t>Lightning Round Data Analysis</a:t>
            </a:r>
          </a:p>
        </p:txBody>
      </p:sp>
      <p:sp>
        <p:nvSpPr>
          <p:cNvPr id="3" name="Subtitle 2">
            <a:extLst>
              <a:ext uri="{FF2B5EF4-FFF2-40B4-BE49-F238E27FC236}">
                <a16:creationId xmlns:a16="http://schemas.microsoft.com/office/drawing/2014/main" id="{83B3FD01-AED5-4A34-AC18-8CE035F6C9EE}"/>
              </a:ext>
            </a:extLst>
          </p:cNvPr>
          <p:cNvSpPr>
            <a:spLocks noGrp="1"/>
          </p:cNvSpPr>
          <p:nvPr>
            <p:ph type="subTitle" idx="1"/>
          </p:nvPr>
        </p:nvSpPr>
        <p:spPr>
          <a:xfrm>
            <a:off x="810001" y="5280847"/>
            <a:ext cx="10572000" cy="1225970"/>
          </a:xfrm>
        </p:spPr>
        <p:txBody>
          <a:bodyPr>
            <a:normAutofit/>
          </a:bodyPr>
          <a:lstStyle/>
          <a:p>
            <a:r>
              <a:rPr lang="en-US" dirty="0"/>
              <a:t>Three County CoC Service Area</a:t>
            </a:r>
          </a:p>
          <a:p>
            <a:r>
              <a:rPr lang="en-US" dirty="0"/>
              <a:t>(Franklin, Hampshire and Berkshire Counties)</a:t>
            </a:r>
          </a:p>
        </p:txBody>
      </p:sp>
    </p:spTree>
    <p:extLst>
      <p:ext uri="{BB962C8B-B14F-4D97-AF65-F5344CB8AC3E}">
        <p14:creationId xmlns:p14="http://schemas.microsoft.com/office/powerpoint/2010/main" val="222660191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AC5A3-3AFC-4B80-BE27-43534C6B5273}"/>
              </a:ext>
            </a:extLst>
          </p:cNvPr>
          <p:cNvSpPr>
            <a:spLocks noGrp="1"/>
          </p:cNvSpPr>
          <p:nvPr>
            <p:ph type="title"/>
          </p:nvPr>
        </p:nvSpPr>
        <p:spPr/>
        <p:txBody>
          <a:bodyPr/>
          <a:lstStyle/>
          <a:p>
            <a:r>
              <a:rPr lang="en-US" dirty="0"/>
              <a:t>Q4 / Annual Noteworthy Stats</a:t>
            </a:r>
          </a:p>
        </p:txBody>
      </p:sp>
      <p:sp>
        <p:nvSpPr>
          <p:cNvPr id="3" name="Content Placeholder 2">
            <a:extLst>
              <a:ext uri="{FF2B5EF4-FFF2-40B4-BE49-F238E27FC236}">
                <a16:creationId xmlns:a16="http://schemas.microsoft.com/office/drawing/2014/main" id="{917C6352-A0DF-493E-B138-D572C16F0B41}"/>
              </a:ext>
            </a:extLst>
          </p:cNvPr>
          <p:cNvSpPr>
            <a:spLocks noGrp="1"/>
          </p:cNvSpPr>
          <p:nvPr>
            <p:ph idx="1"/>
          </p:nvPr>
        </p:nvSpPr>
        <p:spPr/>
        <p:txBody>
          <a:bodyPr>
            <a:normAutofit lnSpcReduction="10000"/>
          </a:bodyPr>
          <a:lstStyle/>
          <a:p>
            <a:r>
              <a:rPr lang="en-US" dirty="0"/>
              <a:t>We now have 12 quarters of data to look at (FY 20 through FY22)</a:t>
            </a:r>
          </a:p>
          <a:p>
            <a:pPr lvl="1"/>
            <a:r>
              <a:rPr lang="en-US" dirty="0"/>
              <a:t>YYA who identify as People of Color, LGBTQ+ and Female are all disproportionately over represented in our data (in that order). While there is variance each quarter, the trend continues to be present.</a:t>
            </a:r>
          </a:p>
          <a:p>
            <a:pPr lvl="1"/>
            <a:r>
              <a:rPr lang="en-US" dirty="0"/>
              <a:t>Accessing our services in and of itself is not necessarily indicative of need, in other words, there are probably some number of YYA out there who need our services who do not get them. YYA who identify as Female are over represented in our data but that could be for a variety of reasons, such as stigmas around accessing services, risks associated with accessing said services, and a willingness to actually ask for help. Consequently, I think it is important to consider the multitude of reasons that people do and do not access our services when looking at demographics in this data since we do not currently have any way of parsing out the why. </a:t>
            </a:r>
          </a:p>
          <a:p>
            <a:pPr lvl="1"/>
            <a:r>
              <a:rPr lang="en-US" dirty="0"/>
              <a:t>769 total nights of Emergency Shelter provided in FY 22 across 41 YYA. That is an average of 2.1 nights of shelter provided each day.</a:t>
            </a:r>
          </a:p>
        </p:txBody>
      </p:sp>
    </p:spTree>
    <p:extLst>
      <p:ext uri="{BB962C8B-B14F-4D97-AF65-F5344CB8AC3E}">
        <p14:creationId xmlns:p14="http://schemas.microsoft.com/office/powerpoint/2010/main" val="2292759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C26F7-D45B-4AC3-90DF-16431EE64BDA}"/>
              </a:ext>
            </a:extLst>
          </p:cNvPr>
          <p:cNvSpPr>
            <a:spLocks noGrp="1"/>
          </p:cNvSpPr>
          <p:nvPr>
            <p:ph type="title"/>
          </p:nvPr>
        </p:nvSpPr>
        <p:spPr>
          <a:xfrm>
            <a:off x="112174" y="863533"/>
            <a:ext cx="10515600" cy="694480"/>
          </a:xfrm>
        </p:spPr>
        <p:txBody>
          <a:bodyPr>
            <a:normAutofit fontScale="90000"/>
          </a:bodyPr>
          <a:lstStyle/>
          <a:p>
            <a:pPr algn="ctr"/>
            <a:r>
              <a:rPr lang="en-US" dirty="0"/>
              <a:t>Disparities in Racial and Sexual Orientation</a:t>
            </a:r>
          </a:p>
        </p:txBody>
      </p:sp>
      <p:graphicFrame>
        <p:nvGraphicFramePr>
          <p:cNvPr id="6" name="Content Placeholder 5">
            <a:extLst>
              <a:ext uri="{FF2B5EF4-FFF2-40B4-BE49-F238E27FC236}">
                <a16:creationId xmlns:a16="http://schemas.microsoft.com/office/drawing/2014/main" id="{712FCBE3-8111-44CA-8683-E93181F4AB54}"/>
              </a:ext>
            </a:extLst>
          </p:cNvPr>
          <p:cNvGraphicFramePr>
            <a:graphicFrameLocks noGrp="1"/>
          </p:cNvGraphicFramePr>
          <p:nvPr>
            <p:ph idx="1"/>
            <p:extLst>
              <p:ext uri="{D42A27DB-BD31-4B8C-83A1-F6EECF244321}">
                <p14:modId xmlns:p14="http://schemas.microsoft.com/office/powerpoint/2010/main" val="2569312687"/>
              </p:ext>
            </p:extLst>
          </p:nvPr>
        </p:nvGraphicFramePr>
        <p:xfrm>
          <a:off x="76270" y="1987740"/>
          <a:ext cx="11694902" cy="48702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091382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1873-4810-43B6-A941-CB2F6BE48AF5}"/>
              </a:ext>
            </a:extLst>
          </p:cNvPr>
          <p:cNvSpPr>
            <a:spLocks noGrp="1"/>
          </p:cNvSpPr>
          <p:nvPr>
            <p:ph type="title"/>
          </p:nvPr>
        </p:nvSpPr>
        <p:spPr/>
        <p:txBody>
          <a:bodyPr/>
          <a:lstStyle/>
          <a:p>
            <a:pPr algn="ctr"/>
            <a:r>
              <a:rPr lang="en-US" dirty="0"/>
              <a:t>Patterns Over Time</a:t>
            </a:r>
          </a:p>
        </p:txBody>
      </p:sp>
      <p:cxnSp>
        <p:nvCxnSpPr>
          <p:cNvPr id="4" name="Straight Connector 3">
            <a:extLst>
              <a:ext uri="{FF2B5EF4-FFF2-40B4-BE49-F238E27FC236}">
                <a16:creationId xmlns:a16="http://schemas.microsoft.com/office/drawing/2014/main" id="{D9C44B42-B265-4F35-AF1F-505FDFBB6E9F}"/>
              </a:ext>
            </a:extLst>
          </p:cNvPr>
          <p:cNvCxnSpPr>
            <a:cxnSpLocks/>
          </p:cNvCxnSpPr>
          <p:nvPr/>
        </p:nvCxnSpPr>
        <p:spPr>
          <a:xfrm>
            <a:off x="5052561" y="2943434"/>
            <a:ext cx="0" cy="2729851"/>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88C557A-C4B2-4157-BFB2-CB4E814790DD}"/>
              </a:ext>
            </a:extLst>
          </p:cNvPr>
          <p:cNvSpPr txBox="1"/>
          <p:nvPr/>
        </p:nvSpPr>
        <p:spPr>
          <a:xfrm>
            <a:off x="4698814" y="2666435"/>
            <a:ext cx="867679" cy="276999"/>
          </a:xfrm>
          <a:prstGeom prst="rect">
            <a:avLst/>
          </a:prstGeom>
          <a:noFill/>
        </p:spPr>
        <p:txBody>
          <a:bodyPr wrap="square" rtlCol="0">
            <a:spAutoFit/>
          </a:bodyPr>
          <a:lstStyle/>
          <a:p>
            <a:r>
              <a:rPr lang="en-US" sz="1200" dirty="0"/>
              <a:t>Covid 19 </a:t>
            </a:r>
          </a:p>
        </p:txBody>
      </p:sp>
      <p:sp>
        <p:nvSpPr>
          <p:cNvPr id="17" name="TextBox 16">
            <a:extLst>
              <a:ext uri="{FF2B5EF4-FFF2-40B4-BE49-F238E27FC236}">
                <a16:creationId xmlns:a16="http://schemas.microsoft.com/office/drawing/2014/main" id="{AEBFD6E9-D318-4551-A2A3-5BEB8E24BC67}"/>
              </a:ext>
            </a:extLst>
          </p:cNvPr>
          <p:cNvSpPr txBox="1"/>
          <p:nvPr/>
        </p:nvSpPr>
        <p:spPr>
          <a:xfrm>
            <a:off x="8519160" y="381000"/>
            <a:ext cx="3459480" cy="1477328"/>
          </a:xfrm>
          <a:prstGeom prst="rect">
            <a:avLst/>
          </a:prstGeom>
          <a:noFill/>
        </p:spPr>
        <p:txBody>
          <a:bodyPr wrap="square" rtlCol="0">
            <a:spAutoFit/>
          </a:bodyPr>
          <a:lstStyle/>
          <a:p>
            <a:r>
              <a:rPr lang="en-US" b="1" dirty="0"/>
              <a:t>This chart is rather busy, but it has a lot of good demographic data. Less busy charts to follow in subsequent slides!</a:t>
            </a:r>
          </a:p>
        </p:txBody>
      </p:sp>
      <p:graphicFrame>
        <p:nvGraphicFramePr>
          <p:cNvPr id="10" name="Content Placeholder 9">
            <a:extLst>
              <a:ext uri="{FF2B5EF4-FFF2-40B4-BE49-F238E27FC236}">
                <a16:creationId xmlns:a16="http://schemas.microsoft.com/office/drawing/2014/main" id="{080AFC26-81E4-4A24-AE8F-FF7840BA9B06}"/>
              </a:ext>
            </a:extLst>
          </p:cNvPr>
          <p:cNvGraphicFramePr>
            <a:graphicFrameLocks noGrp="1"/>
          </p:cNvGraphicFramePr>
          <p:nvPr>
            <p:ph idx="1"/>
            <p:extLst>
              <p:ext uri="{D42A27DB-BD31-4B8C-83A1-F6EECF244321}">
                <p14:modId xmlns:p14="http://schemas.microsoft.com/office/powerpoint/2010/main" val="2185517642"/>
              </p:ext>
            </p:extLst>
          </p:nvPr>
        </p:nvGraphicFramePr>
        <p:xfrm>
          <a:off x="137786" y="2222500"/>
          <a:ext cx="11840854" cy="45478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4618865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BFC53-ED37-478D-9BC4-1D19524DAAC5}"/>
              </a:ext>
            </a:extLst>
          </p:cNvPr>
          <p:cNvSpPr>
            <a:spLocks noGrp="1"/>
          </p:cNvSpPr>
          <p:nvPr>
            <p:ph type="title"/>
          </p:nvPr>
        </p:nvSpPr>
        <p:spPr/>
        <p:txBody>
          <a:bodyPr/>
          <a:lstStyle/>
          <a:p>
            <a:r>
              <a:rPr lang="en-US" dirty="0"/>
              <a:t>POC and LGBTQ+ YYA</a:t>
            </a:r>
          </a:p>
        </p:txBody>
      </p:sp>
      <p:sp>
        <p:nvSpPr>
          <p:cNvPr id="5" name="TextBox 4">
            <a:extLst>
              <a:ext uri="{FF2B5EF4-FFF2-40B4-BE49-F238E27FC236}">
                <a16:creationId xmlns:a16="http://schemas.microsoft.com/office/drawing/2014/main" id="{7F3AFE22-2858-41B7-B52F-B4457F118FE9}"/>
              </a:ext>
            </a:extLst>
          </p:cNvPr>
          <p:cNvSpPr txBox="1"/>
          <p:nvPr/>
        </p:nvSpPr>
        <p:spPr>
          <a:xfrm>
            <a:off x="6789420" y="447188"/>
            <a:ext cx="4998720" cy="923330"/>
          </a:xfrm>
          <a:prstGeom prst="rect">
            <a:avLst/>
          </a:prstGeom>
          <a:noFill/>
        </p:spPr>
        <p:txBody>
          <a:bodyPr wrap="square" rtlCol="0">
            <a:spAutoFit/>
          </a:bodyPr>
          <a:lstStyle/>
          <a:p>
            <a:r>
              <a:rPr lang="en-US" b="1" dirty="0"/>
              <a:t>People of color and LGBTQ+ YYA make up a disproportionate % of your youth served, and this pattern is consistent since 2020.</a:t>
            </a:r>
          </a:p>
        </p:txBody>
      </p:sp>
      <p:graphicFrame>
        <p:nvGraphicFramePr>
          <p:cNvPr id="16" name="Content Placeholder 15">
            <a:extLst>
              <a:ext uri="{FF2B5EF4-FFF2-40B4-BE49-F238E27FC236}">
                <a16:creationId xmlns:a16="http://schemas.microsoft.com/office/drawing/2014/main" id="{102EB4ED-261D-4391-98C5-7CFFBB779F9C}"/>
              </a:ext>
            </a:extLst>
          </p:cNvPr>
          <p:cNvGraphicFramePr>
            <a:graphicFrameLocks noGrp="1"/>
          </p:cNvGraphicFramePr>
          <p:nvPr>
            <p:ph idx="1"/>
            <p:extLst>
              <p:ext uri="{D42A27DB-BD31-4B8C-83A1-F6EECF244321}">
                <p14:modId xmlns:p14="http://schemas.microsoft.com/office/powerpoint/2010/main" val="1927231917"/>
              </p:ext>
            </p:extLst>
          </p:nvPr>
        </p:nvGraphicFramePr>
        <p:xfrm>
          <a:off x="292231" y="2149311"/>
          <a:ext cx="11726944" cy="47086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7759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CFBE-43C5-4777-B6DB-59C3B0D18DEC}"/>
              </a:ext>
            </a:extLst>
          </p:cNvPr>
          <p:cNvSpPr>
            <a:spLocks noGrp="1"/>
          </p:cNvSpPr>
          <p:nvPr>
            <p:ph type="title"/>
          </p:nvPr>
        </p:nvSpPr>
        <p:spPr/>
        <p:txBody>
          <a:bodyPr/>
          <a:lstStyle/>
          <a:p>
            <a:r>
              <a:rPr lang="en-US" dirty="0"/>
              <a:t>Gender Breakdown</a:t>
            </a:r>
          </a:p>
        </p:txBody>
      </p:sp>
      <p:sp>
        <p:nvSpPr>
          <p:cNvPr id="8" name="TextBox 7">
            <a:extLst>
              <a:ext uri="{FF2B5EF4-FFF2-40B4-BE49-F238E27FC236}">
                <a16:creationId xmlns:a16="http://schemas.microsoft.com/office/drawing/2014/main" id="{6AAFB07F-337E-4338-90CB-3A937B66E553}"/>
              </a:ext>
            </a:extLst>
          </p:cNvPr>
          <p:cNvSpPr txBox="1"/>
          <p:nvPr/>
        </p:nvSpPr>
        <p:spPr>
          <a:xfrm>
            <a:off x="7315200" y="342741"/>
            <a:ext cx="4549140" cy="1477328"/>
          </a:xfrm>
          <a:prstGeom prst="rect">
            <a:avLst/>
          </a:prstGeom>
          <a:noFill/>
        </p:spPr>
        <p:txBody>
          <a:bodyPr wrap="square" rtlCol="0">
            <a:spAutoFit/>
          </a:bodyPr>
          <a:lstStyle/>
          <a:p>
            <a:r>
              <a:rPr lang="en-US" b="1" dirty="0"/>
              <a:t>Here we can see that YYA that identify as female make up the majority of our YYA served consistently, and that YYA who identify as Trans/Nonbinary or Other make up over 10% at times.</a:t>
            </a:r>
          </a:p>
        </p:txBody>
      </p:sp>
      <p:graphicFrame>
        <p:nvGraphicFramePr>
          <p:cNvPr id="9" name="Content Placeholder 8">
            <a:extLst>
              <a:ext uri="{FF2B5EF4-FFF2-40B4-BE49-F238E27FC236}">
                <a16:creationId xmlns:a16="http://schemas.microsoft.com/office/drawing/2014/main" id="{C7926D50-7141-4E59-88B4-5B64F0CD568A}"/>
              </a:ext>
            </a:extLst>
          </p:cNvPr>
          <p:cNvGraphicFramePr>
            <a:graphicFrameLocks noGrp="1"/>
          </p:cNvGraphicFramePr>
          <p:nvPr>
            <p:ph idx="1"/>
            <p:extLst>
              <p:ext uri="{D42A27DB-BD31-4B8C-83A1-F6EECF244321}">
                <p14:modId xmlns:p14="http://schemas.microsoft.com/office/powerpoint/2010/main" val="3365769082"/>
              </p:ext>
            </p:extLst>
          </p:nvPr>
        </p:nvGraphicFramePr>
        <p:xfrm>
          <a:off x="68893" y="2316445"/>
          <a:ext cx="11962356" cy="43849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74569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C915C-61EC-47E8-AD8C-187D3FE7FEE4}"/>
              </a:ext>
            </a:extLst>
          </p:cNvPr>
          <p:cNvSpPr>
            <a:spLocks noGrp="1"/>
          </p:cNvSpPr>
          <p:nvPr>
            <p:ph type="title"/>
          </p:nvPr>
        </p:nvSpPr>
        <p:spPr/>
        <p:txBody>
          <a:bodyPr/>
          <a:lstStyle/>
          <a:p>
            <a:r>
              <a:rPr lang="en-US" dirty="0"/>
              <a:t>A look by the numbers</a:t>
            </a:r>
          </a:p>
        </p:txBody>
      </p:sp>
      <p:sp>
        <p:nvSpPr>
          <p:cNvPr id="4" name="TextBox 3">
            <a:extLst>
              <a:ext uri="{FF2B5EF4-FFF2-40B4-BE49-F238E27FC236}">
                <a16:creationId xmlns:a16="http://schemas.microsoft.com/office/drawing/2014/main" id="{CCDD682E-0823-4D05-8667-AC35F872CD76}"/>
              </a:ext>
            </a:extLst>
          </p:cNvPr>
          <p:cNvSpPr txBox="1"/>
          <p:nvPr/>
        </p:nvSpPr>
        <p:spPr>
          <a:xfrm>
            <a:off x="457200" y="2804160"/>
            <a:ext cx="11277600" cy="3077766"/>
          </a:xfrm>
          <a:prstGeom prst="rect">
            <a:avLst/>
          </a:prstGeom>
          <a:noFill/>
        </p:spPr>
        <p:txBody>
          <a:bodyPr wrap="square" rtlCol="0">
            <a:spAutoFit/>
          </a:bodyPr>
          <a:lstStyle/>
          <a:p>
            <a:pPr algn="ctr"/>
            <a:r>
              <a:rPr lang="en-US" sz="2800" dirty="0"/>
              <a:t>Averages across over </a:t>
            </a:r>
            <a:r>
              <a:rPr lang="en-US" sz="2800" dirty="0" smtClean="0"/>
              <a:t>3 </a:t>
            </a:r>
            <a:r>
              <a:rPr lang="en-US" sz="2800" dirty="0"/>
              <a:t>years of data collection:</a:t>
            </a:r>
          </a:p>
          <a:p>
            <a:pPr algn="ctr"/>
            <a:endParaRPr lang="en-US" sz="2800" dirty="0"/>
          </a:p>
          <a:p>
            <a:r>
              <a:rPr lang="en-US" sz="2400" dirty="0"/>
              <a:t>	% of YYA who identify as </a:t>
            </a:r>
            <a:r>
              <a:rPr lang="en-US" sz="2400" dirty="0">
                <a:solidFill>
                  <a:schemeClr val="accent1">
                    <a:lumMod val="60000"/>
                    <a:lumOff val="40000"/>
                  </a:schemeClr>
                </a:solidFill>
              </a:rPr>
              <a:t>Male                           24.5%</a:t>
            </a:r>
          </a:p>
          <a:p>
            <a:r>
              <a:rPr lang="en-US" sz="2400" dirty="0"/>
              <a:t>	% of YYA who identify as </a:t>
            </a:r>
            <a:r>
              <a:rPr lang="en-US" sz="2400" dirty="0">
                <a:solidFill>
                  <a:schemeClr val="accent6">
                    <a:lumMod val="40000"/>
                    <a:lumOff val="60000"/>
                  </a:schemeClr>
                </a:solidFill>
              </a:rPr>
              <a:t>Female                          35%</a:t>
            </a:r>
          </a:p>
          <a:p>
            <a:r>
              <a:rPr lang="en-US" sz="2400" dirty="0"/>
              <a:t>	% of YYA who identify as </a:t>
            </a:r>
            <a:r>
              <a:rPr lang="en-US" sz="2400" dirty="0">
                <a:solidFill>
                  <a:srgbClr val="B21E88"/>
                </a:solidFill>
              </a:rPr>
              <a:t>Trans/Nonbinary/Other 8%</a:t>
            </a:r>
          </a:p>
          <a:p>
            <a:r>
              <a:rPr lang="en-US" sz="2400" dirty="0"/>
              <a:t>	% of YYA who identify as </a:t>
            </a:r>
            <a:r>
              <a:rPr lang="en-US" sz="2400" dirty="0">
                <a:solidFill>
                  <a:schemeClr val="accent3">
                    <a:lumMod val="75000"/>
                  </a:schemeClr>
                </a:solidFill>
              </a:rPr>
              <a:t>People of Color            42%</a:t>
            </a:r>
          </a:p>
          <a:p>
            <a:r>
              <a:rPr lang="en-US" sz="2400" dirty="0"/>
              <a:t>	% of YYA who identify as </a:t>
            </a:r>
            <a:r>
              <a:rPr lang="en-US" sz="2400" dirty="0">
                <a:solidFill>
                  <a:srgbClr val="0070C0"/>
                </a:solidFill>
              </a:rPr>
              <a:t>LGBTQ+                       33.5%</a:t>
            </a:r>
          </a:p>
          <a:p>
            <a:endParaRPr lang="en-US" dirty="0"/>
          </a:p>
        </p:txBody>
      </p:sp>
      <p:sp>
        <p:nvSpPr>
          <p:cNvPr id="5" name="TextBox 4">
            <a:extLst>
              <a:ext uri="{FF2B5EF4-FFF2-40B4-BE49-F238E27FC236}">
                <a16:creationId xmlns:a16="http://schemas.microsoft.com/office/drawing/2014/main" id="{2C209CA7-C4E0-4A9D-A141-018D4810AF85}"/>
              </a:ext>
            </a:extLst>
          </p:cNvPr>
          <p:cNvSpPr txBox="1"/>
          <p:nvPr/>
        </p:nvSpPr>
        <p:spPr>
          <a:xfrm>
            <a:off x="9265920" y="3808333"/>
            <a:ext cx="2651760" cy="1846659"/>
          </a:xfrm>
          <a:prstGeom prst="rect">
            <a:avLst/>
          </a:prstGeom>
          <a:noFill/>
        </p:spPr>
        <p:txBody>
          <a:bodyPr wrap="square" rtlCol="0">
            <a:spAutoFit/>
          </a:bodyPr>
          <a:lstStyle/>
          <a:p>
            <a:pPr algn="ctr"/>
            <a:r>
              <a:rPr lang="en-US" sz="2400" dirty="0">
                <a:solidFill>
                  <a:schemeClr val="accent4">
                    <a:lumMod val="75000"/>
                  </a:schemeClr>
                </a:solidFill>
              </a:rPr>
              <a:t>NOTE</a:t>
            </a:r>
          </a:p>
          <a:p>
            <a:pPr algn="ctr"/>
            <a:r>
              <a:rPr lang="en-US" dirty="0">
                <a:solidFill>
                  <a:schemeClr val="accent4">
                    <a:lumMod val="75000"/>
                  </a:schemeClr>
                </a:solidFill>
              </a:rPr>
              <a:t>Not all YYA supply their demographic data, so % numbers do not always add up to 100%!</a:t>
            </a:r>
          </a:p>
        </p:txBody>
      </p:sp>
    </p:spTree>
    <p:extLst>
      <p:ext uri="{BB962C8B-B14F-4D97-AF65-F5344CB8AC3E}">
        <p14:creationId xmlns:p14="http://schemas.microsoft.com/office/powerpoint/2010/main" val="11220864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TM03457503[[fn=Quotable]]</Template>
  <TotalTime>904</TotalTime>
  <Words>416</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2</vt:lpstr>
      <vt:lpstr>Quotable</vt:lpstr>
      <vt:lpstr>Lightning Round Data Analysis</vt:lpstr>
      <vt:lpstr>Q4 / Annual Noteworthy Stats</vt:lpstr>
      <vt:lpstr>Disparities in Racial and Sexual Orientation</vt:lpstr>
      <vt:lpstr>Patterns Over Time</vt:lpstr>
      <vt:lpstr>POC and LGBTQ+ YYA</vt:lpstr>
      <vt:lpstr>Gender Breakdown</vt:lpstr>
      <vt:lpstr>A look by the 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Lightning Round Data Analysis</dc:title>
  <dc:creator>Owen Wallace</dc:creator>
  <cp:lastModifiedBy>IT&amp;MIS Program Coord</cp:lastModifiedBy>
  <cp:revision>26</cp:revision>
  <dcterms:created xsi:type="dcterms:W3CDTF">2021-10-13T21:07:21Z</dcterms:created>
  <dcterms:modified xsi:type="dcterms:W3CDTF">2022-07-28T17:31:09Z</dcterms:modified>
</cp:coreProperties>
</file>