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omments/comment1.xml" ContentType="application/vnd.openxmlformats-officedocument.presentationml.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2" r:id="rId3"/>
    <p:sldId id="259" r:id="rId4"/>
    <p:sldId id="258"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en Wallace" initials="OW" lastIdx="5" clrIdx="0">
    <p:extLst>
      <p:ext uri="{19B8F6BF-5375-455C-9EA6-DF929625EA0E}">
        <p15:presenceInfo xmlns:p15="http://schemas.microsoft.com/office/powerpoint/2012/main" userId="86bc1f8088782b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1E88"/>
    <a:srgbClr val="F4979D"/>
    <a:srgbClr val="EA8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p:scale>
          <a:sx n="125" d="100"/>
          <a:sy n="125" d="100"/>
        </p:scale>
        <p:origin x="798" y="9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M:\DIALSELF\EOHHS\EOHHS%20FY%2022\Q3%20FY22\Chart%20in%20Microsoft%20PowerPoint.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M:\DIALSELF\EOHHS\EOHHS%20FY%2022\Q3%20FY22\Chart%20in%20Microsoft%20PowerPoin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M:\DIALSELF\EOHHS\EOHHS%20FY%2022\Q3%20FY22\Chart%20in%20Microsoft%20PowerPoi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Demographics</a:t>
            </a:r>
            <a:r>
              <a:rPr lang="en-US" sz="1800" b="1" baseline="0"/>
              <a:t> by County VS YYA Demographics</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Data!$A$18</c:f>
              <c:strCache>
                <c:ptCount val="1"/>
                <c:pt idx="0">
                  <c:v>White</c:v>
                </c:pt>
              </c:strCache>
            </c:strRef>
          </c:tx>
          <c:spPr>
            <a:solidFill>
              <a:schemeClr val="accent4">
                <a:lumMod val="40000"/>
                <a:lumOff val="6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Data!$B$18:$E$18</c:f>
              <c:numCache>
                <c:formatCode>0.00%</c:formatCode>
                <c:ptCount val="4"/>
                <c:pt idx="0">
                  <c:v>0.93799999999999994</c:v>
                </c:pt>
                <c:pt idx="1">
                  <c:v>0.88</c:v>
                </c:pt>
                <c:pt idx="2">
                  <c:v>0.91800000000000004</c:v>
                </c:pt>
                <c:pt idx="3">
                  <c:v>0.6</c:v>
                </c:pt>
              </c:numCache>
            </c:numRef>
          </c:val>
          <c:extLst>
            <c:ext xmlns:c16="http://schemas.microsoft.com/office/drawing/2014/chart" uri="{C3380CC4-5D6E-409C-BE32-E72D297353CC}">
              <c16:uniqueId val="{00000000-7C85-4DAF-86F6-3EC29EE3845E}"/>
            </c:ext>
          </c:extLst>
        </c:ser>
        <c:ser>
          <c:idx val="1"/>
          <c:order val="1"/>
          <c:tx>
            <c:strRef>
              <c:f>Data!$A$19</c:f>
              <c:strCache>
                <c:ptCount val="1"/>
                <c:pt idx="0">
                  <c:v>POC</c:v>
                </c:pt>
              </c:strCache>
            </c:strRef>
          </c:tx>
          <c:spPr>
            <a:solidFill>
              <a:schemeClr val="accent1">
                <a:lumMod val="60000"/>
                <a:lumOff val="4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Data!$B$19:$E$19</c:f>
              <c:numCache>
                <c:formatCode>0.00%</c:formatCode>
                <c:ptCount val="4"/>
                <c:pt idx="0">
                  <c:v>5.8000000000000003E-2</c:v>
                </c:pt>
                <c:pt idx="1">
                  <c:v>9.2999999999999999E-2</c:v>
                </c:pt>
                <c:pt idx="2">
                  <c:v>8.6999999999999994E-2</c:v>
                </c:pt>
                <c:pt idx="3">
                  <c:v>0.4</c:v>
                </c:pt>
              </c:numCache>
            </c:numRef>
          </c:val>
          <c:extLst>
            <c:ext xmlns:c16="http://schemas.microsoft.com/office/drawing/2014/chart" uri="{C3380CC4-5D6E-409C-BE32-E72D297353CC}">
              <c16:uniqueId val="{00000001-7C85-4DAF-86F6-3EC29EE3845E}"/>
            </c:ext>
          </c:extLst>
        </c:ser>
        <c:ser>
          <c:idx val="2"/>
          <c:order val="2"/>
          <c:tx>
            <c:strRef>
              <c:f>Data!$A$20</c:f>
              <c:strCache>
                <c:ptCount val="1"/>
                <c:pt idx="0">
                  <c:v>LGBTQ+</c:v>
                </c:pt>
              </c:strCache>
            </c:strRef>
          </c:tx>
          <c:spPr>
            <a:solidFill>
              <a:srgbClr val="F4979D"/>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Data!$B$20:$E$20</c:f>
              <c:numCache>
                <c:formatCode>0.00%</c:formatCode>
                <c:ptCount val="4"/>
                <c:pt idx="0">
                  <c:v>0.04</c:v>
                </c:pt>
                <c:pt idx="1">
                  <c:v>0.04</c:v>
                </c:pt>
                <c:pt idx="2">
                  <c:v>0.04</c:v>
                </c:pt>
                <c:pt idx="3">
                  <c:v>0.32</c:v>
                </c:pt>
              </c:numCache>
            </c:numRef>
          </c:val>
          <c:extLst>
            <c:ext xmlns:c16="http://schemas.microsoft.com/office/drawing/2014/chart" uri="{C3380CC4-5D6E-409C-BE32-E72D297353CC}">
              <c16:uniqueId val="{00000002-7C85-4DAF-86F6-3EC29EE3845E}"/>
            </c:ext>
          </c:extLst>
        </c:ser>
        <c:dLbls>
          <c:showLegendKey val="0"/>
          <c:showVal val="0"/>
          <c:showCatName val="0"/>
          <c:showSerName val="0"/>
          <c:showPercent val="0"/>
          <c:showBubbleSize val="0"/>
        </c:dLbls>
        <c:gapWidth val="219"/>
        <c:overlap val="-27"/>
        <c:axId val="708762144"/>
        <c:axId val="708762472"/>
      </c:barChart>
      <c:catAx>
        <c:axId val="70876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08762472"/>
        <c:crosses val="autoZero"/>
        <c:auto val="1"/>
        <c:lblAlgn val="ctr"/>
        <c:lblOffset val="100"/>
        <c:noMultiLvlLbl val="0"/>
      </c:catAx>
      <c:valAx>
        <c:axId val="708762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solidFill>
                      <a:schemeClr val="tx1"/>
                    </a:solidFill>
                  </a:rPr>
                  <a:t>Percentage of the</a:t>
                </a:r>
                <a:r>
                  <a:rPr lang="en-US" sz="1600" baseline="0" dirty="0">
                    <a:solidFill>
                      <a:schemeClr val="tx1"/>
                    </a:solidFill>
                  </a:rPr>
                  <a:t> Population</a:t>
                </a:r>
                <a:endParaRPr lang="en-US" sz="1600" dirty="0">
                  <a:solidFill>
                    <a:schemeClr val="tx1"/>
                  </a:solidFill>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762144"/>
        <c:crosses val="autoZero"/>
        <c:crossBetween val="between"/>
      </c:valAx>
      <c:spPr>
        <a:noFill/>
        <a:ln>
          <a:noFill/>
        </a:ln>
        <a:effectLst/>
      </c:spPr>
    </c:plotArea>
    <c:legend>
      <c:legendPos val="b"/>
      <c:layout>
        <c:manualLayout>
          <c:xMode val="edge"/>
          <c:yMode val="edge"/>
          <c:x val="0.34132149270520878"/>
          <c:y val="0.91389574779098004"/>
          <c:w val="0.32470014972939293"/>
          <c:h val="7.246401716736353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r>
              <a:rPr lang="en-US" sz="2000"/>
              <a:t>YYA Demographic Break Down</a:t>
            </a:r>
          </a:p>
        </c:rich>
      </c:tx>
      <c:overlay val="0"/>
      <c:spPr>
        <a:noFill/>
        <a:ln>
          <a:noFill/>
        </a:ln>
        <a:effectLst/>
      </c:spPr>
      <c:txPr>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8.7985775697683941E-2"/>
          <c:y val="9.4164399380283495E-2"/>
          <c:w val="0.8974578121518737"/>
          <c:h val="0.65755617383161591"/>
        </c:manualLayout>
      </c:layout>
      <c:lineChart>
        <c:grouping val="standard"/>
        <c:varyColors val="0"/>
        <c:ser>
          <c:idx val="0"/>
          <c:order val="0"/>
          <c:tx>
            <c:strRef>
              <c:f>Data!$A$15</c:f>
              <c:strCache>
                <c:ptCount val="1"/>
                <c:pt idx="0">
                  <c:v>Percentage of YYA of color</c:v>
                </c:pt>
              </c:strCache>
            </c:strRef>
          </c:tx>
          <c:spPr>
            <a:ln w="22225" cap="rnd">
              <a:solidFill>
                <a:srgbClr val="B6DF5E">
                  <a:lumMod val="75000"/>
                </a:srgbClr>
              </a:solidFill>
            </a:ln>
            <a:effectLst>
              <a:glow rad="139700">
                <a:srgbClr val="6FEBA0">
                  <a:lumMod val="7500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Data!$B$15:$L$15</c:f>
              <c:numCache>
                <c:formatCode>0.00%</c:formatCode>
                <c:ptCount val="11"/>
                <c:pt idx="0">
                  <c:v>0.5</c:v>
                </c:pt>
                <c:pt idx="1">
                  <c:v>0.40540540540540543</c:v>
                </c:pt>
                <c:pt idx="2">
                  <c:v>0.51351351351351349</c:v>
                </c:pt>
                <c:pt idx="3">
                  <c:v>0.44444444444444442</c:v>
                </c:pt>
                <c:pt idx="4">
                  <c:v>0.26548672566371684</c:v>
                </c:pt>
                <c:pt idx="5">
                  <c:v>0.3300970873786408</c:v>
                </c:pt>
                <c:pt idx="6">
                  <c:v>0.37777777777777777</c:v>
                </c:pt>
                <c:pt idx="7">
                  <c:v>0.43965517241379309</c:v>
                </c:pt>
                <c:pt idx="8">
                  <c:v>0.39285714285714285</c:v>
                </c:pt>
                <c:pt idx="9">
                  <c:v>0.39316239316239315</c:v>
                </c:pt>
                <c:pt idx="10">
                  <c:v>0.45045045045045046</c:v>
                </c:pt>
              </c:numCache>
            </c:numRef>
          </c:val>
          <c:smooth val="0"/>
          <c:extLst>
            <c:ext xmlns:c16="http://schemas.microsoft.com/office/drawing/2014/chart" uri="{C3380CC4-5D6E-409C-BE32-E72D297353CC}">
              <c16:uniqueId val="{00000000-53AA-416B-A696-1D7D1E7582BF}"/>
            </c:ext>
          </c:extLst>
        </c:ser>
        <c:ser>
          <c:idx val="1"/>
          <c:order val="1"/>
          <c:tx>
            <c:strRef>
              <c:f>Data!$A$16</c:f>
              <c:strCache>
                <c:ptCount val="1"/>
                <c:pt idx="0">
                  <c:v>Percentage of YYA LGBTQ+</c:v>
                </c:pt>
              </c:strCache>
            </c:strRef>
          </c:tx>
          <c:spPr>
            <a:ln w="22225" cap="rnd">
              <a:solidFill>
                <a:srgbClr val="0070C0"/>
              </a:solidFill>
            </a:ln>
            <a:effectLst>
              <a:glow rad="139700">
                <a:srgbClr val="0070C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Data!$B$16:$L$16</c:f>
              <c:numCache>
                <c:formatCode>0.00%</c:formatCode>
                <c:ptCount val="11"/>
                <c:pt idx="0">
                  <c:v>0.15</c:v>
                </c:pt>
                <c:pt idx="1">
                  <c:v>0.27</c:v>
                </c:pt>
                <c:pt idx="2">
                  <c:v>0.3</c:v>
                </c:pt>
                <c:pt idx="3">
                  <c:v>0.5</c:v>
                </c:pt>
                <c:pt idx="4">
                  <c:v>0.27</c:v>
                </c:pt>
                <c:pt idx="5">
                  <c:v>0.37</c:v>
                </c:pt>
                <c:pt idx="6">
                  <c:v>0.34</c:v>
                </c:pt>
                <c:pt idx="7">
                  <c:v>0.36</c:v>
                </c:pt>
                <c:pt idx="8">
                  <c:v>0.38392857142857145</c:v>
                </c:pt>
                <c:pt idx="9">
                  <c:v>0.39316239316239315</c:v>
                </c:pt>
                <c:pt idx="10">
                  <c:v>0.3783783783783784</c:v>
                </c:pt>
              </c:numCache>
            </c:numRef>
          </c:val>
          <c:smooth val="0"/>
          <c:extLst>
            <c:ext xmlns:c16="http://schemas.microsoft.com/office/drawing/2014/chart" uri="{C3380CC4-5D6E-409C-BE32-E72D297353CC}">
              <c16:uniqueId val="{00000001-53AA-416B-A696-1D7D1E7582BF}"/>
            </c:ext>
          </c:extLst>
        </c:ser>
        <c:ser>
          <c:idx val="2"/>
          <c:order val="2"/>
          <c:tx>
            <c:strRef>
              <c:f>Data!$A$17</c:f>
              <c:strCache>
                <c:ptCount val="1"/>
                <c:pt idx="0">
                  <c:v>Percentage of YYA Male</c:v>
                </c:pt>
              </c:strCache>
            </c:strRef>
          </c:tx>
          <c:spPr>
            <a:ln w="22225" cap="rnd">
              <a:solidFill>
                <a:srgbClr val="00C6BB">
                  <a:lumMod val="60000"/>
                  <a:lumOff val="40000"/>
                </a:srgbClr>
              </a:solidFill>
            </a:ln>
            <a:effectLst>
              <a:glow rad="139700">
                <a:srgbClr val="00C6BB">
                  <a:lumMod val="60000"/>
                  <a:lumOff val="4000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Data!$B$17:$L$17</c:f>
              <c:numCache>
                <c:formatCode>0.00%</c:formatCode>
                <c:ptCount val="11"/>
                <c:pt idx="0">
                  <c:v>0.17073170731707318</c:v>
                </c:pt>
                <c:pt idx="1">
                  <c:v>0.14792899408284024</c:v>
                </c:pt>
                <c:pt idx="2">
                  <c:v>0.10606060606060606</c:v>
                </c:pt>
                <c:pt idx="3">
                  <c:v>4.5112781954887216E-2</c:v>
                </c:pt>
                <c:pt idx="4">
                  <c:v>0.20353982300884957</c:v>
                </c:pt>
                <c:pt idx="5">
                  <c:v>0.28155339805825241</c:v>
                </c:pt>
                <c:pt idx="6">
                  <c:v>0.3</c:v>
                </c:pt>
                <c:pt idx="7">
                  <c:v>0.34482758620689657</c:v>
                </c:pt>
                <c:pt idx="8">
                  <c:v>0.35714285714285715</c:v>
                </c:pt>
                <c:pt idx="9">
                  <c:v>0.29914529914529914</c:v>
                </c:pt>
                <c:pt idx="10">
                  <c:v>0.33333333333333331</c:v>
                </c:pt>
              </c:numCache>
            </c:numRef>
          </c:val>
          <c:smooth val="0"/>
          <c:extLst>
            <c:ext xmlns:c16="http://schemas.microsoft.com/office/drawing/2014/chart" uri="{C3380CC4-5D6E-409C-BE32-E72D297353CC}">
              <c16:uniqueId val="{00000002-53AA-416B-A696-1D7D1E7582BF}"/>
            </c:ext>
          </c:extLst>
        </c:ser>
        <c:ser>
          <c:idx val="3"/>
          <c:order val="3"/>
          <c:tx>
            <c:strRef>
              <c:f>Data!$A$18</c:f>
              <c:strCache>
                <c:ptCount val="1"/>
                <c:pt idx="0">
                  <c:v>Percentage of YYA Female</c:v>
                </c:pt>
              </c:strCache>
            </c:strRef>
          </c:tx>
          <c:spPr>
            <a:ln w="22225" cap="rnd">
              <a:solidFill>
                <a:srgbClr val="ED515C">
                  <a:lumMod val="40000"/>
                  <a:lumOff val="60000"/>
                </a:srgbClr>
              </a:solidFill>
            </a:ln>
            <a:effectLst>
              <a:glow rad="139700">
                <a:srgbClr val="F4979D">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Data!$B$18:$L$18</c:f>
              <c:numCache>
                <c:formatCode>0.00%</c:formatCode>
                <c:ptCount val="11"/>
                <c:pt idx="0">
                  <c:v>0.13414634146341464</c:v>
                </c:pt>
                <c:pt idx="1">
                  <c:v>0.14792899408284024</c:v>
                </c:pt>
                <c:pt idx="2">
                  <c:v>0.10101010101010101</c:v>
                </c:pt>
                <c:pt idx="3">
                  <c:v>0.11278195488721804</c:v>
                </c:pt>
                <c:pt idx="4">
                  <c:v>0.4247787610619469</c:v>
                </c:pt>
                <c:pt idx="5">
                  <c:v>0.4563106796116505</c:v>
                </c:pt>
                <c:pt idx="6">
                  <c:v>0.5</c:v>
                </c:pt>
                <c:pt idx="7">
                  <c:v>0.47413793103448276</c:v>
                </c:pt>
                <c:pt idx="8">
                  <c:v>0.44642857142857145</c:v>
                </c:pt>
                <c:pt idx="9">
                  <c:v>0.47008547008547008</c:v>
                </c:pt>
                <c:pt idx="10">
                  <c:v>0.52252252252252251</c:v>
                </c:pt>
              </c:numCache>
            </c:numRef>
          </c:val>
          <c:smooth val="0"/>
          <c:extLst>
            <c:ext xmlns:c16="http://schemas.microsoft.com/office/drawing/2014/chart" uri="{C3380CC4-5D6E-409C-BE32-E72D297353CC}">
              <c16:uniqueId val="{00000003-53AA-416B-A696-1D7D1E7582BF}"/>
            </c:ext>
          </c:extLst>
        </c:ser>
        <c:ser>
          <c:idx val="4"/>
          <c:order val="4"/>
          <c:tx>
            <c:strRef>
              <c:f>Data!$A$20</c:f>
              <c:strCache>
                <c:ptCount val="1"/>
                <c:pt idx="0">
                  <c:v>General Population POC</c:v>
                </c:pt>
              </c:strCache>
            </c:strRef>
          </c:tx>
          <c:spPr>
            <a:ln w="22225" cap="rnd">
              <a:solidFill>
                <a:srgbClr val="C00000"/>
              </a:solidFill>
            </a:ln>
            <a:effectLst>
              <a:glow rad="139700">
                <a:srgbClr val="C0000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Data!$B$20:$L$20</c:f>
              <c:numCache>
                <c:formatCode>0.00%</c:formatCode>
                <c:ptCount val="11"/>
                <c:pt idx="0">
                  <c:v>0.08</c:v>
                </c:pt>
                <c:pt idx="1">
                  <c:v>0.08</c:v>
                </c:pt>
                <c:pt idx="2">
                  <c:v>0.08</c:v>
                </c:pt>
                <c:pt idx="3">
                  <c:v>0.08</c:v>
                </c:pt>
                <c:pt idx="4">
                  <c:v>0.08</c:v>
                </c:pt>
                <c:pt idx="5">
                  <c:v>0.08</c:v>
                </c:pt>
                <c:pt idx="6">
                  <c:v>0.08</c:v>
                </c:pt>
                <c:pt idx="7">
                  <c:v>0.08</c:v>
                </c:pt>
                <c:pt idx="8">
                  <c:v>0.08</c:v>
                </c:pt>
                <c:pt idx="9">
                  <c:v>0.08</c:v>
                </c:pt>
                <c:pt idx="10">
                  <c:v>0.08</c:v>
                </c:pt>
              </c:numCache>
            </c:numRef>
          </c:val>
          <c:smooth val="0"/>
          <c:extLst>
            <c:ext xmlns:c16="http://schemas.microsoft.com/office/drawing/2014/chart" uri="{C3380CC4-5D6E-409C-BE32-E72D297353CC}">
              <c16:uniqueId val="{00000004-53AA-416B-A696-1D7D1E7582BF}"/>
            </c:ext>
          </c:extLst>
        </c:ser>
        <c:ser>
          <c:idx val="5"/>
          <c:order val="5"/>
          <c:tx>
            <c:strRef>
              <c:f>Data!$A$21</c:f>
              <c:strCache>
                <c:ptCount val="1"/>
                <c:pt idx="0">
                  <c:v>General Population LGBTQ+</c:v>
                </c:pt>
              </c:strCache>
            </c:strRef>
          </c:tx>
          <c:spPr>
            <a:ln w="22225" cap="rnd">
              <a:solidFill>
                <a:srgbClr val="B21E88"/>
              </a:solidFill>
            </a:ln>
            <a:effectLst>
              <a:glow rad="139700">
                <a:srgbClr val="B21E88">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Data!$B$21:$L$21</c:f>
              <c:numCache>
                <c:formatCode>0.00%</c:formatCode>
                <c:ptCount val="11"/>
                <c:pt idx="0">
                  <c:v>0.04</c:v>
                </c:pt>
                <c:pt idx="1">
                  <c:v>0.04</c:v>
                </c:pt>
                <c:pt idx="2">
                  <c:v>0.04</c:v>
                </c:pt>
                <c:pt idx="3">
                  <c:v>0.04</c:v>
                </c:pt>
                <c:pt idx="4">
                  <c:v>0.04</c:v>
                </c:pt>
                <c:pt idx="5">
                  <c:v>0.04</c:v>
                </c:pt>
                <c:pt idx="6">
                  <c:v>0.04</c:v>
                </c:pt>
                <c:pt idx="7">
                  <c:v>0.04</c:v>
                </c:pt>
                <c:pt idx="8">
                  <c:v>0.04</c:v>
                </c:pt>
                <c:pt idx="9">
                  <c:v>0.04</c:v>
                </c:pt>
                <c:pt idx="10">
                  <c:v>0.04</c:v>
                </c:pt>
              </c:numCache>
            </c:numRef>
          </c:val>
          <c:smooth val="0"/>
          <c:extLst>
            <c:ext xmlns:c16="http://schemas.microsoft.com/office/drawing/2014/chart" uri="{C3380CC4-5D6E-409C-BE32-E72D297353CC}">
              <c16:uniqueId val="{00000005-53AA-416B-A696-1D7D1E7582BF}"/>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lt1">
                    <a:lumMod val="7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r>
                  <a:rPr lang="en-US" sz="1400"/>
                  <a:t>Percentage of YYA each reporting period</a:t>
                </a:r>
              </a:p>
            </c:rich>
          </c:tx>
          <c:layout>
            <c:manualLayout>
              <c:xMode val="edge"/>
              <c:yMode val="edge"/>
              <c:x val="7.8510095609151051E-3"/>
              <c:y val="0.1931837695063131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lt1">
                    <a:lumMod val="75000"/>
                  </a:schemeClr>
                </a:solidFill>
                <a:latin typeface="+mn-lt"/>
                <a:ea typeface="+mn-ea"/>
                <a:cs typeface="+mn-cs"/>
              </a:defRPr>
            </a:pPr>
            <a:endParaRPr lang="en-US"/>
          </a:p>
        </c:txPr>
        <c:crossAx val="859357928"/>
        <c:crosses val="autoZero"/>
        <c:crossBetween val="between"/>
      </c:valAx>
      <c:spPr>
        <a:noFill/>
        <a:ln>
          <a:noFill/>
        </a:ln>
        <a:effectLst/>
      </c:spPr>
    </c:plotArea>
    <c:legend>
      <c:legendPos val="t"/>
      <c:layout>
        <c:manualLayout>
          <c:xMode val="edge"/>
          <c:yMode val="edge"/>
          <c:x val="6.7706905681643587E-2"/>
          <c:y val="0.85848904466878939"/>
          <c:w val="0.89999999070501446"/>
          <c:h val="0.1221212943993286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r>
              <a:rPr lang="en-US" sz="2000"/>
              <a:t>% of YYA who identify as POC or LGBTQ+ FY 2020 to current</a:t>
            </a:r>
          </a:p>
        </c:rich>
      </c:tx>
      <c:overlay val="0"/>
      <c:spPr>
        <a:noFill/>
        <a:ln>
          <a:noFill/>
        </a:ln>
        <a:effectLst/>
      </c:spPr>
      <c:txPr>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8.7985778738442003E-2"/>
          <c:y val="0.1023211005638977"/>
          <c:w val="0.8974578121518737"/>
          <c:h val="0.6720692947639294"/>
        </c:manualLayout>
      </c:layout>
      <c:lineChart>
        <c:grouping val="standard"/>
        <c:varyColors val="0"/>
        <c:ser>
          <c:idx val="0"/>
          <c:order val="0"/>
          <c:tx>
            <c:strRef>
              <c:f>Data!$A$15</c:f>
              <c:strCache>
                <c:ptCount val="1"/>
                <c:pt idx="0">
                  <c:v>Percentage of YYA of color</c:v>
                </c:pt>
              </c:strCache>
            </c:strRef>
          </c:tx>
          <c:spPr>
            <a:ln w="22225" cap="rnd">
              <a:solidFill>
                <a:srgbClr val="B6DF5E">
                  <a:lumMod val="75000"/>
                </a:srgbClr>
              </a:solidFill>
            </a:ln>
            <a:effectLst>
              <a:glow rad="139700">
                <a:srgbClr val="B6DF5E">
                  <a:lumMod val="7500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Data!$B$15:$L$15</c:f>
              <c:numCache>
                <c:formatCode>0.00%</c:formatCode>
                <c:ptCount val="11"/>
                <c:pt idx="0">
                  <c:v>0.5</c:v>
                </c:pt>
                <c:pt idx="1">
                  <c:v>0.40540540540540543</c:v>
                </c:pt>
                <c:pt idx="2">
                  <c:v>0.51351351351351349</c:v>
                </c:pt>
                <c:pt idx="3">
                  <c:v>0.44444444444444442</c:v>
                </c:pt>
                <c:pt idx="4">
                  <c:v>0.26548672566371684</c:v>
                </c:pt>
                <c:pt idx="5">
                  <c:v>0.3300970873786408</c:v>
                </c:pt>
                <c:pt idx="6">
                  <c:v>0.37777777777777777</c:v>
                </c:pt>
                <c:pt idx="7">
                  <c:v>0.43965517241379309</c:v>
                </c:pt>
                <c:pt idx="8">
                  <c:v>0.39285714285714285</c:v>
                </c:pt>
                <c:pt idx="9">
                  <c:v>0.39316239316239315</c:v>
                </c:pt>
                <c:pt idx="10">
                  <c:v>0.45045045045045046</c:v>
                </c:pt>
              </c:numCache>
            </c:numRef>
          </c:val>
          <c:smooth val="0"/>
          <c:extLst>
            <c:ext xmlns:c16="http://schemas.microsoft.com/office/drawing/2014/chart" uri="{C3380CC4-5D6E-409C-BE32-E72D297353CC}">
              <c16:uniqueId val="{00000000-5945-46E8-85EF-59695BAA6E33}"/>
            </c:ext>
          </c:extLst>
        </c:ser>
        <c:ser>
          <c:idx val="1"/>
          <c:order val="1"/>
          <c:tx>
            <c:strRef>
              <c:f>Data!$A$16</c:f>
              <c:strCache>
                <c:ptCount val="1"/>
                <c:pt idx="0">
                  <c:v>Percentage of YYA LGBTQ+</c:v>
                </c:pt>
              </c:strCache>
            </c:strRef>
          </c:tx>
          <c:spPr>
            <a:ln w="22225" cap="rnd">
              <a:solidFill>
                <a:srgbClr val="0070C0"/>
              </a:solidFill>
            </a:ln>
            <a:effectLst>
              <a:glow rad="139700">
                <a:srgbClr val="0070C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Data!$B$16:$L$16</c:f>
              <c:numCache>
                <c:formatCode>0.00%</c:formatCode>
                <c:ptCount val="11"/>
                <c:pt idx="0">
                  <c:v>0.15</c:v>
                </c:pt>
                <c:pt idx="1">
                  <c:v>0.27</c:v>
                </c:pt>
                <c:pt idx="2">
                  <c:v>0.3</c:v>
                </c:pt>
                <c:pt idx="3">
                  <c:v>0.5</c:v>
                </c:pt>
                <c:pt idx="4">
                  <c:v>0.27</c:v>
                </c:pt>
                <c:pt idx="5">
                  <c:v>0.37</c:v>
                </c:pt>
                <c:pt idx="6">
                  <c:v>0.34</c:v>
                </c:pt>
                <c:pt idx="7">
                  <c:v>0.36</c:v>
                </c:pt>
                <c:pt idx="8">
                  <c:v>0.38392857142857145</c:v>
                </c:pt>
                <c:pt idx="9">
                  <c:v>0.39316239316239315</c:v>
                </c:pt>
                <c:pt idx="10">
                  <c:v>0.3783783783783784</c:v>
                </c:pt>
              </c:numCache>
            </c:numRef>
          </c:val>
          <c:smooth val="0"/>
          <c:extLst>
            <c:ext xmlns:c16="http://schemas.microsoft.com/office/drawing/2014/chart" uri="{C3380CC4-5D6E-409C-BE32-E72D297353CC}">
              <c16:uniqueId val="{00000001-5945-46E8-85EF-59695BAA6E33}"/>
            </c:ext>
          </c:extLst>
        </c:ser>
        <c:ser>
          <c:idx val="2"/>
          <c:order val="2"/>
          <c:tx>
            <c:strRef>
              <c:f>Data!$A$20</c:f>
              <c:strCache>
                <c:ptCount val="1"/>
                <c:pt idx="0">
                  <c:v>General Population POC</c:v>
                </c:pt>
              </c:strCache>
            </c:strRef>
          </c:tx>
          <c:spPr>
            <a:ln w="22225" cap="rnd">
              <a:solidFill>
                <a:srgbClr val="C00000"/>
              </a:solidFill>
            </a:ln>
            <a:effectLst>
              <a:glow rad="139700">
                <a:srgbClr val="C0000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Data!$B$20:$L$20</c:f>
              <c:numCache>
                <c:formatCode>0.00%</c:formatCode>
                <c:ptCount val="11"/>
                <c:pt idx="0">
                  <c:v>0.08</c:v>
                </c:pt>
                <c:pt idx="1">
                  <c:v>0.08</c:v>
                </c:pt>
                <c:pt idx="2">
                  <c:v>0.08</c:v>
                </c:pt>
                <c:pt idx="3">
                  <c:v>0.08</c:v>
                </c:pt>
                <c:pt idx="4">
                  <c:v>0.08</c:v>
                </c:pt>
                <c:pt idx="5">
                  <c:v>0.08</c:v>
                </c:pt>
                <c:pt idx="6">
                  <c:v>0.08</c:v>
                </c:pt>
                <c:pt idx="7">
                  <c:v>0.08</c:v>
                </c:pt>
                <c:pt idx="8">
                  <c:v>0.08</c:v>
                </c:pt>
                <c:pt idx="9">
                  <c:v>0.08</c:v>
                </c:pt>
                <c:pt idx="10">
                  <c:v>0.08</c:v>
                </c:pt>
              </c:numCache>
            </c:numRef>
          </c:val>
          <c:smooth val="0"/>
          <c:extLst>
            <c:ext xmlns:c16="http://schemas.microsoft.com/office/drawing/2014/chart" uri="{C3380CC4-5D6E-409C-BE32-E72D297353CC}">
              <c16:uniqueId val="{00000002-5945-46E8-85EF-59695BAA6E33}"/>
            </c:ext>
          </c:extLst>
        </c:ser>
        <c:ser>
          <c:idx val="3"/>
          <c:order val="3"/>
          <c:tx>
            <c:strRef>
              <c:f>Data!$A$21</c:f>
              <c:strCache>
                <c:ptCount val="1"/>
                <c:pt idx="0">
                  <c:v>General Population LGBTQ+</c:v>
                </c:pt>
              </c:strCache>
            </c:strRef>
          </c:tx>
          <c:spPr>
            <a:ln w="22225" cap="rnd">
              <a:solidFill>
                <a:srgbClr val="B21E88"/>
              </a:solidFill>
            </a:ln>
            <a:effectLst>
              <a:glow rad="139700">
                <a:srgbClr val="B21E88">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Data!$B$21:$L$21</c:f>
              <c:numCache>
                <c:formatCode>0.00%</c:formatCode>
                <c:ptCount val="11"/>
                <c:pt idx="0">
                  <c:v>0.04</c:v>
                </c:pt>
                <c:pt idx="1">
                  <c:v>0.04</c:v>
                </c:pt>
                <c:pt idx="2">
                  <c:v>0.04</c:v>
                </c:pt>
                <c:pt idx="3">
                  <c:v>0.04</c:v>
                </c:pt>
                <c:pt idx="4">
                  <c:v>0.04</c:v>
                </c:pt>
                <c:pt idx="5">
                  <c:v>0.04</c:v>
                </c:pt>
                <c:pt idx="6">
                  <c:v>0.04</c:v>
                </c:pt>
                <c:pt idx="7">
                  <c:v>0.04</c:v>
                </c:pt>
                <c:pt idx="8">
                  <c:v>0.04</c:v>
                </c:pt>
                <c:pt idx="9">
                  <c:v>0.04</c:v>
                </c:pt>
                <c:pt idx="10">
                  <c:v>0.04</c:v>
                </c:pt>
              </c:numCache>
            </c:numRef>
          </c:val>
          <c:smooth val="0"/>
          <c:extLst>
            <c:ext xmlns:c16="http://schemas.microsoft.com/office/drawing/2014/chart" uri="{C3380CC4-5D6E-409C-BE32-E72D297353CC}">
              <c16:uniqueId val="{00000003-5945-46E8-85EF-59695BAA6E33}"/>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r>
                  <a:rPr lang="en-US" sz="1400"/>
                  <a:t>Percentage of YYA each reporting period</a:t>
                </a:r>
              </a:p>
            </c:rich>
          </c:tx>
          <c:layout>
            <c:manualLayout>
              <c:xMode val="edge"/>
              <c:yMode val="edge"/>
              <c:x val="9.0314727281870164E-3"/>
              <c:y val="0.16407657923696495"/>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lt1">
                    <a:lumMod val="75000"/>
                  </a:schemeClr>
                </a:solidFill>
                <a:latin typeface="+mn-lt"/>
                <a:ea typeface="+mn-ea"/>
                <a:cs typeface="+mn-cs"/>
              </a:defRPr>
            </a:pPr>
            <a:endParaRPr lang="en-US"/>
          </a:p>
        </c:txPr>
        <c:crossAx val="859357928"/>
        <c:crosses val="autoZero"/>
        <c:crossBetween val="between"/>
      </c:valAx>
      <c:spPr>
        <a:noFill/>
        <a:ln>
          <a:noFill/>
        </a:ln>
        <a:effectLst/>
      </c:spPr>
    </c:plotArea>
    <c:legend>
      <c:legendPos val="t"/>
      <c:layout>
        <c:manualLayout>
          <c:xMode val="edge"/>
          <c:yMode val="edge"/>
          <c:x val="4.2017566431647016E-2"/>
          <c:y val="0.84254987090724576"/>
          <c:w val="0.89526332492752136"/>
          <c:h val="0.129104314652348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cap="none" baseline="0">
                <a:solidFill>
                  <a:schemeClr val="lt1">
                    <a:lumMod val="85000"/>
                  </a:schemeClr>
                </a:solidFill>
                <a:latin typeface="+mn-lt"/>
                <a:ea typeface="+mn-ea"/>
                <a:cs typeface="+mn-cs"/>
              </a:defRPr>
            </a:pPr>
            <a:r>
              <a:rPr lang="en-US" sz="2400"/>
              <a:t>Gender Demographic Breakdown</a:t>
            </a:r>
          </a:p>
        </c:rich>
      </c:tx>
      <c:overlay val="0"/>
      <c:spPr>
        <a:noFill/>
        <a:ln>
          <a:noFill/>
        </a:ln>
        <a:effectLst/>
      </c:spPr>
      <c:txPr>
        <a:bodyPr rot="0" spcFirstLastPara="1" vertOverflow="ellipsis" vert="horz" wrap="square" anchor="ctr" anchorCtr="1"/>
        <a:lstStyle/>
        <a:p>
          <a:pPr>
            <a:defRPr sz="2400"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8.7985775697683941E-2"/>
          <c:y val="9.4164399380283495E-2"/>
          <c:w val="0.8974578121518737"/>
          <c:h val="0.73188434413972303"/>
        </c:manualLayout>
      </c:layout>
      <c:lineChart>
        <c:grouping val="standard"/>
        <c:varyColors val="0"/>
        <c:ser>
          <c:idx val="0"/>
          <c:order val="0"/>
          <c:tx>
            <c:strRef>
              <c:f>Data!$A$17</c:f>
              <c:strCache>
                <c:ptCount val="1"/>
                <c:pt idx="0">
                  <c:v>Percentage of YYA Male</c:v>
                </c:pt>
              </c:strCache>
            </c:strRef>
          </c:tx>
          <c:spPr>
            <a:ln w="22225" cap="rnd">
              <a:solidFill>
                <a:schemeClr val="accent1"/>
              </a:solidFill>
            </a:ln>
            <a:effectLst>
              <a:glow rad="139700">
                <a:srgbClr val="0070C0">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Data!$B$17:$L$17</c:f>
              <c:numCache>
                <c:formatCode>0.00%</c:formatCode>
                <c:ptCount val="11"/>
                <c:pt idx="0">
                  <c:v>0.17073170731707318</c:v>
                </c:pt>
                <c:pt idx="1">
                  <c:v>0.14792899408284024</c:v>
                </c:pt>
                <c:pt idx="2">
                  <c:v>0.10606060606060606</c:v>
                </c:pt>
                <c:pt idx="3">
                  <c:v>4.5112781954887216E-2</c:v>
                </c:pt>
                <c:pt idx="4">
                  <c:v>0.20353982300884957</c:v>
                </c:pt>
                <c:pt idx="5">
                  <c:v>0.28155339805825241</c:v>
                </c:pt>
                <c:pt idx="6">
                  <c:v>0.3</c:v>
                </c:pt>
                <c:pt idx="7">
                  <c:v>0.34482758620689657</c:v>
                </c:pt>
                <c:pt idx="8">
                  <c:v>0.35714285714285715</c:v>
                </c:pt>
                <c:pt idx="9">
                  <c:v>0.29914529914529914</c:v>
                </c:pt>
                <c:pt idx="10">
                  <c:v>0.33333333333333331</c:v>
                </c:pt>
              </c:numCache>
            </c:numRef>
          </c:val>
          <c:smooth val="0"/>
          <c:extLst>
            <c:ext xmlns:c16="http://schemas.microsoft.com/office/drawing/2014/chart" uri="{C3380CC4-5D6E-409C-BE32-E72D297353CC}">
              <c16:uniqueId val="{00000000-089F-4880-B770-6D4A24184897}"/>
            </c:ext>
          </c:extLst>
        </c:ser>
        <c:ser>
          <c:idx val="1"/>
          <c:order val="1"/>
          <c:tx>
            <c:strRef>
              <c:f>Data!$A$18</c:f>
              <c:strCache>
                <c:ptCount val="1"/>
                <c:pt idx="0">
                  <c:v>Percentage of YYA Female</c:v>
                </c:pt>
              </c:strCache>
            </c:strRef>
          </c:tx>
          <c:spPr>
            <a:ln w="22225" cap="rnd">
              <a:solidFill>
                <a:srgbClr val="ED515C">
                  <a:lumMod val="40000"/>
                  <a:lumOff val="60000"/>
                </a:srgbClr>
              </a:solidFill>
            </a:ln>
            <a:effectLst>
              <a:glow rad="139700">
                <a:srgbClr val="F4979D">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Data!$B$18:$L$18</c:f>
              <c:numCache>
                <c:formatCode>0.00%</c:formatCode>
                <c:ptCount val="11"/>
                <c:pt idx="0">
                  <c:v>0.13414634146341464</c:v>
                </c:pt>
                <c:pt idx="1">
                  <c:v>0.14792899408284024</c:v>
                </c:pt>
                <c:pt idx="2">
                  <c:v>0.10101010101010101</c:v>
                </c:pt>
                <c:pt idx="3">
                  <c:v>0.11278195488721804</c:v>
                </c:pt>
                <c:pt idx="4">
                  <c:v>0.4247787610619469</c:v>
                </c:pt>
                <c:pt idx="5">
                  <c:v>0.4563106796116505</c:v>
                </c:pt>
                <c:pt idx="6">
                  <c:v>0.5</c:v>
                </c:pt>
                <c:pt idx="7">
                  <c:v>0.47413793103448276</c:v>
                </c:pt>
                <c:pt idx="8">
                  <c:v>0.44642857142857145</c:v>
                </c:pt>
                <c:pt idx="9">
                  <c:v>0.47008547008547008</c:v>
                </c:pt>
                <c:pt idx="10">
                  <c:v>0.52252252252252251</c:v>
                </c:pt>
              </c:numCache>
            </c:numRef>
          </c:val>
          <c:smooth val="0"/>
          <c:extLst>
            <c:ext xmlns:c16="http://schemas.microsoft.com/office/drawing/2014/chart" uri="{C3380CC4-5D6E-409C-BE32-E72D297353CC}">
              <c16:uniqueId val="{00000001-089F-4880-B770-6D4A24184897}"/>
            </c:ext>
          </c:extLst>
        </c:ser>
        <c:ser>
          <c:idx val="2"/>
          <c:order val="2"/>
          <c:tx>
            <c:strRef>
              <c:f>Data!$A$19</c:f>
              <c:strCache>
                <c:ptCount val="1"/>
                <c:pt idx="0">
                  <c:v>Trans / Non Binary / Other</c:v>
                </c:pt>
              </c:strCache>
            </c:strRef>
          </c:tx>
          <c:spPr>
            <a:ln w="22225" cap="rnd">
              <a:solidFill>
                <a:srgbClr val="B21E88"/>
              </a:solidFill>
            </a:ln>
            <a:effectLst>
              <a:glow rad="139700">
                <a:srgbClr val="B21E88">
                  <a:alpha val="14000"/>
                </a:srgbClr>
              </a:glow>
            </a:effectLst>
          </c:spPr>
          <c:marker>
            <c:symbol val="none"/>
          </c:marker>
          <c:cat>
            <c:strRef>
              <c:f>Data!$B$14:$L$14</c:f>
              <c:strCache>
                <c:ptCount val="11"/>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strCache>
            </c:strRef>
          </c:cat>
          <c:val>
            <c:numRef>
              <c:f>Data!$B$19:$L$19</c:f>
              <c:numCache>
                <c:formatCode>0.00%</c:formatCode>
                <c:ptCount val="11"/>
                <c:pt idx="0">
                  <c:v>1.8292682926829267E-2</c:v>
                </c:pt>
                <c:pt idx="1">
                  <c:v>3.5502958579881658E-2</c:v>
                </c:pt>
                <c:pt idx="2">
                  <c:v>3.5353535353535352E-2</c:v>
                </c:pt>
                <c:pt idx="3">
                  <c:v>3.007518796992481E-2</c:v>
                </c:pt>
                <c:pt idx="4">
                  <c:v>6.1946902654867256E-2</c:v>
                </c:pt>
                <c:pt idx="5">
                  <c:v>0.13592233009708737</c:v>
                </c:pt>
                <c:pt idx="6">
                  <c:v>0.13333333333333333</c:v>
                </c:pt>
                <c:pt idx="7">
                  <c:v>8.6206896551724144E-2</c:v>
                </c:pt>
                <c:pt idx="8">
                  <c:v>0.125</c:v>
                </c:pt>
                <c:pt idx="9">
                  <c:v>0.1111111111111111</c:v>
                </c:pt>
                <c:pt idx="10">
                  <c:v>9.90990990990991E-2</c:v>
                </c:pt>
              </c:numCache>
            </c:numRef>
          </c:val>
          <c:smooth val="0"/>
          <c:extLst>
            <c:ext xmlns:c16="http://schemas.microsoft.com/office/drawing/2014/chart" uri="{C3380CC4-5D6E-409C-BE32-E72D297353CC}">
              <c16:uniqueId val="{00000002-089F-4880-B770-6D4A24184897}"/>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600" b="1" i="0" u="none" strike="noStrike" kern="1200" baseline="0">
                    <a:solidFill>
                      <a:schemeClr val="lt1">
                        <a:lumMod val="75000"/>
                      </a:schemeClr>
                    </a:solidFill>
                    <a:latin typeface="+mn-lt"/>
                    <a:ea typeface="+mn-ea"/>
                    <a:cs typeface="+mn-cs"/>
                  </a:defRPr>
                </a:pPr>
                <a:r>
                  <a:rPr lang="en-US" sz="1600"/>
                  <a:t>Percentage of YYA each reporting period</a:t>
                </a:r>
              </a:p>
            </c:rich>
          </c:tx>
          <c:layout>
            <c:manualLayout>
              <c:xMode val="edge"/>
              <c:yMode val="edge"/>
              <c:x val="6.6705463936431965E-3"/>
              <c:y val="0.1842277109618983"/>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lt1">
                      <a:lumMod val="7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859357928"/>
        <c:crosses val="autoZero"/>
        <c:crossBetween val="between"/>
      </c:valAx>
      <c:spPr>
        <a:noFill/>
        <a:ln>
          <a:noFill/>
        </a:ln>
        <a:effectLst/>
      </c:spPr>
    </c:plotArea>
    <c:legend>
      <c:legendPos val="t"/>
      <c:layout>
        <c:manualLayout>
          <c:xMode val="edge"/>
          <c:yMode val="edge"/>
          <c:x val="8.7302315408790215E-2"/>
          <c:y val="0.88461229257821283"/>
          <c:w val="0.76637211786896831"/>
          <c:h val="9.823703160959762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4-28T15:26:35.307" idx="5">
    <p:pos x="7546" y="119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67689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10085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66150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C9862BF5-142C-4191-8A46-6506FAE80A65}" type="datetimeFigureOut">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543878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35632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0328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8886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80322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862BF5-142C-4191-8A46-6506FAE80A65}"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26101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862BF5-142C-4191-8A46-6506FAE80A65}" type="datetimeFigureOut">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73112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862BF5-142C-4191-8A46-6506FAE80A65}" type="datetimeFigureOut">
              <a:rPr lang="en-US" smtClean="0"/>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45122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62BF5-142C-4191-8A46-6506FAE80A65}" type="datetimeFigureOut">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57322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07389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C9862BF5-142C-4191-8A46-6506FAE80A65}" type="datetimeFigureOut">
              <a:rPr lang="en-US" smtClean="0"/>
              <a:t>4/28/2022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21507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9862BF5-142C-4191-8A46-6506FAE80A65}" type="datetimeFigureOut">
              <a:rPr lang="en-US" smtClean="0"/>
              <a:t>4/28/2022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200C84F-1A8E-4ACD-BBA7-75684A9FF7E4}" type="slidenum">
              <a:rPr lang="en-US" smtClean="0"/>
              <a:t>‹#›</a:t>
            </a:fld>
            <a:endParaRPr lang="en-US"/>
          </a:p>
        </p:txBody>
      </p:sp>
    </p:spTree>
    <p:extLst>
      <p:ext uri="{BB962C8B-B14F-4D97-AF65-F5344CB8AC3E}">
        <p14:creationId xmlns:p14="http://schemas.microsoft.com/office/powerpoint/2010/main" val="19887909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2D33-3166-4202-9190-6F6B78E8584A}"/>
              </a:ext>
            </a:extLst>
          </p:cNvPr>
          <p:cNvSpPr>
            <a:spLocks noGrp="1"/>
          </p:cNvSpPr>
          <p:nvPr>
            <p:ph type="ctrTitle"/>
          </p:nvPr>
        </p:nvSpPr>
        <p:spPr/>
        <p:txBody>
          <a:bodyPr>
            <a:normAutofit/>
          </a:bodyPr>
          <a:lstStyle/>
          <a:p>
            <a:r>
              <a:rPr lang="en-US" dirty="0"/>
              <a:t>Lightning Round Data Analysis</a:t>
            </a:r>
          </a:p>
        </p:txBody>
      </p:sp>
      <p:sp>
        <p:nvSpPr>
          <p:cNvPr id="3" name="Subtitle 2">
            <a:extLst>
              <a:ext uri="{FF2B5EF4-FFF2-40B4-BE49-F238E27FC236}">
                <a16:creationId xmlns:a16="http://schemas.microsoft.com/office/drawing/2014/main" id="{83B3FD01-AED5-4A34-AC18-8CE035F6C9EE}"/>
              </a:ext>
            </a:extLst>
          </p:cNvPr>
          <p:cNvSpPr>
            <a:spLocks noGrp="1"/>
          </p:cNvSpPr>
          <p:nvPr>
            <p:ph type="subTitle" idx="1"/>
          </p:nvPr>
        </p:nvSpPr>
        <p:spPr>
          <a:xfrm>
            <a:off x="810001" y="5280847"/>
            <a:ext cx="10572000" cy="1225970"/>
          </a:xfrm>
        </p:spPr>
        <p:txBody>
          <a:bodyPr>
            <a:normAutofit/>
          </a:bodyPr>
          <a:lstStyle/>
          <a:p>
            <a:r>
              <a:rPr lang="en-US" dirty="0"/>
              <a:t>Three County CoC Service Area</a:t>
            </a:r>
          </a:p>
          <a:p>
            <a:r>
              <a:rPr lang="en-US" dirty="0"/>
              <a:t>(Franklin, Hampshire and Berkshire Counties)</a:t>
            </a:r>
          </a:p>
        </p:txBody>
      </p:sp>
    </p:spTree>
    <p:extLst>
      <p:ext uri="{BB962C8B-B14F-4D97-AF65-F5344CB8AC3E}">
        <p14:creationId xmlns:p14="http://schemas.microsoft.com/office/powerpoint/2010/main" val="222660191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C5A3-3AFC-4B80-BE27-43534C6B5273}"/>
              </a:ext>
            </a:extLst>
          </p:cNvPr>
          <p:cNvSpPr>
            <a:spLocks noGrp="1"/>
          </p:cNvSpPr>
          <p:nvPr>
            <p:ph type="title"/>
          </p:nvPr>
        </p:nvSpPr>
        <p:spPr/>
        <p:txBody>
          <a:bodyPr/>
          <a:lstStyle/>
          <a:p>
            <a:r>
              <a:rPr lang="en-US" dirty="0"/>
              <a:t>What has changed since last time?</a:t>
            </a:r>
          </a:p>
        </p:txBody>
      </p:sp>
      <p:sp>
        <p:nvSpPr>
          <p:cNvPr id="3" name="Content Placeholder 2">
            <a:extLst>
              <a:ext uri="{FF2B5EF4-FFF2-40B4-BE49-F238E27FC236}">
                <a16:creationId xmlns:a16="http://schemas.microsoft.com/office/drawing/2014/main" id="{917C6352-A0DF-493E-B138-D572C16F0B41}"/>
              </a:ext>
            </a:extLst>
          </p:cNvPr>
          <p:cNvSpPr>
            <a:spLocks noGrp="1"/>
          </p:cNvSpPr>
          <p:nvPr>
            <p:ph idx="1"/>
          </p:nvPr>
        </p:nvSpPr>
        <p:spPr/>
        <p:txBody>
          <a:bodyPr/>
          <a:lstStyle/>
          <a:p>
            <a:r>
              <a:rPr lang="en-US" dirty="0"/>
              <a:t>Not much has changed, we can see the same trends continuing.</a:t>
            </a:r>
          </a:p>
          <a:p>
            <a:pPr lvl="1"/>
            <a:r>
              <a:rPr lang="en-US" dirty="0"/>
              <a:t>People who identify as People of Color, LGBTQ+ and/or Female make up disproportionate majorities of our YYA served. Added Female and Trans/Nonbinary/Other gender demographics to charts.</a:t>
            </a:r>
          </a:p>
          <a:p>
            <a:pPr lvl="1"/>
            <a:r>
              <a:rPr lang="en-US" dirty="0"/>
              <a:t>We increased the # of emergency shelter nights provided by 61% for a total of 177 nights in Q2.</a:t>
            </a:r>
          </a:p>
          <a:p>
            <a:pPr lvl="1"/>
            <a:r>
              <a:rPr lang="en-US" dirty="0"/>
              <a:t>25% more YYA received direct financial assistance in Q2 than they did in Q1, and the majority of the YYA who received financial assistance identified as people of color and or LGBTQ+ with an uptick from last quarter.</a:t>
            </a:r>
          </a:p>
        </p:txBody>
      </p:sp>
    </p:spTree>
    <p:extLst>
      <p:ext uri="{BB962C8B-B14F-4D97-AF65-F5344CB8AC3E}">
        <p14:creationId xmlns:p14="http://schemas.microsoft.com/office/powerpoint/2010/main" val="229275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26F7-D45B-4AC3-90DF-16431EE64BDA}"/>
              </a:ext>
            </a:extLst>
          </p:cNvPr>
          <p:cNvSpPr>
            <a:spLocks noGrp="1"/>
          </p:cNvSpPr>
          <p:nvPr>
            <p:ph type="title"/>
          </p:nvPr>
        </p:nvSpPr>
        <p:spPr>
          <a:xfrm>
            <a:off x="112174" y="863533"/>
            <a:ext cx="10515600" cy="694480"/>
          </a:xfrm>
        </p:spPr>
        <p:txBody>
          <a:bodyPr>
            <a:normAutofit fontScale="90000"/>
          </a:bodyPr>
          <a:lstStyle/>
          <a:p>
            <a:pPr algn="ctr"/>
            <a:r>
              <a:rPr lang="en-US" dirty="0"/>
              <a:t>Disparities in Racial and Sexual Orientation</a:t>
            </a:r>
          </a:p>
        </p:txBody>
      </p:sp>
      <p:graphicFrame>
        <p:nvGraphicFramePr>
          <p:cNvPr id="6" name="Content Placeholder 5">
            <a:extLst>
              <a:ext uri="{FF2B5EF4-FFF2-40B4-BE49-F238E27FC236}">
                <a16:creationId xmlns:a16="http://schemas.microsoft.com/office/drawing/2014/main" id="{712FCBE3-8111-44CA-8683-E93181F4AB54}"/>
              </a:ext>
            </a:extLst>
          </p:cNvPr>
          <p:cNvGraphicFramePr>
            <a:graphicFrameLocks noGrp="1"/>
          </p:cNvGraphicFramePr>
          <p:nvPr>
            <p:ph idx="1"/>
            <p:extLst>
              <p:ext uri="{D42A27DB-BD31-4B8C-83A1-F6EECF244321}">
                <p14:modId xmlns:p14="http://schemas.microsoft.com/office/powerpoint/2010/main" val="1949054335"/>
              </p:ext>
            </p:extLst>
          </p:nvPr>
        </p:nvGraphicFramePr>
        <p:xfrm>
          <a:off x="76270" y="1987740"/>
          <a:ext cx="11694902" cy="4870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091382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1873-4810-43B6-A941-CB2F6BE48AF5}"/>
              </a:ext>
            </a:extLst>
          </p:cNvPr>
          <p:cNvSpPr>
            <a:spLocks noGrp="1"/>
          </p:cNvSpPr>
          <p:nvPr>
            <p:ph type="title"/>
          </p:nvPr>
        </p:nvSpPr>
        <p:spPr/>
        <p:txBody>
          <a:bodyPr/>
          <a:lstStyle/>
          <a:p>
            <a:pPr algn="ctr"/>
            <a:r>
              <a:rPr lang="en-US" dirty="0"/>
              <a:t>Patterns Over Time</a:t>
            </a:r>
          </a:p>
        </p:txBody>
      </p:sp>
      <p:cxnSp>
        <p:nvCxnSpPr>
          <p:cNvPr id="4" name="Straight Connector 3">
            <a:extLst>
              <a:ext uri="{FF2B5EF4-FFF2-40B4-BE49-F238E27FC236}">
                <a16:creationId xmlns:a16="http://schemas.microsoft.com/office/drawing/2014/main" id="{D9C44B42-B265-4F35-AF1F-505FDFBB6E9F}"/>
              </a:ext>
            </a:extLst>
          </p:cNvPr>
          <p:cNvCxnSpPr>
            <a:cxnSpLocks/>
          </p:cNvCxnSpPr>
          <p:nvPr/>
        </p:nvCxnSpPr>
        <p:spPr>
          <a:xfrm>
            <a:off x="5052561" y="2943434"/>
            <a:ext cx="0" cy="272985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88C557A-C4B2-4157-BFB2-CB4E814790DD}"/>
              </a:ext>
            </a:extLst>
          </p:cNvPr>
          <p:cNvSpPr txBox="1"/>
          <p:nvPr/>
        </p:nvSpPr>
        <p:spPr>
          <a:xfrm>
            <a:off x="4698814" y="2666435"/>
            <a:ext cx="867679" cy="276999"/>
          </a:xfrm>
          <a:prstGeom prst="rect">
            <a:avLst/>
          </a:prstGeom>
          <a:noFill/>
        </p:spPr>
        <p:txBody>
          <a:bodyPr wrap="square" rtlCol="0">
            <a:spAutoFit/>
          </a:bodyPr>
          <a:lstStyle/>
          <a:p>
            <a:r>
              <a:rPr lang="en-US" sz="1200" dirty="0"/>
              <a:t>Covid 19 </a:t>
            </a:r>
          </a:p>
        </p:txBody>
      </p:sp>
      <p:graphicFrame>
        <p:nvGraphicFramePr>
          <p:cNvPr id="16" name="Content Placeholder 15">
            <a:extLst>
              <a:ext uri="{FF2B5EF4-FFF2-40B4-BE49-F238E27FC236}">
                <a16:creationId xmlns:a16="http://schemas.microsoft.com/office/drawing/2014/main" id="{080AFC26-81E4-4A24-AE8F-FF7840BA9B06}"/>
              </a:ext>
            </a:extLst>
          </p:cNvPr>
          <p:cNvGraphicFramePr>
            <a:graphicFrameLocks noGrp="1"/>
          </p:cNvGraphicFramePr>
          <p:nvPr>
            <p:ph idx="1"/>
            <p:extLst>
              <p:ext uri="{D42A27DB-BD31-4B8C-83A1-F6EECF244321}">
                <p14:modId xmlns:p14="http://schemas.microsoft.com/office/powerpoint/2010/main" val="231674983"/>
              </p:ext>
            </p:extLst>
          </p:nvPr>
        </p:nvGraphicFramePr>
        <p:xfrm>
          <a:off x="335280" y="1889760"/>
          <a:ext cx="11643360" cy="4861560"/>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AEBFD6E9-D318-4551-A2A3-5BEB8E24BC67}"/>
              </a:ext>
            </a:extLst>
          </p:cNvPr>
          <p:cNvSpPr txBox="1"/>
          <p:nvPr/>
        </p:nvSpPr>
        <p:spPr>
          <a:xfrm>
            <a:off x="8519160" y="381000"/>
            <a:ext cx="3459480" cy="1477328"/>
          </a:xfrm>
          <a:prstGeom prst="rect">
            <a:avLst/>
          </a:prstGeom>
          <a:noFill/>
        </p:spPr>
        <p:txBody>
          <a:bodyPr wrap="square" rtlCol="0">
            <a:spAutoFit/>
          </a:bodyPr>
          <a:lstStyle/>
          <a:p>
            <a:r>
              <a:rPr lang="en-US" b="1" dirty="0"/>
              <a:t>This chart is rather busy, but it has a lot of good demographic data. Less busy charts to follow in subsequent slides!</a:t>
            </a:r>
          </a:p>
        </p:txBody>
      </p:sp>
    </p:spTree>
    <p:extLst>
      <p:ext uri="{BB962C8B-B14F-4D97-AF65-F5344CB8AC3E}">
        <p14:creationId xmlns:p14="http://schemas.microsoft.com/office/powerpoint/2010/main" val="354618865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FC53-ED37-478D-9BC4-1D19524DAAC5}"/>
              </a:ext>
            </a:extLst>
          </p:cNvPr>
          <p:cNvSpPr>
            <a:spLocks noGrp="1"/>
          </p:cNvSpPr>
          <p:nvPr>
            <p:ph type="title"/>
          </p:nvPr>
        </p:nvSpPr>
        <p:spPr/>
        <p:txBody>
          <a:bodyPr/>
          <a:lstStyle/>
          <a:p>
            <a:r>
              <a:rPr lang="en-US" dirty="0"/>
              <a:t>POC and LGBTQ+ YYA</a:t>
            </a:r>
          </a:p>
        </p:txBody>
      </p:sp>
      <p:graphicFrame>
        <p:nvGraphicFramePr>
          <p:cNvPr id="4" name="Content Placeholder 3">
            <a:extLst>
              <a:ext uri="{FF2B5EF4-FFF2-40B4-BE49-F238E27FC236}">
                <a16:creationId xmlns:a16="http://schemas.microsoft.com/office/drawing/2014/main" id="{102EB4ED-261D-4391-98C5-7CFFBB779F9C}"/>
              </a:ext>
            </a:extLst>
          </p:cNvPr>
          <p:cNvGraphicFramePr>
            <a:graphicFrameLocks noGrp="1"/>
          </p:cNvGraphicFramePr>
          <p:nvPr>
            <p:ph idx="1"/>
            <p:extLst>
              <p:ext uri="{D42A27DB-BD31-4B8C-83A1-F6EECF244321}">
                <p14:modId xmlns:p14="http://schemas.microsoft.com/office/powerpoint/2010/main" val="2010391554"/>
              </p:ext>
            </p:extLst>
          </p:nvPr>
        </p:nvGraphicFramePr>
        <p:xfrm>
          <a:off x="304800" y="1920240"/>
          <a:ext cx="11658600" cy="46710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F3AFE22-2858-41B7-B52F-B4457F118FE9}"/>
              </a:ext>
            </a:extLst>
          </p:cNvPr>
          <p:cNvSpPr txBox="1"/>
          <p:nvPr/>
        </p:nvSpPr>
        <p:spPr>
          <a:xfrm>
            <a:off x="6789420" y="447188"/>
            <a:ext cx="4998720" cy="923330"/>
          </a:xfrm>
          <a:prstGeom prst="rect">
            <a:avLst/>
          </a:prstGeom>
          <a:noFill/>
        </p:spPr>
        <p:txBody>
          <a:bodyPr wrap="square" rtlCol="0">
            <a:spAutoFit/>
          </a:bodyPr>
          <a:lstStyle/>
          <a:p>
            <a:r>
              <a:rPr lang="en-US" b="1" dirty="0"/>
              <a:t>People of color and LGBTQ+ YYA make up a disproportionate % of your youth served, and this pattern is consistent since 2020.</a:t>
            </a:r>
          </a:p>
        </p:txBody>
      </p:sp>
    </p:spTree>
    <p:extLst>
      <p:ext uri="{BB962C8B-B14F-4D97-AF65-F5344CB8AC3E}">
        <p14:creationId xmlns:p14="http://schemas.microsoft.com/office/powerpoint/2010/main" val="420775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CFBE-43C5-4777-B6DB-59C3B0D18DEC}"/>
              </a:ext>
            </a:extLst>
          </p:cNvPr>
          <p:cNvSpPr>
            <a:spLocks noGrp="1"/>
          </p:cNvSpPr>
          <p:nvPr>
            <p:ph type="title"/>
          </p:nvPr>
        </p:nvSpPr>
        <p:spPr/>
        <p:txBody>
          <a:bodyPr/>
          <a:lstStyle/>
          <a:p>
            <a:r>
              <a:rPr lang="en-US" dirty="0"/>
              <a:t>Gender Breakdown</a:t>
            </a:r>
          </a:p>
        </p:txBody>
      </p:sp>
      <p:graphicFrame>
        <p:nvGraphicFramePr>
          <p:cNvPr id="7" name="Content Placeholder 6">
            <a:extLst>
              <a:ext uri="{FF2B5EF4-FFF2-40B4-BE49-F238E27FC236}">
                <a16:creationId xmlns:a16="http://schemas.microsoft.com/office/drawing/2014/main" id="{C7926D50-7141-4E59-88B4-5B64F0CD568A}"/>
              </a:ext>
            </a:extLst>
          </p:cNvPr>
          <p:cNvGraphicFramePr>
            <a:graphicFrameLocks noGrp="1"/>
          </p:cNvGraphicFramePr>
          <p:nvPr>
            <p:ph idx="1"/>
            <p:extLst>
              <p:ext uri="{D42A27DB-BD31-4B8C-83A1-F6EECF244321}">
                <p14:modId xmlns:p14="http://schemas.microsoft.com/office/powerpoint/2010/main" val="2153332326"/>
              </p:ext>
            </p:extLst>
          </p:nvPr>
        </p:nvGraphicFramePr>
        <p:xfrm>
          <a:off x="335280" y="2222500"/>
          <a:ext cx="11529060" cy="441452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AAFB07F-337E-4338-90CB-3A937B66E553}"/>
              </a:ext>
            </a:extLst>
          </p:cNvPr>
          <p:cNvSpPr txBox="1"/>
          <p:nvPr/>
        </p:nvSpPr>
        <p:spPr>
          <a:xfrm>
            <a:off x="7315200" y="342741"/>
            <a:ext cx="4549140" cy="1477328"/>
          </a:xfrm>
          <a:prstGeom prst="rect">
            <a:avLst/>
          </a:prstGeom>
          <a:noFill/>
        </p:spPr>
        <p:txBody>
          <a:bodyPr wrap="square" rtlCol="0">
            <a:spAutoFit/>
          </a:bodyPr>
          <a:lstStyle/>
          <a:p>
            <a:r>
              <a:rPr lang="en-US" b="1" dirty="0"/>
              <a:t>Here we can see that YYA that identify as female make up the majority of our YYA served consistently, and that YYA who identify as Trans/Nonbinary or Other make up over 10% at times.</a:t>
            </a:r>
          </a:p>
        </p:txBody>
      </p:sp>
    </p:spTree>
    <p:extLst>
      <p:ext uri="{BB962C8B-B14F-4D97-AF65-F5344CB8AC3E}">
        <p14:creationId xmlns:p14="http://schemas.microsoft.com/office/powerpoint/2010/main" val="1474569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915C-61EC-47E8-AD8C-187D3FE7FEE4}"/>
              </a:ext>
            </a:extLst>
          </p:cNvPr>
          <p:cNvSpPr>
            <a:spLocks noGrp="1"/>
          </p:cNvSpPr>
          <p:nvPr>
            <p:ph type="title"/>
          </p:nvPr>
        </p:nvSpPr>
        <p:spPr/>
        <p:txBody>
          <a:bodyPr/>
          <a:lstStyle/>
          <a:p>
            <a:r>
              <a:rPr lang="en-US" dirty="0"/>
              <a:t>A look by the numbers</a:t>
            </a:r>
          </a:p>
        </p:txBody>
      </p:sp>
      <p:sp>
        <p:nvSpPr>
          <p:cNvPr id="4" name="TextBox 3">
            <a:extLst>
              <a:ext uri="{FF2B5EF4-FFF2-40B4-BE49-F238E27FC236}">
                <a16:creationId xmlns:a16="http://schemas.microsoft.com/office/drawing/2014/main" id="{CCDD682E-0823-4D05-8667-AC35F872CD76}"/>
              </a:ext>
            </a:extLst>
          </p:cNvPr>
          <p:cNvSpPr txBox="1"/>
          <p:nvPr/>
        </p:nvSpPr>
        <p:spPr>
          <a:xfrm>
            <a:off x="457200" y="2804160"/>
            <a:ext cx="11277600" cy="3077766"/>
          </a:xfrm>
          <a:prstGeom prst="rect">
            <a:avLst/>
          </a:prstGeom>
          <a:noFill/>
        </p:spPr>
        <p:txBody>
          <a:bodyPr wrap="square" rtlCol="0">
            <a:spAutoFit/>
          </a:bodyPr>
          <a:lstStyle/>
          <a:p>
            <a:pPr algn="ctr"/>
            <a:r>
              <a:rPr lang="en-US" sz="2800" dirty="0"/>
              <a:t>Averages across over 2 years of data collection:</a:t>
            </a:r>
          </a:p>
          <a:p>
            <a:pPr algn="ctr"/>
            <a:endParaRPr lang="en-US" sz="2800" dirty="0"/>
          </a:p>
          <a:p>
            <a:r>
              <a:rPr lang="en-US" sz="2400" dirty="0"/>
              <a:t>	% of YYA who identify as </a:t>
            </a:r>
            <a:r>
              <a:rPr lang="en-US" sz="2400" dirty="0">
                <a:solidFill>
                  <a:schemeClr val="accent1">
                    <a:lumMod val="60000"/>
                    <a:lumOff val="40000"/>
                  </a:schemeClr>
                </a:solidFill>
              </a:rPr>
              <a:t>Male                           23.5%</a:t>
            </a:r>
          </a:p>
          <a:p>
            <a:r>
              <a:rPr lang="en-US" sz="2400" dirty="0"/>
              <a:t>	% of YYA who identify as </a:t>
            </a:r>
            <a:r>
              <a:rPr lang="en-US" sz="2400" dirty="0">
                <a:solidFill>
                  <a:schemeClr val="accent6">
                    <a:lumMod val="40000"/>
                    <a:lumOff val="60000"/>
                  </a:schemeClr>
                </a:solidFill>
              </a:rPr>
              <a:t>Female                          30%</a:t>
            </a:r>
          </a:p>
          <a:p>
            <a:r>
              <a:rPr lang="en-US" sz="2400" dirty="0"/>
              <a:t>	% of YYA who identify as </a:t>
            </a:r>
            <a:r>
              <a:rPr lang="en-US" sz="2400" dirty="0">
                <a:solidFill>
                  <a:srgbClr val="B21E88"/>
                </a:solidFill>
              </a:rPr>
              <a:t>Trans/Nonbinary/Other 7%</a:t>
            </a:r>
          </a:p>
          <a:p>
            <a:r>
              <a:rPr lang="en-US" sz="2400" dirty="0"/>
              <a:t>	% of YYA who identify as </a:t>
            </a:r>
            <a:r>
              <a:rPr lang="en-US" sz="2400" dirty="0">
                <a:solidFill>
                  <a:schemeClr val="accent3">
                    <a:lumMod val="75000"/>
                  </a:schemeClr>
                </a:solidFill>
              </a:rPr>
              <a:t>People of Color            41%</a:t>
            </a:r>
          </a:p>
          <a:p>
            <a:r>
              <a:rPr lang="en-US" sz="2400" dirty="0"/>
              <a:t>	% of YYA who identify as </a:t>
            </a:r>
            <a:r>
              <a:rPr lang="en-US" sz="2400" dirty="0">
                <a:solidFill>
                  <a:srgbClr val="0070C0"/>
                </a:solidFill>
              </a:rPr>
              <a:t>LGBTQ+                       33.8%</a:t>
            </a:r>
          </a:p>
          <a:p>
            <a:endParaRPr lang="en-US" dirty="0"/>
          </a:p>
        </p:txBody>
      </p:sp>
      <p:sp>
        <p:nvSpPr>
          <p:cNvPr id="5" name="TextBox 4">
            <a:extLst>
              <a:ext uri="{FF2B5EF4-FFF2-40B4-BE49-F238E27FC236}">
                <a16:creationId xmlns:a16="http://schemas.microsoft.com/office/drawing/2014/main" id="{2C209CA7-C4E0-4A9D-A141-018D4810AF85}"/>
              </a:ext>
            </a:extLst>
          </p:cNvPr>
          <p:cNvSpPr txBox="1"/>
          <p:nvPr/>
        </p:nvSpPr>
        <p:spPr>
          <a:xfrm>
            <a:off x="9265920" y="3808333"/>
            <a:ext cx="2651760" cy="1846659"/>
          </a:xfrm>
          <a:prstGeom prst="rect">
            <a:avLst/>
          </a:prstGeom>
          <a:noFill/>
        </p:spPr>
        <p:txBody>
          <a:bodyPr wrap="square" rtlCol="0">
            <a:spAutoFit/>
          </a:bodyPr>
          <a:lstStyle/>
          <a:p>
            <a:pPr algn="ctr"/>
            <a:r>
              <a:rPr lang="en-US" sz="2400" dirty="0">
                <a:solidFill>
                  <a:schemeClr val="accent4">
                    <a:lumMod val="75000"/>
                  </a:schemeClr>
                </a:solidFill>
              </a:rPr>
              <a:t>NOTE</a:t>
            </a:r>
          </a:p>
          <a:p>
            <a:pPr algn="ctr"/>
            <a:r>
              <a:rPr lang="en-US" dirty="0">
                <a:solidFill>
                  <a:schemeClr val="accent4">
                    <a:lumMod val="75000"/>
                  </a:schemeClr>
                </a:solidFill>
              </a:rPr>
              <a:t>Not all YYA supply their demographic data, so % numbers do not always add up to 100%!</a:t>
            </a:r>
          </a:p>
        </p:txBody>
      </p:sp>
    </p:spTree>
    <p:extLst>
      <p:ext uri="{BB962C8B-B14F-4D97-AF65-F5344CB8AC3E}">
        <p14:creationId xmlns:p14="http://schemas.microsoft.com/office/powerpoint/2010/main" val="1122086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TM03457503[[fn=Quotable]]</Template>
  <TotalTime>785</TotalTime>
  <Words>383</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Lightning Round Data Analysis</vt:lpstr>
      <vt:lpstr>What has changed since last time?</vt:lpstr>
      <vt:lpstr>Disparities in Racial and Sexual Orientation</vt:lpstr>
      <vt:lpstr>Patterns Over Time</vt:lpstr>
      <vt:lpstr>POC and LGBTQ+ YYA</vt:lpstr>
      <vt:lpstr>Gender Breakdown</vt:lpstr>
      <vt:lpstr>A look by the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Round Data Analysis</dc:title>
  <dc:creator>Owen Wallace</dc:creator>
  <cp:lastModifiedBy>Owen Wallace</cp:lastModifiedBy>
  <cp:revision>19</cp:revision>
  <dcterms:created xsi:type="dcterms:W3CDTF">2021-10-13T21:07:21Z</dcterms:created>
  <dcterms:modified xsi:type="dcterms:W3CDTF">2022-04-28T19:49:01Z</dcterms:modified>
</cp:coreProperties>
</file>