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en Wallace" initials="OW" lastIdx="4" clrIdx="0">
    <p:extLst>
      <p:ext uri="{19B8F6BF-5375-455C-9EA6-DF929625EA0E}">
        <p15:presenceInfo xmlns:p15="http://schemas.microsoft.com/office/powerpoint/2012/main" userId="86bc1f8088782b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979D"/>
    <a:srgbClr val="EA82CC"/>
    <a:srgbClr val="B21E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1" d="100"/>
          <a:sy n="161" d="100"/>
        </p:scale>
        <p:origin x="150" y="1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M:\DIALSELF\census\eohhs%20YYA%20demo%20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M:\DIALSELF\census\eohhs%20YYA%20demo%20repor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M:\DIALSELF\census\eohhs%20YYA%20demo%20repor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M:\DIALSELF\census\eohhs%20YYA%20demo%20report.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Demographics</a:t>
            </a:r>
            <a:r>
              <a:rPr lang="en-US" sz="1800" b="1" baseline="0"/>
              <a:t> by County VS YYA Demographics</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Data!$A$18</c:f>
              <c:strCache>
                <c:ptCount val="1"/>
                <c:pt idx="0">
                  <c:v>White</c:v>
                </c:pt>
              </c:strCache>
            </c:strRef>
          </c:tx>
          <c:spPr>
            <a:solidFill>
              <a:schemeClr val="accent4">
                <a:lumMod val="40000"/>
                <a:lumOff val="6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Data!$B$18:$E$18</c:f>
              <c:numCache>
                <c:formatCode>0.00%</c:formatCode>
                <c:ptCount val="4"/>
                <c:pt idx="0">
                  <c:v>0.93799999999999994</c:v>
                </c:pt>
                <c:pt idx="1">
                  <c:v>0.88</c:v>
                </c:pt>
                <c:pt idx="2">
                  <c:v>0.91800000000000004</c:v>
                </c:pt>
                <c:pt idx="3">
                  <c:v>0.6</c:v>
                </c:pt>
              </c:numCache>
            </c:numRef>
          </c:val>
          <c:extLst>
            <c:ext xmlns:c16="http://schemas.microsoft.com/office/drawing/2014/chart" uri="{C3380CC4-5D6E-409C-BE32-E72D297353CC}">
              <c16:uniqueId val="{00000000-7C85-4DAF-86F6-3EC29EE3845E}"/>
            </c:ext>
          </c:extLst>
        </c:ser>
        <c:ser>
          <c:idx val="1"/>
          <c:order val="1"/>
          <c:tx>
            <c:strRef>
              <c:f>Data!$A$19</c:f>
              <c:strCache>
                <c:ptCount val="1"/>
                <c:pt idx="0">
                  <c:v>POC</c:v>
                </c:pt>
              </c:strCache>
            </c:strRef>
          </c:tx>
          <c:spPr>
            <a:solidFill>
              <a:schemeClr val="accent1">
                <a:lumMod val="60000"/>
                <a:lumOff val="4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Data!$B$19:$E$19</c:f>
              <c:numCache>
                <c:formatCode>0.00%</c:formatCode>
                <c:ptCount val="4"/>
                <c:pt idx="0">
                  <c:v>5.8000000000000003E-2</c:v>
                </c:pt>
                <c:pt idx="1">
                  <c:v>9.2999999999999999E-2</c:v>
                </c:pt>
                <c:pt idx="2">
                  <c:v>8.6999999999999994E-2</c:v>
                </c:pt>
                <c:pt idx="3">
                  <c:v>0.4</c:v>
                </c:pt>
              </c:numCache>
            </c:numRef>
          </c:val>
          <c:extLst>
            <c:ext xmlns:c16="http://schemas.microsoft.com/office/drawing/2014/chart" uri="{C3380CC4-5D6E-409C-BE32-E72D297353CC}">
              <c16:uniqueId val="{00000001-7C85-4DAF-86F6-3EC29EE3845E}"/>
            </c:ext>
          </c:extLst>
        </c:ser>
        <c:ser>
          <c:idx val="2"/>
          <c:order val="2"/>
          <c:tx>
            <c:strRef>
              <c:f>Data!$A$20</c:f>
              <c:strCache>
                <c:ptCount val="1"/>
                <c:pt idx="0">
                  <c:v>LGBTQ+</c:v>
                </c:pt>
              </c:strCache>
            </c:strRef>
          </c:tx>
          <c:spPr>
            <a:solidFill>
              <a:srgbClr val="F4979D"/>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Data!$B$20:$E$20</c:f>
              <c:numCache>
                <c:formatCode>0.00%</c:formatCode>
                <c:ptCount val="4"/>
                <c:pt idx="0">
                  <c:v>0.04</c:v>
                </c:pt>
                <c:pt idx="1">
                  <c:v>0.04</c:v>
                </c:pt>
                <c:pt idx="2">
                  <c:v>0.04</c:v>
                </c:pt>
                <c:pt idx="3">
                  <c:v>0.32</c:v>
                </c:pt>
              </c:numCache>
            </c:numRef>
          </c:val>
          <c:extLst>
            <c:ext xmlns:c16="http://schemas.microsoft.com/office/drawing/2014/chart" uri="{C3380CC4-5D6E-409C-BE32-E72D297353CC}">
              <c16:uniqueId val="{00000002-7C85-4DAF-86F6-3EC29EE3845E}"/>
            </c:ext>
          </c:extLst>
        </c:ser>
        <c:dLbls>
          <c:showLegendKey val="0"/>
          <c:showVal val="0"/>
          <c:showCatName val="0"/>
          <c:showSerName val="0"/>
          <c:showPercent val="0"/>
          <c:showBubbleSize val="0"/>
        </c:dLbls>
        <c:gapWidth val="219"/>
        <c:overlap val="-27"/>
        <c:axId val="708762144"/>
        <c:axId val="708762472"/>
      </c:barChart>
      <c:catAx>
        <c:axId val="70876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08762472"/>
        <c:crosses val="autoZero"/>
        <c:auto val="1"/>
        <c:lblAlgn val="ctr"/>
        <c:lblOffset val="100"/>
        <c:noMultiLvlLbl val="0"/>
      </c:catAx>
      <c:valAx>
        <c:axId val="708762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solidFill>
                      <a:schemeClr val="tx1"/>
                    </a:solidFill>
                  </a:rPr>
                  <a:t>Percentage of the</a:t>
                </a:r>
                <a:r>
                  <a:rPr lang="en-US" sz="1600" baseline="0" dirty="0">
                    <a:solidFill>
                      <a:schemeClr val="tx1"/>
                    </a:solidFill>
                  </a:rPr>
                  <a:t> Population</a:t>
                </a:r>
                <a:endParaRPr lang="en-US" sz="1600" dirty="0">
                  <a:solidFill>
                    <a:schemeClr val="tx1"/>
                  </a:solidFill>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8762144"/>
        <c:crosses val="autoZero"/>
        <c:crossBetween val="between"/>
      </c:valAx>
      <c:spPr>
        <a:noFill/>
        <a:ln>
          <a:noFill/>
        </a:ln>
        <a:effectLst/>
      </c:spPr>
    </c:plotArea>
    <c:legend>
      <c:legendPos val="b"/>
      <c:layout>
        <c:manualLayout>
          <c:xMode val="edge"/>
          <c:yMode val="edge"/>
          <c:x val="0.34132149270520878"/>
          <c:y val="0.91389574779098004"/>
          <c:w val="0.32470014972939293"/>
          <c:h val="7.246401716736353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a:t>
            </a:r>
            <a:r>
              <a:rPr lang="en-US" sz="1800" baseline="0"/>
              <a:t> of YYA who identify as POC or LGBTQ+ FY 2020 to current</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1665217194575E-2"/>
          <c:y val="9.4164399380283495E-2"/>
          <c:w val="0.88727706127579431"/>
          <c:h val="0.73188434413972303"/>
        </c:manualLayout>
      </c:layout>
      <c:lineChart>
        <c:grouping val="standard"/>
        <c:varyColors val="0"/>
        <c:ser>
          <c:idx val="0"/>
          <c:order val="0"/>
          <c:tx>
            <c:strRef>
              <c:f>Data!$A$12</c:f>
              <c:strCache>
                <c:ptCount val="1"/>
                <c:pt idx="0">
                  <c:v>Percentage of YYA of color</c:v>
                </c:pt>
              </c:strCache>
            </c:strRef>
          </c:tx>
          <c:spPr>
            <a:ln w="28575" cap="rnd">
              <a:solidFill>
                <a:schemeClr val="accent1">
                  <a:lumMod val="60000"/>
                  <a:lumOff val="40000"/>
                </a:schemeClr>
              </a:solidFill>
              <a:round/>
            </a:ln>
            <a:effectLst/>
          </c:spPr>
          <c:marker>
            <c:symbol val="none"/>
          </c:marker>
          <c:cat>
            <c:strRef>
              <c:f>(Data!$B$11:$E$11,Data!$G$11:$J$11,Data!$L$11)</c:f>
              <c:strCache>
                <c:ptCount val="9"/>
                <c:pt idx="0">
                  <c:v>Q1 FY20</c:v>
                </c:pt>
                <c:pt idx="1">
                  <c:v>Q2 FY20</c:v>
                </c:pt>
                <c:pt idx="2">
                  <c:v>Q3 FY20</c:v>
                </c:pt>
                <c:pt idx="3">
                  <c:v>Q4 FY20</c:v>
                </c:pt>
                <c:pt idx="4">
                  <c:v>Q1 FY21</c:v>
                </c:pt>
                <c:pt idx="5">
                  <c:v>Q2 FY21</c:v>
                </c:pt>
                <c:pt idx="6">
                  <c:v>Q3 FY 21</c:v>
                </c:pt>
                <c:pt idx="7">
                  <c:v>Q4 FY 21</c:v>
                </c:pt>
                <c:pt idx="8">
                  <c:v>Q1 FY22</c:v>
                </c:pt>
              </c:strCache>
              <c:extLst/>
            </c:strRef>
          </c:cat>
          <c:val>
            <c:numRef>
              <c:f>(Data!$B$12:$E$12,Data!$G$12:$J$12,Data!$L$12)</c:f>
              <c:numCache>
                <c:formatCode>0.00%</c:formatCode>
                <c:ptCount val="9"/>
                <c:pt idx="0">
                  <c:v>0.5</c:v>
                </c:pt>
                <c:pt idx="1">
                  <c:v>0.40540540540540543</c:v>
                </c:pt>
                <c:pt idx="2">
                  <c:v>0.51351351351351349</c:v>
                </c:pt>
                <c:pt idx="3">
                  <c:v>0.44444444444444442</c:v>
                </c:pt>
                <c:pt idx="4">
                  <c:v>0.26548672566371684</c:v>
                </c:pt>
                <c:pt idx="5">
                  <c:v>0.3300970873786408</c:v>
                </c:pt>
                <c:pt idx="6">
                  <c:v>0.37777777777777777</c:v>
                </c:pt>
                <c:pt idx="7">
                  <c:v>0.43965517241379309</c:v>
                </c:pt>
                <c:pt idx="8">
                  <c:v>0.39285714285714285</c:v>
                </c:pt>
              </c:numCache>
              <c:extLst/>
            </c:numRef>
          </c:val>
          <c:smooth val="0"/>
          <c:extLst>
            <c:ext xmlns:c16="http://schemas.microsoft.com/office/drawing/2014/chart" uri="{C3380CC4-5D6E-409C-BE32-E72D297353CC}">
              <c16:uniqueId val="{00000000-FD5B-41FF-A9CE-D9895C791EDE}"/>
            </c:ext>
          </c:extLst>
        </c:ser>
        <c:ser>
          <c:idx val="1"/>
          <c:order val="1"/>
          <c:tx>
            <c:strRef>
              <c:f>Data!$A$13</c:f>
              <c:strCache>
                <c:ptCount val="1"/>
                <c:pt idx="0">
                  <c:v>Percentage of YYA LGBTQ+</c:v>
                </c:pt>
              </c:strCache>
            </c:strRef>
          </c:tx>
          <c:spPr>
            <a:ln w="28575" cap="rnd">
              <a:solidFill>
                <a:schemeClr val="accent6">
                  <a:lumMod val="60000"/>
                  <a:lumOff val="40000"/>
                </a:schemeClr>
              </a:solidFill>
              <a:round/>
            </a:ln>
            <a:effectLst/>
          </c:spPr>
          <c:marker>
            <c:symbol val="none"/>
          </c:marker>
          <c:cat>
            <c:strRef>
              <c:f>(Data!$B$11:$E$11,Data!$G$11:$J$11,Data!$L$11)</c:f>
              <c:strCache>
                <c:ptCount val="9"/>
                <c:pt idx="0">
                  <c:v>Q1 FY20</c:v>
                </c:pt>
                <c:pt idx="1">
                  <c:v>Q2 FY20</c:v>
                </c:pt>
                <c:pt idx="2">
                  <c:v>Q3 FY20</c:v>
                </c:pt>
                <c:pt idx="3">
                  <c:v>Q4 FY20</c:v>
                </c:pt>
                <c:pt idx="4">
                  <c:v>Q1 FY21</c:v>
                </c:pt>
                <c:pt idx="5">
                  <c:v>Q2 FY21</c:v>
                </c:pt>
                <c:pt idx="6">
                  <c:v>Q3 FY 21</c:v>
                </c:pt>
                <c:pt idx="7">
                  <c:v>Q4 FY 21</c:v>
                </c:pt>
                <c:pt idx="8">
                  <c:v>Q1 FY22</c:v>
                </c:pt>
              </c:strCache>
              <c:extLst/>
            </c:strRef>
          </c:cat>
          <c:val>
            <c:numRef>
              <c:f>(Data!$B$13:$E$13,Data!$G$13:$J$13,Data!$L$13)</c:f>
              <c:numCache>
                <c:formatCode>0.00%</c:formatCode>
                <c:ptCount val="9"/>
                <c:pt idx="0">
                  <c:v>0.15</c:v>
                </c:pt>
                <c:pt idx="1">
                  <c:v>0.27</c:v>
                </c:pt>
                <c:pt idx="2">
                  <c:v>0.3</c:v>
                </c:pt>
                <c:pt idx="3">
                  <c:v>0.5</c:v>
                </c:pt>
                <c:pt idx="4">
                  <c:v>0.27</c:v>
                </c:pt>
                <c:pt idx="5">
                  <c:v>0.37</c:v>
                </c:pt>
                <c:pt idx="6">
                  <c:v>0.34</c:v>
                </c:pt>
                <c:pt idx="7">
                  <c:v>0.36</c:v>
                </c:pt>
                <c:pt idx="8">
                  <c:v>0.38392857142857145</c:v>
                </c:pt>
              </c:numCache>
              <c:extLst/>
            </c:numRef>
          </c:val>
          <c:smooth val="0"/>
          <c:extLst>
            <c:ext xmlns:c16="http://schemas.microsoft.com/office/drawing/2014/chart" uri="{C3380CC4-5D6E-409C-BE32-E72D297353CC}">
              <c16:uniqueId val="{00000001-FD5B-41FF-A9CE-D9895C791EDE}"/>
            </c:ext>
          </c:extLst>
        </c:ser>
        <c:ser>
          <c:idx val="2"/>
          <c:order val="2"/>
          <c:tx>
            <c:strRef>
              <c:f>Data!$A$14</c:f>
              <c:strCache>
                <c:ptCount val="1"/>
                <c:pt idx="0">
                  <c:v>General Population POC</c:v>
                </c:pt>
              </c:strCache>
            </c:strRef>
          </c:tx>
          <c:spPr>
            <a:ln w="28575" cap="rnd">
              <a:solidFill>
                <a:srgbClr val="FFC000"/>
              </a:solidFill>
              <a:round/>
            </a:ln>
            <a:effectLst/>
          </c:spPr>
          <c:marker>
            <c:symbol val="none"/>
          </c:marker>
          <c:cat>
            <c:strRef>
              <c:f>(Data!$B$11:$E$11,Data!$G$11:$J$11,Data!$L$11)</c:f>
              <c:strCache>
                <c:ptCount val="9"/>
                <c:pt idx="0">
                  <c:v>Q1 FY20</c:v>
                </c:pt>
                <c:pt idx="1">
                  <c:v>Q2 FY20</c:v>
                </c:pt>
                <c:pt idx="2">
                  <c:v>Q3 FY20</c:v>
                </c:pt>
                <c:pt idx="3">
                  <c:v>Q4 FY20</c:v>
                </c:pt>
                <c:pt idx="4">
                  <c:v>Q1 FY21</c:v>
                </c:pt>
                <c:pt idx="5">
                  <c:v>Q2 FY21</c:v>
                </c:pt>
                <c:pt idx="6">
                  <c:v>Q3 FY 21</c:v>
                </c:pt>
                <c:pt idx="7">
                  <c:v>Q4 FY 21</c:v>
                </c:pt>
                <c:pt idx="8">
                  <c:v>Q1 FY22</c:v>
                </c:pt>
              </c:strCache>
              <c:extLst/>
            </c:strRef>
          </c:cat>
          <c:val>
            <c:numRef>
              <c:f>(Data!$B$14:$E$14,Data!$G$14:$J$14,Data!$L$14)</c:f>
              <c:numCache>
                <c:formatCode>0.00%</c:formatCode>
                <c:ptCount val="9"/>
                <c:pt idx="0">
                  <c:v>0.08</c:v>
                </c:pt>
                <c:pt idx="1">
                  <c:v>0.08</c:v>
                </c:pt>
                <c:pt idx="2">
                  <c:v>0.08</c:v>
                </c:pt>
                <c:pt idx="3">
                  <c:v>0.08</c:v>
                </c:pt>
                <c:pt idx="4">
                  <c:v>0.08</c:v>
                </c:pt>
                <c:pt idx="5">
                  <c:v>0.08</c:v>
                </c:pt>
                <c:pt idx="6">
                  <c:v>0.08</c:v>
                </c:pt>
                <c:pt idx="7">
                  <c:v>0.08</c:v>
                </c:pt>
                <c:pt idx="8">
                  <c:v>0.08</c:v>
                </c:pt>
              </c:numCache>
              <c:extLst/>
            </c:numRef>
          </c:val>
          <c:smooth val="0"/>
          <c:extLst>
            <c:ext xmlns:c16="http://schemas.microsoft.com/office/drawing/2014/chart" uri="{C3380CC4-5D6E-409C-BE32-E72D297353CC}">
              <c16:uniqueId val="{00000002-FD5B-41FF-A9CE-D9895C791EDE}"/>
            </c:ext>
          </c:extLst>
        </c:ser>
        <c:ser>
          <c:idx val="3"/>
          <c:order val="3"/>
          <c:tx>
            <c:strRef>
              <c:f>Data!$A$15</c:f>
              <c:strCache>
                <c:ptCount val="1"/>
                <c:pt idx="0">
                  <c:v>General Population LGBTQ+</c:v>
                </c:pt>
              </c:strCache>
            </c:strRef>
          </c:tx>
          <c:spPr>
            <a:ln w="28575" cap="rnd">
              <a:solidFill>
                <a:srgbClr val="7030A0"/>
              </a:solidFill>
              <a:round/>
            </a:ln>
            <a:effectLst/>
          </c:spPr>
          <c:marker>
            <c:symbol val="none"/>
          </c:marker>
          <c:cat>
            <c:strRef>
              <c:f>(Data!$B$11:$E$11,Data!$G$11:$J$11,Data!$L$11)</c:f>
              <c:strCache>
                <c:ptCount val="9"/>
                <c:pt idx="0">
                  <c:v>Q1 FY20</c:v>
                </c:pt>
                <c:pt idx="1">
                  <c:v>Q2 FY20</c:v>
                </c:pt>
                <c:pt idx="2">
                  <c:v>Q3 FY20</c:v>
                </c:pt>
                <c:pt idx="3">
                  <c:v>Q4 FY20</c:v>
                </c:pt>
                <c:pt idx="4">
                  <c:v>Q1 FY21</c:v>
                </c:pt>
                <c:pt idx="5">
                  <c:v>Q2 FY21</c:v>
                </c:pt>
                <c:pt idx="6">
                  <c:v>Q3 FY 21</c:v>
                </c:pt>
                <c:pt idx="7">
                  <c:v>Q4 FY 21</c:v>
                </c:pt>
                <c:pt idx="8">
                  <c:v>Q1 FY22</c:v>
                </c:pt>
              </c:strCache>
              <c:extLst/>
            </c:strRef>
          </c:cat>
          <c:val>
            <c:numRef>
              <c:f>(Data!$B$15:$E$15,Data!$G$15:$J$15,Data!$L$15)</c:f>
              <c:numCache>
                <c:formatCode>0.00%</c:formatCode>
                <c:ptCount val="9"/>
                <c:pt idx="0">
                  <c:v>0.04</c:v>
                </c:pt>
                <c:pt idx="1">
                  <c:v>0.04</c:v>
                </c:pt>
                <c:pt idx="2">
                  <c:v>0.04</c:v>
                </c:pt>
                <c:pt idx="3">
                  <c:v>0.04</c:v>
                </c:pt>
                <c:pt idx="4">
                  <c:v>0.04</c:v>
                </c:pt>
                <c:pt idx="5">
                  <c:v>0.04</c:v>
                </c:pt>
                <c:pt idx="6">
                  <c:v>0.04</c:v>
                </c:pt>
                <c:pt idx="7">
                  <c:v>0.04</c:v>
                </c:pt>
                <c:pt idx="8">
                  <c:v>0.04</c:v>
                </c:pt>
              </c:numCache>
              <c:extLst/>
            </c:numRef>
          </c:val>
          <c:smooth val="0"/>
          <c:extLst>
            <c:ext xmlns:c16="http://schemas.microsoft.com/office/drawing/2014/chart" uri="{C3380CC4-5D6E-409C-BE32-E72D297353CC}">
              <c16:uniqueId val="{00000003-FD5B-41FF-A9CE-D9895C791EDE}"/>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solidFill>
                      <a:schemeClr val="tx1"/>
                    </a:solidFill>
                  </a:rPr>
                  <a:t>Percentage of YYA each reporting period</a:t>
                </a:r>
              </a:p>
            </c:rich>
          </c:tx>
          <c:layout>
            <c:manualLayout>
              <c:xMode val="edge"/>
              <c:yMode val="edge"/>
              <c:x val="1.7294714899090385E-2"/>
              <c:y val="0.1909448397665413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859357928"/>
        <c:crosses val="autoZero"/>
        <c:crossBetween val="between"/>
      </c:valAx>
      <c:spPr>
        <a:noFill/>
        <a:ln>
          <a:noFill/>
        </a:ln>
        <a:effectLst/>
      </c:spPr>
    </c:plotArea>
    <c:legend>
      <c:legendPos val="b"/>
      <c:layout>
        <c:manualLayout>
          <c:xMode val="edge"/>
          <c:yMode val="edge"/>
          <c:x val="9.6967545245084275E-2"/>
          <c:y val="0.8959596178768614"/>
          <c:w val="0.81103307753505904"/>
          <c:h val="9.7323397798586023E-2"/>
        </c:manualLayout>
      </c:layout>
      <c:overlay val="0"/>
      <c:spPr>
        <a:noFill/>
        <a:ln>
          <a:solidFill>
            <a:srgbClr val="002060"/>
          </a:solid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2060"/>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a:t>Demographics</a:t>
            </a:r>
            <a:r>
              <a:rPr lang="en-US" sz="1400" b="1" baseline="0"/>
              <a:t> by County VS YYA Demographics</a:t>
            </a:r>
            <a:endParaRPr lang="en-US" sz="1400"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Data!$A$18</c:f>
              <c:strCache>
                <c:ptCount val="1"/>
                <c:pt idx="0">
                  <c:v>White</c:v>
                </c:pt>
              </c:strCache>
            </c:strRef>
          </c:tx>
          <c:spPr>
            <a:solidFill>
              <a:schemeClr val="accent4">
                <a:lumMod val="40000"/>
                <a:lumOff val="6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Data!$B$18:$E$18</c:f>
              <c:numCache>
                <c:formatCode>0.00%</c:formatCode>
                <c:ptCount val="4"/>
                <c:pt idx="0">
                  <c:v>0.93799999999999994</c:v>
                </c:pt>
                <c:pt idx="1">
                  <c:v>0.88</c:v>
                </c:pt>
                <c:pt idx="2">
                  <c:v>0.91800000000000004</c:v>
                </c:pt>
                <c:pt idx="3">
                  <c:v>0.6</c:v>
                </c:pt>
              </c:numCache>
            </c:numRef>
          </c:val>
          <c:extLst>
            <c:ext xmlns:c16="http://schemas.microsoft.com/office/drawing/2014/chart" uri="{C3380CC4-5D6E-409C-BE32-E72D297353CC}">
              <c16:uniqueId val="{00000000-D85C-405E-A843-B1F7153BA0DE}"/>
            </c:ext>
          </c:extLst>
        </c:ser>
        <c:ser>
          <c:idx val="1"/>
          <c:order val="1"/>
          <c:tx>
            <c:strRef>
              <c:f>Data!$A$19</c:f>
              <c:strCache>
                <c:ptCount val="1"/>
                <c:pt idx="0">
                  <c:v>POC</c:v>
                </c:pt>
              </c:strCache>
            </c:strRef>
          </c:tx>
          <c:spPr>
            <a:solidFill>
              <a:schemeClr val="accent1">
                <a:lumMod val="60000"/>
                <a:lumOff val="4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Data!$B$19:$E$19</c:f>
              <c:numCache>
                <c:formatCode>0.00%</c:formatCode>
                <c:ptCount val="4"/>
                <c:pt idx="0">
                  <c:v>5.8000000000000003E-2</c:v>
                </c:pt>
                <c:pt idx="1">
                  <c:v>9.2999999999999999E-2</c:v>
                </c:pt>
                <c:pt idx="2">
                  <c:v>8.6999999999999994E-2</c:v>
                </c:pt>
                <c:pt idx="3">
                  <c:v>0.4</c:v>
                </c:pt>
              </c:numCache>
            </c:numRef>
          </c:val>
          <c:extLst>
            <c:ext xmlns:c16="http://schemas.microsoft.com/office/drawing/2014/chart" uri="{C3380CC4-5D6E-409C-BE32-E72D297353CC}">
              <c16:uniqueId val="{00000001-D85C-405E-A843-B1F7153BA0DE}"/>
            </c:ext>
          </c:extLst>
        </c:ser>
        <c:ser>
          <c:idx val="2"/>
          <c:order val="2"/>
          <c:tx>
            <c:strRef>
              <c:f>Data!$A$20</c:f>
              <c:strCache>
                <c:ptCount val="1"/>
                <c:pt idx="0">
                  <c:v>LGBTQ+</c:v>
                </c:pt>
              </c:strCache>
            </c:strRef>
          </c:tx>
          <c:spPr>
            <a:solidFill>
              <a:srgbClr val="F4979D"/>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Data!$B$20:$E$20</c:f>
              <c:numCache>
                <c:formatCode>0.00%</c:formatCode>
                <c:ptCount val="4"/>
                <c:pt idx="0">
                  <c:v>0.04</c:v>
                </c:pt>
                <c:pt idx="1">
                  <c:v>0.04</c:v>
                </c:pt>
                <c:pt idx="2">
                  <c:v>0.04</c:v>
                </c:pt>
                <c:pt idx="3">
                  <c:v>0.32</c:v>
                </c:pt>
              </c:numCache>
            </c:numRef>
          </c:val>
          <c:extLst>
            <c:ext xmlns:c16="http://schemas.microsoft.com/office/drawing/2014/chart" uri="{C3380CC4-5D6E-409C-BE32-E72D297353CC}">
              <c16:uniqueId val="{00000002-D85C-405E-A843-B1F7153BA0DE}"/>
            </c:ext>
          </c:extLst>
        </c:ser>
        <c:dLbls>
          <c:showLegendKey val="0"/>
          <c:showVal val="0"/>
          <c:showCatName val="0"/>
          <c:showSerName val="0"/>
          <c:showPercent val="0"/>
          <c:showBubbleSize val="0"/>
        </c:dLbls>
        <c:gapWidth val="219"/>
        <c:overlap val="-27"/>
        <c:axId val="708762144"/>
        <c:axId val="708762472"/>
      </c:barChart>
      <c:catAx>
        <c:axId val="70876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708762472"/>
        <c:crosses val="autoZero"/>
        <c:auto val="1"/>
        <c:lblAlgn val="ctr"/>
        <c:lblOffset val="100"/>
        <c:noMultiLvlLbl val="0"/>
      </c:catAx>
      <c:valAx>
        <c:axId val="708762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solidFill>
                      <a:schemeClr val="tx1"/>
                    </a:solidFill>
                  </a:rPr>
                  <a:t>Percentage of the</a:t>
                </a:r>
                <a:r>
                  <a:rPr lang="en-US" sz="1600" baseline="0" dirty="0">
                    <a:solidFill>
                      <a:schemeClr val="tx1"/>
                    </a:solidFill>
                  </a:rPr>
                  <a:t> Population</a:t>
                </a:r>
                <a:endParaRPr lang="en-US" sz="1600" dirty="0">
                  <a:solidFill>
                    <a:schemeClr val="tx1"/>
                  </a:solidFill>
                </a:endParaRP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8762144"/>
        <c:crosses val="autoZero"/>
        <c:crossBetween val="between"/>
      </c:valAx>
      <c:spPr>
        <a:noFill/>
        <a:ln>
          <a:noFill/>
        </a:ln>
        <a:effectLst/>
      </c:spPr>
    </c:plotArea>
    <c:legend>
      <c:legendPos val="b"/>
      <c:layout>
        <c:manualLayout>
          <c:xMode val="edge"/>
          <c:yMode val="edge"/>
          <c:x val="0.13642168609701782"/>
          <c:y val="0.91389571268940273"/>
          <c:w val="0.78359027311058893"/>
          <c:h val="7.246401716736353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dirty="0"/>
              <a:t>%</a:t>
            </a:r>
            <a:r>
              <a:rPr lang="en-US" sz="1200" baseline="0" dirty="0"/>
              <a:t> of YYA who identify as POC or LGBTQ+ FY 2020 to current</a:t>
            </a:r>
            <a:endParaRPr lang="en-US" sz="1200"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445083691765036"/>
          <c:y val="0.11241802285709593"/>
          <c:w val="0.8552614883432178"/>
          <c:h val="0.69276937986883647"/>
        </c:manualLayout>
      </c:layout>
      <c:lineChart>
        <c:grouping val="standard"/>
        <c:varyColors val="0"/>
        <c:ser>
          <c:idx val="0"/>
          <c:order val="0"/>
          <c:tx>
            <c:strRef>
              <c:f>Data!$A$12</c:f>
              <c:strCache>
                <c:ptCount val="1"/>
                <c:pt idx="0">
                  <c:v>Percentage of YYA of color</c:v>
                </c:pt>
              </c:strCache>
            </c:strRef>
          </c:tx>
          <c:spPr>
            <a:ln w="28575" cap="rnd">
              <a:solidFill>
                <a:schemeClr val="accent1">
                  <a:lumMod val="60000"/>
                  <a:lumOff val="40000"/>
                </a:schemeClr>
              </a:solidFill>
              <a:round/>
            </a:ln>
            <a:effectLst/>
          </c:spPr>
          <c:marker>
            <c:symbol val="none"/>
          </c:marker>
          <c:cat>
            <c:strRef>
              <c:f>(Data!$B$11:$E$11,Data!$G$11:$J$11,Data!$L$11)</c:f>
              <c:strCache>
                <c:ptCount val="9"/>
                <c:pt idx="0">
                  <c:v>Q1 FY20</c:v>
                </c:pt>
                <c:pt idx="1">
                  <c:v>Q2 FY20</c:v>
                </c:pt>
                <c:pt idx="2">
                  <c:v>Q3 FY20</c:v>
                </c:pt>
                <c:pt idx="3">
                  <c:v>Q4 FY20</c:v>
                </c:pt>
                <c:pt idx="4">
                  <c:v>Q1 FY21</c:v>
                </c:pt>
                <c:pt idx="5">
                  <c:v>Q2 FY21</c:v>
                </c:pt>
                <c:pt idx="6">
                  <c:v>Q3 FY 21</c:v>
                </c:pt>
                <c:pt idx="7">
                  <c:v>Q4 FY 21</c:v>
                </c:pt>
                <c:pt idx="8">
                  <c:v>Q1 FY22</c:v>
                </c:pt>
              </c:strCache>
              <c:extLst/>
            </c:strRef>
          </c:cat>
          <c:val>
            <c:numRef>
              <c:f>(Data!$B$12:$E$12,Data!$G$12:$J$12,Data!$L$12)</c:f>
              <c:numCache>
                <c:formatCode>0.00%</c:formatCode>
                <c:ptCount val="9"/>
                <c:pt idx="0">
                  <c:v>0.5</c:v>
                </c:pt>
                <c:pt idx="1">
                  <c:v>0.40540540540540543</c:v>
                </c:pt>
                <c:pt idx="2">
                  <c:v>0.51351351351351349</c:v>
                </c:pt>
                <c:pt idx="3">
                  <c:v>0.44444444444444442</c:v>
                </c:pt>
                <c:pt idx="4">
                  <c:v>0.26548672566371684</c:v>
                </c:pt>
                <c:pt idx="5">
                  <c:v>0.3300970873786408</c:v>
                </c:pt>
                <c:pt idx="6">
                  <c:v>0.37777777777777777</c:v>
                </c:pt>
                <c:pt idx="7">
                  <c:v>0.43965517241379309</c:v>
                </c:pt>
                <c:pt idx="8">
                  <c:v>0.39285714285714285</c:v>
                </c:pt>
              </c:numCache>
              <c:extLst/>
            </c:numRef>
          </c:val>
          <c:smooth val="0"/>
          <c:extLst>
            <c:ext xmlns:c16="http://schemas.microsoft.com/office/drawing/2014/chart" uri="{C3380CC4-5D6E-409C-BE32-E72D297353CC}">
              <c16:uniqueId val="{00000000-CC33-4836-8B38-D7EAFDA9F0E3}"/>
            </c:ext>
          </c:extLst>
        </c:ser>
        <c:ser>
          <c:idx val="1"/>
          <c:order val="1"/>
          <c:tx>
            <c:strRef>
              <c:f>Data!$A$13</c:f>
              <c:strCache>
                <c:ptCount val="1"/>
                <c:pt idx="0">
                  <c:v>Percentage of YYA LGBTQ+</c:v>
                </c:pt>
              </c:strCache>
            </c:strRef>
          </c:tx>
          <c:spPr>
            <a:ln w="28575" cap="rnd">
              <a:solidFill>
                <a:schemeClr val="accent6">
                  <a:lumMod val="60000"/>
                  <a:lumOff val="40000"/>
                </a:schemeClr>
              </a:solidFill>
              <a:round/>
            </a:ln>
            <a:effectLst/>
          </c:spPr>
          <c:marker>
            <c:symbol val="none"/>
          </c:marker>
          <c:cat>
            <c:strRef>
              <c:f>(Data!$B$11:$E$11,Data!$G$11:$J$11,Data!$L$11)</c:f>
              <c:strCache>
                <c:ptCount val="9"/>
                <c:pt idx="0">
                  <c:v>Q1 FY20</c:v>
                </c:pt>
                <c:pt idx="1">
                  <c:v>Q2 FY20</c:v>
                </c:pt>
                <c:pt idx="2">
                  <c:v>Q3 FY20</c:v>
                </c:pt>
                <c:pt idx="3">
                  <c:v>Q4 FY20</c:v>
                </c:pt>
                <c:pt idx="4">
                  <c:v>Q1 FY21</c:v>
                </c:pt>
                <c:pt idx="5">
                  <c:v>Q2 FY21</c:v>
                </c:pt>
                <c:pt idx="6">
                  <c:v>Q3 FY 21</c:v>
                </c:pt>
                <c:pt idx="7">
                  <c:v>Q4 FY 21</c:v>
                </c:pt>
                <c:pt idx="8">
                  <c:v>Q1 FY22</c:v>
                </c:pt>
              </c:strCache>
              <c:extLst/>
            </c:strRef>
          </c:cat>
          <c:val>
            <c:numRef>
              <c:f>(Data!$B$13:$E$13,Data!$G$13:$J$13,Data!$L$13)</c:f>
              <c:numCache>
                <c:formatCode>0.00%</c:formatCode>
                <c:ptCount val="9"/>
                <c:pt idx="0">
                  <c:v>0.15</c:v>
                </c:pt>
                <c:pt idx="1">
                  <c:v>0.27</c:v>
                </c:pt>
                <c:pt idx="2">
                  <c:v>0.3</c:v>
                </c:pt>
                <c:pt idx="3">
                  <c:v>0.5</c:v>
                </c:pt>
                <c:pt idx="4">
                  <c:v>0.27</c:v>
                </c:pt>
                <c:pt idx="5">
                  <c:v>0.37</c:v>
                </c:pt>
                <c:pt idx="6">
                  <c:v>0.34</c:v>
                </c:pt>
                <c:pt idx="7">
                  <c:v>0.36</c:v>
                </c:pt>
                <c:pt idx="8">
                  <c:v>0.38392857142857145</c:v>
                </c:pt>
              </c:numCache>
              <c:extLst/>
            </c:numRef>
          </c:val>
          <c:smooth val="0"/>
          <c:extLst>
            <c:ext xmlns:c16="http://schemas.microsoft.com/office/drawing/2014/chart" uri="{C3380CC4-5D6E-409C-BE32-E72D297353CC}">
              <c16:uniqueId val="{00000001-CC33-4836-8B38-D7EAFDA9F0E3}"/>
            </c:ext>
          </c:extLst>
        </c:ser>
        <c:ser>
          <c:idx val="2"/>
          <c:order val="2"/>
          <c:tx>
            <c:strRef>
              <c:f>Data!$A$14</c:f>
              <c:strCache>
                <c:ptCount val="1"/>
                <c:pt idx="0">
                  <c:v>General Population POC</c:v>
                </c:pt>
              </c:strCache>
            </c:strRef>
          </c:tx>
          <c:spPr>
            <a:ln w="28575" cap="rnd">
              <a:solidFill>
                <a:srgbClr val="FFC000"/>
              </a:solidFill>
              <a:round/>
            </a:ln>
            <a:effectLst/>
          </c:spPr>
          <c:marker>
            <c:symbol val="none"/>
          </c:marker>
          <c:cat>
            <c:strRef>
              <c:f>(Data!$B$11:$E$11,Data!$G$11:$J$11,Data!$L$11)</c:f>
              <c:strCache>
                <c:ptCount val="9"/>
                <c:pt idx="0">
                  <c:v>Q1 FY20</c:v>
                </c:pt>
                <c:pt idx="1">
                  <c:v>Q2 FY20</c:v>
                </c:pt>
                <c:pt idx="2">
                  <c:v>Q3 FY20</c:v>
                </c:pt>
                <c:pt idx="3">
                  <c:v>Q4 FY20</c:v>
                </c:pt>
                <c:pt idx="4">
                  <c:v>Q1 FY21</c:v>
                </c:pt>
                <c:pt idx="5">
                  <c:v>Q2 FY21</c:v>
                </c:pt>
                <c:pt idx="6">
                  <c:v>Q3 FY 21</c:v>
                </c:pt>
                <c:pt idx="7">
                  <c:v>Q4 FY 21</c:v>
                </c:pt>
                <c:pt idx="8">
                  <c:v>Q1 FY22</c:v>
                </c:pt>
              </c:strCache>
              <c:extLst/>
            </c:strRef>
          </c:cat>
          <c:val>
            <c:numRef>
              <c:f>(Data!$B$14:$E$14,Data!$G$14:$J$14,Data!$L$14)</c:f>
              <c:numCache>
                <c:formatCode>0.00%</c:formatCode>
                <c:ptCount val="9"/>
                <c:pt idx="0">
                  <c:v>0.08</c:v>
                </c:pt>
                <c:pt idx="1">
                  <c:v>0.08</c:v>
                </c:pt>
                <c:pt idx="2">
                  <c:v>0.08</c:v>
                </c:pt>
                <c:pt idx="3">
                  <c:v>0.08</c:v>
                </c:pt>
                <c:pt idx="4">
                  <c:v>0.08</c:v>
                </c:pt>
                <c:pt idx="5">
                  <c:v>0.08</c:v>
                </c:pt>
                <c:pt idx="6">
                  <c:v>0.08</c:v>
                </c:pt>
                <c:pt idx="7">
                  <c:v>0.08</c:v>
                </c:pt>
                <c:pt idx="8">
                  <c:v>0.08</c:v>
                </c:pt>
              </c:numCache>
              <c:extLst/>
            </c:numRef>
          </c:val>
          <c:smooth val="0"/>
          <c:extLst>
            <c:ext xmlns:c16="http://schemas.microsoft.com/office/drawing/2014/chart" uri="{C3380CC4-5D6E-409C-BE32-E72D297353CC}">
              <c16:uniqueId val="{00000002-CC33-4836-8B38-D7EAFDA9F0E3}"/>
            </c:ext>
          </c:extLst>
        </c:ser>
        <c:ser>
          <c:idx val="3"/>
          <c:order val="3"/>
          <c:tx>
            <c:strRef>
              <c:f>Data!$A$15</c:f>
              <c:strCache>
                <c:ptCount val="1"/>
                <c:pt idx="0">
                  <c:v>General Population LGBTQ+</c:v>
                </c:pt>
              </c:strCache>
            </c:strRef>
          </c:tx>
          <c:spPr>
            <a:ln w="28575" cap="rnd">
              <a:solidFill>
                <a:srgbClr val="7030A0"/>
              </a:solidFill>
              <a:round/>
            </a:ln>
            <a:effectLst/>
          </c:spPr>
          <c:marker>
            <c:symbol val="none"/>
          </c:marker>
          <c:cat>
            <c:strRef>
              <c:f>(Data!$B$11:$E$11,Data!$G$11:$J$11,Data!$L$11)</c:f>
              <c:strCache>
                <c:ptCount val="9"/>
                <c:pt idx="0">
                  <c:v>Q1 FY20</c:v>
                </c:pt>
                <c:pt idx="1">
                  <c:v>Q2 FY20</c:v>
                </c:pt>
                <c:pt idx="2">
                  <c:v>Q3 FY20</c:v>
                </c:pt>
                <c:pt idx="3">
                  <c:v>Q4 FY20</c:v>
                </c:pt>
                <c:pt idx="4">
                  <c:v>Q1 FY21</c:v>
                </c:pt>
                <c:pt idx="5">
                  <c:v>Q2 FY21</c:v>
                </c:pt>
                <c:pt idx="6">
                  <c:v>Q3 FY 21</c:v>
                </c:pt>
                <c:pt idx="7">
                  <c:v>Q4 FY 21</c:v>
                </c:pt>
                <c:pt idx="8">
                  <c:v>Q1 FY22</c:v>
                </c:pt>
              </c:strCache>
              <c:extLst/>
            </c:strRef>
          </c:cat>
          <c:val>
            <c:numRef>
              <c:f>(Data!$B$15:$E$15,Data!$G$15:$J$15,Data!$L$15)</c:f>
              <c:numCache>
                <c:formatCode>0.00%</c:formatCode>
                <c:ptCount val="9"/>
                <c:pt idx="0">
                  <c:v>0.04</c:v>
                </c:pt>
                <c:pt idx="1">
                  <c:v>0.04</c:v>
                </c:pt>
                <c:pt idx="2">
                  <c:v>0.04</c:v>
                </c:pt>
                <c:pt idx="3">
                  <c:v>0.04</c:v>
                </c:pt>
                <c:pt idx="4">
                  <c:v>0.04</c:v>
                </c:pt>
                <c:pt idx="5">
                  <c:v>0.04</c:v>
                </c:pt>
                <c:pt idx="6">
                  <c:v>0.04</c:v>
                </c:pt>
                <c:pt idx="7">
                  <c:v>0.04</c:v>
                </c:pt>
                <c:pt idx="8">
                  <c:v>0.04</c:v>
                </c:pt>
              </c:numCache>
              <c:extLst/>
            </c:numRef>
          </c:val>
          <c:smooth val="0"/>
          <c:extLst>
            <c:ext xmlns:c16="http://schemas.microsoft.com/office/drawing/2014/chart" uri="{C3380CC4-5D6E-409C-BE32-E72D297353CC}">
              <c16:uniqueId val="{00000003-CC33-4836-8B38-D7EAFDA9F0E3}"/>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solidFill>
                      <a:schemeClr val="tx1"/>
                    </a:solidFill>
                  </a:rPr>
                  <a:t>Percentage of YYA each reporting period</a:t>
                </a:r>
              </a:p>
            </c:rich>
          </c:tx>
          <c:layout>
            <c:manualLayout>
              <c:xMode val="edge"/>
              <c:yMode val="edge"/>
              <c:x val="1.7294714899090385E-2"/>
              <c:y val="0.1909448397665413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859357928"/>
        <c:crosses val="autoZero"/>
        <c:crossBetween val="between"/>
      </c:valAx>
      <c:spPr>
        <a:noFill/>
        <a:ln>
          <a:noFill/>
        </a:ln>
        <a:effectLst/>
      </c:spPr>
    </c:plotArea>
    <c:legend>
      <c:legendPos val="b"/>
      <c:layout>
        <c:manualLayout>
          <c:xMode val="edge"/>
          <c:yMode val="edge"/>
          <c:x val="9.6967545245084275E-2"/>
          <c:y val="0.86988292206165607"/>
          <c:w val="0.81103307753505904"/>
          <c:h val="0.12339998275246085"/>
        </c:manualLayout>
      </c:layout>
      <c:overlay val="0"/>
      <c:spPr>
        <a:noFill/>
        <a:ln>
          <a:solidFill>
            <a:srgbClr val="002060"/>
          </a:solid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2060"/>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167689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62BF5-142C-4191-8A46-6506FAE80A65}"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10085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C9862BF5-142C-4191-8A46-6506FAE80A65}"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2661509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C9862BF5-142C-4191-8A46-6506FAE80A65}"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543878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1356322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203283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88861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862BF5-142C-4191-8A46-6506FAE80A65}"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80322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862BF5-142C-4191-8A46-6506FAE80A65}"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426101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862BF5-142C-4191-8A46-6506FAE80A65}"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73112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862BF5-142C-4191-8A46-6506FAE80A65}"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45122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62BF5-142C-4191-8A46-6506FAE80A65}"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57322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62BF5-142C-4191-8A46-6506FAE80A65}"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407389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C9862BF5-142C-4191-8A46-6506FAE80A65}" type="datetimeFigureOut">
              <a:rPr lang="en-US" smtClean="0"/>
              <a:t>10/20/2021</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21507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9862BF5-142C-4191-8A46-6506FAE80A65}" type="datetimeFigureOut">
              <a:rPr lang="en-US" smtClean="0"/>
              <a:t>10/20/2021</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200C84F-1A8E-4ACD-BBA7-75684A9FF7E4}" type="slidenum">
              <a:rPr lang="en-US" smtClean="0"/>
              <a:t>‹#›</a:t>
            </a:fld>
            <a:endParaRPr lang="en-US"/>
          </a:p>
        </p:txBody>
      </p:sp>
    </p:spTree>
    <p:extLst>
      <p:ext uri="{BB962C8B-B14F-4D97-AF65-F5344CB8AC3E}">
        <p14:creationId xmlns:p14="http://schemas.microsoft.com/office/powerpoint/2010/main" val="19887909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2D33-3166-4202-9190-6F6B78E8584A}"/>
              </a:ext>
            </a:extLst>
          </p:cNvPr>
          <p:cNvSpPr>
            <a:spLocks noGrp="1"/>
          </p:cNvSpPr>
          <p:nvPr>
            <p:ph type="ctrTitle"/>
          </p:nvPr>
        </p:nvSpPr>
        <p:spPr/>
        <p:txBody>
          <a:bodyPr>
            <a:normAutofit/>
          </a:bodyPr>
          <a:lstStyle/>
          <a:p>
            <a:r>
              <a:rPr lang="en-US" dirty="0"/>
              <a:t>Lightning Round Data Analysis</a:t>
            </a:r>
          </a:p>
        </p:txBody>
      </p:sp>
      <p:sp>
        <p:nvSpPr>
          <p:cNvPr id="3" name="Subtitle 2">
            <a:extLst>
              <a:ext uri="{FF2B5EF4-FFF2-40B4-BE49-F238E27FC236}">
                <a16:creationId xmlns:a16="http://schemas.microsoft.com/office/drawing/2014/main" id="{83B3FD01-AED5-4A34-AC18-8CE035F6C9EE}"/>
              </a:ext>
            </a:extLst>
          </p:cNvPr>
          <p:cNvSpPr>
            <a:spLocks noGrp="1"/>
          </p:cNvSpPr>
          <p:nvPr>
            <p:ph type="subTitle" idx="1"/>
          </p:nvPr>
        </p:nvSpPr>
        <p:spPr>
          <a:xfrm>
            <a:off x="810001" y="5280847"/>
            <a:ext cx="10572000" cy="1225970"/>
          </a:xfrm>
        </p:spPr>
        <p:txBody>
          <a:bodyPr>
            <a:normAutofit/>
          </a:bodyPr>
          <a:lstStyle/>
          <a:p>
            <a:r>
              <a:rPr lang="en-US" dirty="0"/>
              <a:t>Three County CoC Service Area</a:t>
            </a:r>
          </a:p>
          <a:p>
            <a:r>
              <a:rPr lang="en-US" dirty="0"/>
              <a:t>(Franklin, Hampshire and Berkshire Counties)</a:t>
            </a:r>
          </a:p>
        </p:txBody>
      </p:sp>
    </p:spTree>
    <p:extLst>
      <p:ext uri="{BB962C8B-B14F-4D97-AF65-F5344CB8AC3E}">
        <p14:creationId xmlns:p14="http://schemas.microsoft.com/office/powerpoint/2010/main" val="222660191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AA8C7-BD7A-430B-AA6B-23CC5A4C67CC}"/>
              </a:ext>
            </a:extLst>
          </p:cNvPr>
          <p:cNvSpPr>
            <a:spLocks noGrp="1"/>
          </p:cNvSpPr>
          <p:nvPr>
            <p:ph type="title"/>
          </p:nvPr>
        </p:nvSpPr>
        <p:spPr/>
        <p:txBody>
          <a:bodyPr/>
          <a:lstStyle/>
          <a:p>
            <a:r>
              <a:rPr lang="en-US" dirty="0"/>
              <a:t>Interpreting the data and Considerations</a:t>
            </a:r>
          </a:p>
        </p:txBody>
      </p:sp>
      <p:sp>
        <p:nvSpPr>
          <p:cNvPr id="3" name="Content Placeholder 2">
            <a:extLst>
              <a:ext uri="{FF2B5EF4-FFF2-40B4-BE49-F238E27FC236}">
                <a16:creationId xmlns:a16="http://schemas.microsoft.com/office/drawing/2014/main" id="{5027052D-2464-496C-AC58-E417E36C92C7}"/>
              </a:ext>
            </a:extLst>
          </p:cNvPr>
          <p:cNvSpPr>
            <a:spLocks noGrp="1"/>
          </p:cNvSpPr>
          <p:nvPr>
            <p:ph idx="1"/>
          </p:nvPr>
        </p:nvSpPr>
        <p:spPr/>
        <p:txBody>
          <a:bodyPr>
            <a:normAutofit lnSpcReduction="10000"/>
          </a:bodyPr>
          <a:lstStyle/>
          <a:p>
            <a:r>
              <a:rPr lang="en-US" dirty="0"/>
              <a:t>Data standards and reporting requirements have changed over time, reporting has shifted to align with these changes. In particular, the definition of at risk was greatly expanded which meant we were able to start counting more YYA as EOHHS eligible. This took effect in early FY2020.</a:t>
            </a:r>
          </a:p>
          <a:p>
            <a:r>
              <a:rPr lang="en-US" dirty="0"/>
              <a:t>We moved our data to a new system for FY 2021 which meant some of the granularity in the data was lost / had to be manually reconstructed. </a:t>
            </a:r>
          </a:p>
          <a:p>
            <a:r>
              <a:rPr lang="en-US" dirty="0"/>
              <a:t>Not all youth disclose their demographic information, or understand the difference between Race and Ethnicity or the difference between gender and sex. We work with what data we have.</a:t>
            </a:r>
          </a:p>
          <a:p>
            <a:r>
              <a:rPr lang="en-US" dirty="0"/>
              <a:t>For the general population of the Three County CoC Service Area, I used a variety of sources, including Census data, but it’s not a perfect apples to apples comparison. </a:t>
            </a:r>
          </a:p>
          <a:p>
            <a:r>
              <a:rPr lang="en-US" dirty="0"/>
              <a:t>With all those considerations understood, there is still a prominent and recurrent pattern.</a:t>
            </a:r>
          </a:p>
        </p:txBody>
      </p:sp>
    </p:spTree>
    <p:extLst>
      <p:ext uri="{BB962C8B-B14F-4D97-AF65-F5344CB8AC3E}">
        <p14:creationId xmlns:p14="http://schemas.microsoft.com/office/powerpoint/2010/main" val="19318054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26F7-D45B-4AC3-90DF-16431EE64BDA}"/>
              </a:ext>
            </a:extLst>
          </p:cNvPr>
          <p:cNvSpPr>
            <a:spLocks noGrp="1"/>
          </p:cNvSpPr>
          <p:nvPr>
            <p:ph type="title"/>
          </p:nvPr>
        </p:nvSpPr>
        <p:spPr>
          <a:xfrm>
            <a:off x="112174" y="863533"/>
            <a:ext cx="10515600" cy="694480"/>
          </a:xfrm>
        </p:spPr>
        <p:txBody>
          <a:bodyPr>
            <a:normAutofit fontScale="90000"/>
          </a:bodyPr>
          <a:lstStyle/>
          <a:p>
            <a:pPr algn="ctr"/>
            <a:r>
              <a:rPr lang="en-US" dirty="0"/>
              <a:t>Disparities in Racial and Sexual Orientation</a:t>
            </a:r>
          </a:p>
        </p:txBody>
      </p:sp>
      <p:graphicFrame>
        <p:nvGraphicFramePr>
          <p:cNvPr id="6" name="Content Placeholder 5">
            <a:extLst>
              <a:ext uri="{FF2B5EF4-FFF2-40B4-BE49-F238E27FC236}">
                <a16:creationId xmlns:a16="http://schemas.microsoft.com/office/drawing/2014/main" id="{712FCBE3-8111-44CA-8683-E93181F4AB54}"/>
              </a:ext>
            </a:extLst>
          </p:cNvPr>
          <p:cNvGraphicFramePr>
            <a:graphicFrameLocks noGrp="1"/>
          </p:cNvGraphicFramePr>
          <p:nvPr>
            <p:ph idx="1"/>
            <p:extLst>
              <p:ext uri="{D42A27DB-BD31-4B8C-83A1-F6EECF244321}">
                <p14:modId xmlns:p14="http://schemas.microsoft.com/office/powerpoint/2010/main" val="1949054335"/>
              </p:ext>
            </p:extLst>
          </p:nvPr>
        </p:nvGraphicFramePr>
        <p:xfrm>
          <a:off x="76270" y="1987740"/>
          <a:ext cx="11694902" cy="48702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091382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1873-4810-43B6-A941-CB2F6BE48AF5}"/>
              </a:ext>
            </a:extLst>
          </p:cNvPr>
          <p:cNvSpPr>
            <a:spLocks noGrp="1"/>
          </p:cNvSpPr>
          <p:nvPr>
            <p:ph type="title"/>
          </p:nvPr>
        </p:nvSpPr>
        <p:spPr/>
        <p:txBody>
          <a:bodyPr/>
          <a:lstStyle/>
          <a:p>
            <a:pPr algn="ctr"/>
            <a:r>
              <a:rPr lang="en-US" dirty="0"/>
              <a:t>Patterns Over Time</a:t>
            </a:r>
          </a:p>
        </p:txBody>
      </p:sp>
      <p:graphicFrame>
        <p:nvGraphicFramePr>
          <p:cNvPr id="7" name="Content Placeholder 6">
            <a:extLst>
              <a:ext uri="{FF2B5EF4-FFF2-40B4-BE49-F238E27FC236}">
                <a16:creationId xmlns:a16="http://schemas.microsoft.com/office/drawing/2014/main" id="{080AFC26-81E4-4A24-AE8F-FF7840BA9B06}"/>
              </a:ext>
            </a:extLst>
          </p:cNvPr>
          <p:cNvGraphicFramePr>
            <a:graphicFrameLocks noGrp="1"/>
          </p:cNvGraphicFramePr>
          <p:nvPr>
            <p:ph idx="1"/>
            <p:extLst>
              <p:ext uri="{D42A27DB-BD31-4B8C-83A1-F6EECF244321}">
                <p14:modId xmlns:p14="http://schemas.microsoft.com/office/powerpoint/2010/main" val="1073299952"/>
              </p:ext>
            </p:extLst>
          </p:nvPr>
        </p:nvGraphicFramePr>
        <p:xfrm>
          <a:off x="145774" y="2222500"/>
          <a:ext cx="11227076" cy="4562613"/>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a:extLst>
              <a:ext uri="{FF2B5EF4-FFF2-40B4-BE49-F238E27FC236}">
                <a16:creationId xmlns:a16="http://schemas.microsoft.com/office/drawing/2014/main" id="{D9C44B42-B265-4F35-AF1F-505FDFBB6E9F}"/>
              </a:ext>
            </a:extLst>
          </p:cNvPr>
          <p:cNvCxnSpPr>
            <a:cxnSpLocks/>
          </p:cNvCxnSpPr>
          <p:nvPr/>
        </p:nvCxnSpPr>
        <p:spPr>
          <a:xfrm>
            <a:off x="5052561" y="2943434"/>
            <a:ext cx="0" cy="2729851"/>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88C557A-C4B2-4157-BFB2-CB4E814790DD}"/>
              </a:ext>
            </a:extLst>
          </p:cNvPr>
          <p:cNvSpPr txBox="1"/>
          <p:nvPr/>
        </p:nvSpPr>
        <p:spPr>
          <a:xfrm>
            <a:off x="4698814" y="2666435"/>
            <a:ext cx="867679" cy="276999"/>
          </a:xfrm>
          <a:prstGeom prst="rect">
            <a:avLst/>
          </a:prstGeom>
          <a:noFill/>
        </p:spPr>
        <p:txBody>
          <a:bodyPr wrap="square" rtlCol="0">
            <a:spAutoFit/>
          </a:bodyPr>
          <a:lstStyle/>
          <a:p>
            <a:r>
              <a:rPr lang="en-US" sz="1200" dirty="0"/>
              <a:t>Covid 19 </a:t>
            </a:r>
          </a:p>
        </p:txBody>
      </p:sp>
    </p:spTree>
    <p:extLst>
      <p:ext uri="{BB962C8B-B14F-4D97-AF65-F5344CB8AC3E}">
        <p14:creationId xmlns:p14="http://schemas.microsoft.com/office/powerpoint/2010/main" val="354618865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4075-C652-45D0-99D0-AEEFE2CF47D8}"/>
              </a:ext>
            </a:extLst>
          </p:cNvPr>
          <p:cNvSpPr>
            <a:spLocks noGrp="1"/>
          </p:cNvSpPr>
          <p:nvPr>
            <p:ph type="title"/>
          </p:nvPr>
        </p:nvSpPr>
        <p:spPr/>
        <p:txBody>
          <a:bodyPr/>
          <a:lstStyle/>
          <a:p>
            <a:pPr algn="ctr"/>
            <a:r>
              <a:rPr lang="en-US" dirty="0"/>
              <a:t>Conclusions</a:t>
            </a:r>
          </a:p>
        </p:txBody>
      </p:sp>
      <p:sp>
        <p:nvSpPr>
          <p:cNvPr id="3" name="Content Placeholder 2">
            <a:extLst>
              <a:ext uri="{FF2B5EF4-FFF2-40B4-BE49-F238E27FC236}">
                <a16:creationId xmlns:a16="http://schemas.microsoft.com/office/drawing/2014/main" id="{EBB36670-CE70-4D91-A597-FE96E5B3C8BE}"/>
              </a:ext>
            </a:extLst>
          </p:cNvPr>
          <p:cNvSpPr>
            <a:spLocks noGrp="1"/>
          </p:cNvSpPr>
          <p:nvPr>
            <p:ph idx="1"/>
          </p:nvPr>
        </p:nvSpPr>
        <p:spPr/>
        <p:txBody>
          <a:bodyPr/>
          <a:lstStyle/>
          <a:p>
            <a:r>
              <a:rPr lang="en-US" dirty="0"/>
              <a:t>Youth and Young Adults who identify as people of color, or LGBTQ+ make up a disproportionately higher percentage of our total YYA served when looking at the general population, ~40% and 32% Vs 8% and 4% respectively). Even if census data isn’t a symmetrical overlap, this large of a disparity still feels significant.</a:t>
            </a:r>
          </a:p>
          <a:p>
            <a:r>
              <a:rPr lang="en-US" dirty="0"/>
              <a:t>This trend has continued across multiple fiscal years of reporting, indicating to me that this is a systemic and recurrent trend.</a:t>
            </a:r>
          </a:p>
          <a:p>
            <a:r>
              <a:rPr lang="en-US" dirty="0"/>
              <a:t>It is possible there are other factors that impact YYA experiencing homelessness that direct care providers may be more tuned into.</a:t>
            </a:r>
          </a:p>
        </p:txBody>
      </p:sp>
    </p:spTree>
    <p:extLst>
      <p:ext uri="{BB962C8B-B14F-4D97-AF65-F5344CB8AC3E}">
        <p14:creationId xmlns:p14="http://schemas.microsoft.com/office/powerpoint/2010/main" val="189487820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DEF08-04F4-442A-9E7E-B3C515063C1B}"/>
              </a:ext>
            </a:extLst>
          </p:cNvPr>
          <p:cNvSpPr>
            <a:spLocks noGrp="1"/>
          </p:cNvSpPr>
          <p:nvPr>
            <p:ph type="title"/>
          </p:nvPr>
        </p:nvSpPr>
        <p:spPr/>
        <p:txBody>
          <a:bodyPr/>
          <a:lstStyle/>
          <a:p>
            <a:pPr algn="ctr"/>
            <a:r>
              <a:rPr lang="en-US" dirty="0"/>
              <a:t>Questions?</a:t>
            </a:r>
          </a:p>
        </p:txBody>
      </p:sp>
      <p:graphicFrame>
        <p:nvGraphicFramePr>
          <p:cNvPr id="4" name="Content Placeholder 5">
            <a:extLst>
              <a:ext uri="{FF2B5EF4-FFF2-40B4-BE49-F238E27FC236}">
                <a16:creationId xmlns:a16="http://schemas.microsoft.com/office/drawing/2014/main" id="{67C55A61-E9EA-42C0-BAE1-352D42E1F34E}"/>
              </a:ext>
            </a:extLst>
          </p:cNvPr>
          <p:cNvGraphicFramePr>
            <a:graphicFrameLocks noGrp="1"/>
          </p:cNvGraphicFramePr>
          <p:nvPr>
            <p:ph idx="1"/>
            <p:extLst>
              <p:ext uri="{D42A27DB-BD31-4B8C-83A1-F6EECF244321}">
                <p14:modId xmlns:p14="http://schemas.microsoft.com/office/powerpoint/2010/main" val="1121021149"/>
              </p:ext>
            </p:extLst>
          </p:nvPr>
        </p:nvGraphicFramePr>
        <p:xfrm>
          <a:off x="6153844" y="1914854"/>
          <a:ext cx="5950227" cy="50240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6">
            <a:extLst>
              <a:ext uri="{FF2B5EF4-FFF2-40B4-BE49-F238E27FC236}">
                <a16:creationId xmlns:a16="http://schemas.microsoft.com/office/drawing/2014/main" id="{0D04C887-2C61-4D2D-8843-6E13A960D9DA}"/>
              </a:ext>
            </a:extLst>
          </p:cNvPr>
          <p:cNvGraphicFramePr>
            <a:graphicFrameLocks/>
          </p:cNvGraphicFramePr>
          <p:nvPr>
            <p:extLst>
              <p:ext uri="{D42A27DB-BD31-4B8C-83A1-F6EECF244321}">
                <p14:modId xmlns:p14="http://schemas.microsoft.com/office/powerpoint/2010/main" val="1131589680"/>
              </p:ext>
            </p:extLst>
          </p:nvPr>
        </p:nvGraphicFramePr>
        <p:xfrm>
          <a:off x="145773" y="1914854"/>
          <a:ext cx="5950227" cy="48702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7088075"/>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250</TotalTime>
  <Words>365</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2</vt:lpstr>
      <vt:lpstr>Quotable</vt:lpstr>
      <vt:lpstr>Lightning Round Data Analysis</vt:lpstr>
      <vt:lpstr>Interpreting the data and Considerations</vt:lpstr>
      <vt:lpstr>Disparities in Racial and Sexual Orientation</vt:lpstr>
      <vt:lpstr>Patterns Over Time</vt:lpstr>
      <vt:lpstr>Conclusions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Round Data Analysis</dc:title>
  <dc:creator>Owen Wallace</dc:creator>
  <cp:lastModifiedBy>Owen Wallace</cp:lastModifiedBy>
  <cp:revision>10</cp:revision>
  <dcterms:created xsi:type="dcterms:W3CDTF">2021-10-13T21:07:21Z</dcterms:created>
  <dcterms:modified xsi:type="dcterms:W3CDTF">2021-10-20T20:36:34Z</dcterms:modified>
</cp:coreProperties>
</file>