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44"/>
  </p:notesMasterIdLst>
  <p:sldIdLst>
    <p:sldId id="354" r:id="rId3"/>
    <p:sldId id="374" r:id="rId4"/>
    <p:sldId id="405" r:id="rId5"/>
    <p:sldId id="370" r:id="rId6"/>
    <p:sldId id="413" r:id="rId7"/>
    <p:sldId id="345" r:id="rId8"/>
    <p:sldId id="408" r:id="rId9"/>
    <p:sldId id="383" r:id="rId10"/>
    <p:sldId id="410" r:id="rId11"/>
    <p:sldId id="406" r:id="rId12"/>
    <p:sldId id="395" r:id="rId13"/>
    <p:sldId id="402" r:id="rId14"/>
    <p:sldId id="400" r:id="rId15"/>
    <p:sldId id="401" r:id="rId16"/>
    <p:sldId id="403" r:id="rId17"/>
    <p:sldId id="385" r:id="rId18"/>
    <p:sldId id="390" r:id="rId19"/>
    <p:sldId id="384" r:id="rId20"/>
    <p:sldId id="391" r:id="rId21"/>
    <p:sldId id="377" r:id="rId22"/>
    <p:sldId id="412" r:id="rId23"/>
    <p:sldId id="399" r:id="rId24"/>
    <p:sldId id="396" r:id="rId25"/>
    <p:sldId id="386" r:id="rId26"/>
    <p:sldId id="349" r:id="rId27"/>
    <p:sldId id="378" r:id="rId28"/>
    <p:sldId id="379" r:id="rId29"/>
    <p:sldId id="387" r:id="rId30"/>
    <p:sldId id="350" r:id="rId31"/>
    <p:sldId id="394" r:id="rId32"/>
    <p:sldId id="380" r:id="rId33"/>
    <p:sldId id="388" r:id="rId34"/>
    <p:sldId id="393" r:id="rId35"/>
    <p:sldId id="382" r:id="rId36"/>
    <p:sldId id="417" r:id="rId37"/>
    <p:sldId id="418" r:id="rId38"/>
    <p:sldId id="419" r:id="rId39"/>
    <p:sldId id="409" r:id="rId40"/>
    <p:sldId id="404" r:id="rId41"/>
    <p:sldId id="411" r:id="rId42"/>
    <p:sldId id="36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F4E312-5B37-5E3F-D489-EF54789477CC}" name="Deal, Meghan C." initials="DMC" userId="S::Meghan.Deal@va.gov::5c7d2dec-93fc-48c3-84f3-7efcc604d3d9" providerId="AD"/>
  <p188:author id="{9C262754-5945-5692-FE39-4D1B99E5FF70}" name="Joyce Probst MacAlpine" initials="JPM" userId="Joyce Probst MacAlpine" providerId="None"/>
  <p188:author id="{93766891-F3C3-C5EB-67E5-AB1DADD183CD}" name="Tara Reed" initials="TR" userId="S::Tara_Reed@abtassoc.com::c0e8724c-6942-4f8d-942f-4f2419b4cf7a" providerId="AD"/>
  <p188:author id="{ADFB4ACE-8CEC-E3BD-C76A-26769F475793}" name="Douglas Tetrault" initials="DT" userId="S-1-5-21-1158103055-330171875-314601362-3788" providerId="AD"/>
  <p188:author id="{5936B6DC-F0AB-0B68-3EB1-61FD55152E35}" name="Douglas Tetrault" initials="DT" userId="S::dtetrault@tacinc.org::25073289-a809-4473-9472-92374825de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uglas Tetrault" initials="DT" lastIdx="2" clrIdx="0">
    <p:extLst>
      <p:ext uri="{19B8F6BF-5375-455C-9EA6-DF929625EA0E}">
        <p15:presenceInfo xmlns:p15="http://schemas.microsoft.com/office/powerpoint/2012/main" userId="S-1-5-21-1158103055-330171875-314601362-3788" providerId="AD"/>
      </p:ext>
    </p:extLst>
  </p:cmAuthor>
  <p:cmAuthor id="2" name="Wehrer, Michael" initials="WM" lastIdx="2" clrIdx="1">
    <p:extLst>
      <p:ext uri="{19B8F6BF-5375-455C-9EA6-DF929625EA0E}">
        <p15:presenceInfo xmlns:p15="http://schemas.microsoft.com/office/powerpoint/2012/main" userId="S::Michael.Wehrer@va.gov::951c3c2a-fe8f-4344-a31a-9640a415ab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12" autoAdjust="0"/>
    <p:restoredTop sz="92308" autoAdjust="0"/>
  </p:normalViewPr>
  <p:slideViewPr>
    <p:cSldViewPr snapToGrid="0">
      <p:cViewPr varScale="1">
        <p:scale>
          <a:sx n="107" d="100"/>
          <a:sy n="107" d="100"/>
        </p:scale>
        <p:origin x="654" y="11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A4267C-8F71-4753-84DE-B6B33E622541}" type="doc">
      <dgm:prSet loTypeId="urn:microsoft.com/office/officeart/2005/8/layout/chevron1" loCatId="process" qsTypeId="urn:microsoft.com/office/officeart/2005/8/quickstyle/simple1" qsCatId="simple" csTypeId="urn:microsoft.com/office/officeart/2005/8/colors/accent0_3" csCatId="mainScheme" phldr="1"/>
      <dgm:spPr/>
    </dgm:pt>
    <dgm:pt modelId="{F8B42B32-7B6C-4E3C-8A5D-963CB9323004}">
      <dgm:prSet phldrT="[Text]"/>
      <dgm:spPr/>
      <dgm:t>
        <a:bodyPr/>
        <a:lstStyle/>
        <a:p>
          <a:r>
            <a:rPr lang="en-US"/>
            <a:t>NOFA Released June 24, 2022</a:t>
          </a:r>
        </a:p>
      </dgm:t>
    </dgm:pt>
    <dgm:pt modelId="{ECCEE4E7-BBEC-4802-8D62-D8D732E22C27}" type="parTrans" cxnId="{5BFBAB8C-A2E4-4C86-84C2-4BEB1BF371FD}">
      <dgm:prSet/>
      <dgm:spPr/>
      <dgm:t>
        <a:bodyPr/>
        <a:lstStyle/>
        <a:p>
          <a:endParaRPr lang="en-US"/>
        </a:p>
      </dgm:t>
    </dgm:pt>
    <dgm:pt modelId="{D4FDD93C-90EA-4C51-91B1-C53F75B4B1DE}" type="sibTrans" cxnId="{5BFBAB8C-A2E4-4C86-84C2-4BEB1BF371FD}">
      <dgm:prSet/>
      <dgm:spPr/>
      <dgm:t>
        <a:bodyPr/>
        <a:lstStyle/>
        <a:p>
          <a:endParaRPr lang="en-US"/>
        </a:p>
      </dgm:t>
    </dgm:pt>
    <dgm:pt modelId="{FAB3A70F-96A4-47DA-8B24-FAE2917F3C02}">
      <dgm:prSet phldrT="[Text]"/>
      <dgm:spPr/>
      <dgm:t>
        <a:bodyPr/>
        <a:lstStyle/>
        <a:p>
          <a:r>
            <a:rPr lang="en-US"/>
            <a:t>NOFA Application July 22, 2022</a:t>
          </a:r>
        </a:p>
      </dgm:t>
    </dgm:pt>
    <dgm:pt modelId="{7FB839D4-17B2-47CF-AF27-10ADEA1410B5}" type="parTrans" cxnId="{BFF7DC94-40A7-4658-B6DC-CFD7DD192523}">
      <dgm:prSet/>
      <dgm:spPr/>
      <dgm:t>
        <a:bodyPr/>
        <a:lstStyle/>
        <a:p>
          <a:endParaRPr lang="en-US"/>
        </a:p>
      </dgm:t>
    </dgm:pt>
    <dgm:pt modelId="{3722DD70-5734-4FD5-97BD-BABCD052D260}" type="sibTrans" cxnId="{BFF7DC94-40A7-4658-B6DC-CFD7DD192523}">
      <dgm:prSet/>
      <dgm:spPr/>
      <dgm:t>
        <a:bodyPr/>
        <a:lstStyle/>
        <a:p>
          <a:endParaRPr lang="en-US"/>
        </a:p>
      </dgm:t>
    </dgm:pt>
    <dgm:pt modelId="{ED8B5F8B-02BB-4B00-BF0C-BD9CCF854F0D}">
      <dgm:prSet phldrT="[Text]"/>
      <dgm:spPr/>
      <dgm:t>
        <a:bodyPr/>
        <a:lstStyle/>
        <a:p>
          <a:r>
            <a:rPr lang="en-US"/>
            <a:t>Grantee Award Notifications August 9, 2022</a:t>
          </a:r>
        </a:p>
      </dgm:t>
    </dgm:pt>
    <dgm:pt modelId="{52DFFEF0-AAC1-4900-A5C0-62166A4B1F44}" type="parTrans" cxnId="{6321F9CF-D3E8-41E1-8D97-18BB94D14EDB}">
      <dgm:prSet/>
      <dgm:spPr/>
      <dgm:t>
        <a:bodyPr/>
        <a:lstStyle/>
        <a:p>
          <a:endParaRPr lang="en-US"/>
        </a:p>
      </dgm:t>
    </dgm:pt>
    <dgm:pt modelId="{1FC78B04-2B5F-4414-8B72-3955B7E482FE}" type="sibTrans" cxnId="{6321F9CF-D3E8-41E1-8D97-18BB94D14EDB}">
      <dgm:prSet/>
      <dgm:spPr/>
      <dgm:t>
        <a:bodyPr/>
        <a:lstStyle/>
        <a:p>
          <a:endParaRPr lang="en-US"/>
        </a:p>
      </dgm:t>
    </dgm:pt>
    <dgm:pt modelId="{800A59EF-9258-49C8-A46C-2CA4CB241204}">
      <dgm:prSet/>
      <dgm:spPr/>
      <dgm:t>
        <a:bodyPr/>
        <a:lstStyle/>
        <a:p>
          <a:r>
            <a:rPr lang="en-US" dirty="0"/>
            <a:t>Primary MOAs Due - August 12, 2022</a:t>
          </a:r>
        </a:p>
      </dgm:t>
    </dgm:pt>
    <dgm:pt modelId="{C6658043-4F1D-44C8-A6DF-6BFCF98C0821}" type="parTrans" cxnId="{3B6289D0-4A9A-4369-98CF-45ED2F7098F9}">
      <dgm:prSet/>
      <dgm:spPr/>
      <dgm:t>
        <a:bodyPr/>
        <a:lstStyle/>
        <a:p>
          <a:endParaRPr lang="en-US"/>
        </a:p>
      </dgm:t>
    </dgm:pt>
    <dgm:pt modelId="{090801D9-FCDE-49BF-B96F-0245C74D5FE9}" type="sibTrans" cxnId="{3B6289D0-4A9A-4369-98CF-45ED2F7098F9}">
      <dgm:prSet/>
      <dgm:spPr/>
      <dgm:t>
        <a:bodyPr/>
        <a:lstStyle/>
        <a:p>
          <a:endParaRPr lang="en-US"/>
        </a:p>
      </dgm:t>
    </dgm:pt>
    <dgm:pt modelId="{559834FD-F8D9-4875-AD2A-4D3E8C70BC63}">
      <dgm:prSet/>
      <dgm:spPr/>
      <dgm:t>
        <a:bodyPr/>
        <a:lstStyle/>
        <a:p>
          <a:r>
            <a:rPr lang="en-US" dirty="0"/>
            <a:t>Grantee Revised Budget and Geography Resolution Due - September 2nd</a:t>
          </a:r>
        </a:p>
      </dgm:t>
    </dgm:pt>
    <dgm:pt modelId="{26587410-F0EE-4282-83C2-FFFB277D654C}" type="parTrans" cxnId="{EF8F634A-624E-4FF7-A3DF-8C29525A5A98}">
      <dgm:prSet/>
      <dgm:spPr/>
      <dgm:t>
        <a:bodyPr/>
        <a:lstStyle/>
        <a:p>
          <a:endParaRPr lang="en-US"/>
        </a:p>
      </dgm:t>
    </dgm:pt>
    <dgm:pt modelId="{E49DD4FB-C949-4CF0-9A66-813261AC7A4C}" type="sibTrans" cxnId="{EF8F634A-624E-4FF7-A3DF-8C29525A5A98}">
      <dgm:prSet/>
      <dgm:spPr/>
      <dgm:t>
        <a:bodyPr/>
        <a:lstStyle/>
        <a:p>
          <a:endParaRPr lang="en-US"/>
        </a:p>
      </dgm:t>
    </dgm:pt>
    <dgm:pt modelId="{18EC7FBC-F38B-41AC-BF84-37207CB04A9F}" type="pres">
      <dgm:prSet presAssocID="{B6A4267C-8F71-4753-84DE-B6B33E622541}" presName="Name0" presStyleCnt="0">
        <dgm:presLayoutVars>
          <dgm:dir/>
          <dgm:animLvl val="lvl"/>
          <dgm:resizeHandles val="exact"/>
        </dgm:presLayoutVars>
      </dgm:prSet>
      <dgm:spPr/>
    </dgm:pt>
    <dgm:pt modelId="{BB69A79F-EAAD-4F9E-B9AF-C22E978E41A7}" type="pres">
      <dgm:prSet presAssocID="{F8B42B32-7B6C-4E3C-8A5D-963CB9323004}" presName="parTxOnly" presStyleLbl="node1" presStyleIdx="0" presStyleCnt="5">
        <dgm:presLayoutVars>
          <dgm:chMax val="0"/>
          <dgm:chPref val="0"/>
          <dgm:bulletEnabled val="1"/>
        </dgm:presLayoutVars>
      </dgm:prSet>
      <dgm:spPr/>
      <dgm:t>
        <a:bodyPr/>
        <a:lstStyle/>
        <a:p>
          <a:endParaRPr lang="en-US"/>
        </a:p>
      </dgm:t>
    </dgm:pt>
    <dgm:pt modelId="{3827D4FA-194D-46BD-B6F2-48646CA308D3}" type="pres">
      <dgm:prSet presAssocID="{D4FDD93C-90EA-4C51-91B1-C53F75B4B1DE}" presName="parTxOnlySpace" presStyleCnt="0"/>
      <dgm:spPr/>
    </dgm:pt>
    <dgm:pt modelId="{109F7232-6989-4C39-B88D-A6924CD79100}" type="pres">
      <dgm:prSet presAssocID="{FAB3A70F-96A4-47DA-8B24-FAE2917F3C02}" presName="parTxOnly" presStyleLbl="node1" presStyleIdx="1" presStyleCnt="5">
        <dgm:presLayoutVars>
          <dgm:chMax val="0"/>
          <dgm:chPref val="0"/>
          <dgm:bulletEnabled val="1"/>
        </dgm:presLayoutVars>
      </dgm:prSet>
      <dgm:spPr/>
      <dgm:t>
        <a:bodyPr/>
        <a:lstStyle/>
        <a:p>
          <a:endParaRPr lang="en-US"/>
        </a:p>
      </dgm:t>
    </dgm:pt>
    <dgm:pt modelId="{1D633F46-BD5C-4AC2-B692-6B32A5F93618}" type="pres">
      <dgm:prSet presAssocID="{3722DD70-5734-4FD5-97BD-BABCD052D260}" presName="parTxOnlySpace" presStyleCnt="0"/>
      <dgm:spPr/>
    </dgm:pt>
    <dgm:pt modelId="{DD4A573C-1AC6-406C-9C0F-851B35E3D27B}" type="pres">
      <dgm:prSet presAssocID="{ED8B5F8B-02BB-4B00-BF0C-BD9CCF854F0D}" presName="parTxOnly" presStyleLbl="node1" presStyleIdx="2" presStyleCnt="5">
        <dgm:presLayoutVars>
          <dgm:chMax val="0"/>
          <dgm:chPref val="0"/>
          <dgm:bulletEnabled val="1"/>
        </dgm:presLayoutVars>
      </dgm:prSet>
      <dgm:spPr/>
      <dgm:t>
        <a:bodyPr/>
        <a:lstStyle/>
        <a:p>
          <a:endParaRPr lang="en-US"/>
        </a:p>
      </dgm:t>
    </dgm:pt>
    <dgm:pt modelId="{9C22F150-F70E-4243-9F61-D9D6F2B094B1}" type="pres">
      <dgm:prSet presAssocID="{1FC78B04-2B5F-4414-8B72-3955B7E482FE}" presName="parTxOnlySpace" presStyleCnt="0"/>
      <dgm:spPr/>
    </dgm:pt>
    <dgm:pt modelId="{97CB5204-B3D3-430D-8B55-9D07C2A93A95}" type="pres">
      <dgm:prSet presAssocID="{800A59EF-9258-49C8-A46C-2CA4CB241204}" presName="parTxOnly" presStyleLbl="node1" presStyleIdx="3" presStyleCnt="5">
        <dgm:presLayoutVars>
          <dgm:chMax val="0"/>
          <dgm:chPref val="0"/>
          <dgm:bulletEnabled val="1"/>
        </dgm:presLayoutVars>
      </dgm:prSet>
      <dgm:spPr/>
      <dgm:t>
        <a:bodyPr/>
        <a:lstStyle/>
        <a:p>
          <a:endParaRPr lang="en-US"/>
        </a:p>
      </dgm:t>
    </dgm:pt>
    <dgm:pt modelId="{2B513AF4-F006-4BC9-85E5-03D073E0BB32}" type="pres">
      <dgm:prSet presAssocID="{090801D9-FCDE-49BF-B96F-0245C74D5FE9}" presName="parTxOnlySpace" presStyleCnt="0"/>
      <dgm:spPr/>
    </dgm:pt>
    <dgm:pt modelId="{828291D8-7664-41EE-8B8A-3261D60D5014}" type="pres">
      <dgm:prSet presAssocID="{559834FD-F8D9-4875-AD2A-4D3E8C70BC63}" presName="parTxOnly" presStyleLbl="node1" presStyleIdx="4" presStyleCnt="5">
        <dgm:presLayoutVars>
          <dgm:chMax val="0"/>
          <dgm:chPref val="0"/>
          <dgm:bulletEnabled val="1"/>
        </dgm:presLayoutVars>
      </dgm:prSet>
      <dgm:spPr/>
      <dgm:t>
        <a:bodyPr/>
        <a:lstStyle/>
        <a:p>
          <a:endParaRPr lang="en-US"/>
        </a:p>
      </dgm:t>
    </dgm:pt>
  </dgm:ptLst>
  <dgm:cxnLst>
    <dgm:cxn modelId="{4A0F06CD-BD30-4A72-957A-010CF885D58A}" type="presOf" srcId="{559834FD-F8D9-4875-AD2A-4D3E8C70BC63}" destId="{828291D8-7664-41EE-8B8A-3261D60D5014}" srcOrd="0" destOrd="0" presId="urn:microsoft.com/office/officeart/2005/8/layout/chevron1"/>
    <dgm:cxn modelId="{23E7D205-F0C6-4E6C-87CA-CEF79F0BDC4C}" type="presOf" srcId="{B6A4267C-8F71-4753-84DE-B6B33E622541}" destId="{18EC7FBC-F38B-41AC-BF84-37207CB04A9F}" srcOrd="0" destOrd="0" presId="urn:microsoft.com/office/officeart/2005/8/layout/chevron1"/>
    <dgm:cxn modelId="{D6D8672D-504B-46E7-866F-769267A6EC68}" type="presOf" srcId="{ED8B5F8B-02BB-4B00-BF0C-BD9CCF854F0D}" destId="{DD4A573C-1AC6-406C-9C0F-851B35E3D27B}" srcOrd="0" destOrd="0" presId="urn:microsoft.com/office/officeart/2005/8/layout/chevron1"/>
    <dgm:cxn modelId="{E9F7D801-D653-4791-A40F-69F2802207F8}" type="presOf" srcId="{800A59EF-9258-49C8-A46C-2CA4CB241204}" destId="{97CB5204-B3D3-430D-8B55-9D07C2A93A95}" srcOrd="0" destOrd="0" presId="urn:microsoft.com/office/officeart/2005/8/layout/chevron1"/>
    <dgm:cxn modelId="{3B6289D0-4A9A-4369-98CF-45ED2F7098F9}" srcId="{B6A4267C-8F71-4753-84DE-B6B33E622541}" destId="{800A59EF-9258-49C8-A46C-2CA4CB241204}" srcOrd="3" destOrd="0" parTransId="{C6658043-4F1D-44C8-A6DF-6BFCF98C0821}" sibTransId="{090801D9-FCDE-49BF-B96F-0245C74D5FE9}"/>
    <dgm:cxn modelId="{BFF7DC94-40A7-4658-B6DC-CFD7DD192523}" srcId="{B6A4267C-8F71-4753-84DE-B6B33E622541}" destId="{FAB3A70F-96A4-47DA-8B24-FAE2917F3C02}" srcOrd="1" destOrd="0" parTransId="{7FB839D4-17B2-47CF-AF27-10ADEA1410B5}" sibTransId="{3722DD70-5734-4FD5-97BD-BABCD052D260}"/>
    <dgm:cxn modelId="{5BFBAB8C-A2E4-4C86-84C2-4BEB1BF371FD}" srcId="{B6A4267C-8F71-4753-84DE-B6B33E622541}" destId="{F8B42B32-7B6C-4E3C-8A5D-963CB9323004}" srcOrd="0" destOrd="0" parTransId="{ECCEE4E7-BBEC-4802-8D62-D8D732E22C27}" sibTransId="{D4FDD93C-90EA-4C51-91B1-C53F75B4B1DE}"/>
    <dgm:cxn modelId="{1F17BCDF-A9E8-4EB4-98FE-6BAD07964942}" type="presOf" srcId="{FAB3A70F-96A4-47DA-8B24-FAE2917F3C02}" destId="{109F7232-6989-4C39-B88D-A6924CD79100}" srcOrd="0" destOrd="0" presId="urn:microsoft.com/office/officeart/2005/8/layout/chevron1"/>
    <dgm:cxn modelId="{E5EB80EE-CF57-4FDB-819F-AD9E0BF88008}" type="presOf" srcId="{F8B42B32-7B6C-4E3C-8A5D-963CB9323004}" destId="{BB69A79F-EAAD-4F9E-B9AF-C22E978E41A7}" srcOrd="0" destOrd="0" presId="urn:microsoft.com/office/officeart/2005/8/layout/chevron1"/>
    <dgm:cxn modelId="{6321F9CF-D3E8-41E1-8D97-18BB94D14EDB}" srcId="{B6A4267C-8F71-4753-84DE-B6B33E622541}" destId="{ED8B5F8B-02BB-4B00-BF0C-BD9CCF854F0D}" srcOrd="2" destOrd="0" parTransId="{52DFFEF0-AAC1-4900-A5C0-62166A4B1F44}" sibTransId="{1FC78B04-2B5F-4414-8B72-3955B7E482FE}"/>
    <dgm:cxn modelId="{EF8F634A-624E-4FF7-A3DF-8C29525A5A98}" srcId="{B6A4267C-8F71-4753-84DE-B6B33E622541}" destId="{559834FD-F8D9-4875-AD2A-4D3E8C70BC63}" srcOrd="4" destOrd="0" parTransId="{26587410-F0EE-4282-83C2-FFFB277D654C}" sibTransId="{E49DD4FB-C949-4CF0-9A66-813261AC7A4C}"/>
    <dgm:cxn modelId="{666BA52B-C24B-4820-ACE0-C3A4510DF9C7}" type="presParOf" srcId="{18EC7FBC-F38B-41AC-BF84-37207CB04A9F}" destId="{BB69A79F-EAAD-4F9E-B9AF-C22E978E41A7}" srcOrd="0" destOrd="0" presId="urn:microsoft.com/office/officeart/2005/8/layout/chevron1"/>
    <dgm:cxn modelId="{C851F63E-3D20-4422-8DB3-5E6EB2368AB9}" type="presParOf" srcId="{18EC7FBC-F38B-41AC-BF84-37207CB04A9F}" destId="{3827D4FA-194D-46BD-B6F2-48646CA308D3}" srcOrd="1" destOrd="0" presId="urn:microsoft.com/office/officeart/2005/8/layout/chevron1"/>
    <dgm:cxn modelId="{8CA8799C-1219-4A94-B610-288C6E11A7C2}" type="presParOf" srcId="{18EC7FBC-F38B-41AC-BF84-37207CB04A9F}" destId="{109F7232-6989-4C39-B88D-A6924CD79100}" srcOrd="2" destOrd="0" presId="urn:microsoft.com/office/officeart/2005/8/layout/chevron1"/>
    <dgm:cxn modelId="{4EB4DEBB-C897-464E-9C02-22E85AE2203F}" type="presParOf" srcId="{18EC7FBC-F38B-41AC-BF84-37207CB04A9F}" destId="{1D633F46-BD5C-4AC2-B692-6B32A5F93618}" srcOrd="3" destOrd="0" presId="urn:microsoft.com/office/officeart/2005/8/layout/chevron1"/>
    <dgm:cxn modelId="{E86D33C3-C7C9-4C9E-8611-987B1CFB6C80}" type="presParOf" srcId="{18EC7FBC-F38B-41AC-BF84-37207CB04A9F}" destId="{DD4A573C-1AC6-406C-9C0F-851B35E3D27B}" srcOrd="4" destOrd="0" presId="urn:microsoft.com/office/officeart/2005/8/layout/chevron1"/>
    <dgm:cxn modelId="{D16745C4-C177-47A4-B593-E39AEC636450}" type="presParOf" srcId="{18EC7FBC-F38B-41AC-BF84-37207CB04A9F}" destId="{9C22F150-F70E-4243-9F61-D9D6F2B094B1}" srcOrd="5" destOrd="0" presId="urn:microsoft.com/office/officeart/2005/8/layout/chevron1"/>
    <dgm:cxn modelId="{FA2B41DD-9E7E-41B5-BA56-AF5E00EEDC1D}" type="presParOf" srcId="{18EC7FBC-F38B-41AC-BF84-37207CB04A9F}" destId="{97CB5204-B3D3-430D-8B55-9D07C2A93A95}" srcOrd="6" destOrd="0" presId="urn:microsoft.com/office/officeart/2005/8/layout/chevron1"/>
    <dgm:cxn modelId="{E261094F-30AF-4D4C-8CB6-F5D62D7325B4}" type="presParOf" srcId="{18EC7FBC-F38B-41AC-BF84-37207CB04A9F}" destId="{2B513AF4-F006-4BC9-85E5-03D073E0BB32}" srcOrd="7" destOrd="0" presId="urn:microsoft.com/office/officeart/2005/8/layout/chevron1"/>
    <dgm:cxn modelId="{489B64DE-7A5E-478B-9EFC-A7A546636F6C}" type="presParOf" srcId="{18EC7FBC-F38B-41AC-BF84-37207CB04A9F}" destId="{828291D8-7664-41EE-8B8A-3261D60D5014}"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9A79F-EAAD-4F9E-B9AF-C22E978E41A7}">
      <dsp:nvSpPr>
        <dsp:cNvPr id="0" name=""/>
        <dsp:cNvSpPr/>
      </dsp:nvSpPr>
      <dsp:spPr>
        <a:xfrm>
          <a:off x="2678" y="1786136"/>
          <a:ext cx="2384226" cy="95369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a:t>NOFA Released June 24, 2022</a:t>
          </a:r>
        </a:p>
      </dsp:txBody>
      <dsp:txXfrm>
        <a:off x="479523" y="1786136"/>
        <a:ext cx="1430536" cy="953690"/>
      </dsp:txXfrm>
    </dsp:sp>
    <dsp:sp modelId="{109F7232-6989-4C39-B88D-A6924CD79100}">
      <dsp:nvSpPr>
        <dsp:cNvPr id="0" name=""/>
        <dsp:cNvSpPr/>
      </dsp:nvSpPr>
      <dsp:spPr>
        <a:xfrm>
          <a:off x="2148482" y="1786136"/>
          <a:ext cx="2384226" cy="95369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a:t>NOFA Application July 22, 2022</a:t>
          </a:r>
        </a:p>
      </dsp:txBody>
      <dsp:txXfrm>
        <a:off x="2625327" y="1786136"/>
        <a:ext cx="1430536" cy="953690"/>
      </dsp:txXfrm>
    </dsp:sp>
    <dsp:sp modelId="{DD4A573C-1AC6-406C-9C0F-851B35E3D27B}">
      <dsp:nvSpPr>
        <dsp:cNvPr id="0" name=""/>
        <dsp:cNvSpPr/>
      </dsp:nvSpPr>
      <dsp:spPr>
        <a:xfrm>
          <a:off x="4294286" y="1786136"/>
          <a:ext cx="2384226" cy="95369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a:t>Grantee Award Notifications August 9, 2022</a:t>
          </a:r>
        </a:p>
      </dsp:txBody>
      <dsp:txXfrm>
        <a:off x="4771131" y="1786136"/>
        <a:ext cx="1430536" cy="953690"/>
      </dsp:txXfrm>
    </dsp:sp>
    <dsp:sp modelId="{97CB5204-B3D3-430D-8B55-9D07C2A93A95}">
      <dsp:nvSpPr>
        <dsp:cNvPr id="0" name=""/>
        <dsp:cNvSpPr/>
      </dsp:nvSpPr>
      <dsp:spPr>
        <a:xfrm>
          <a:off x="6440090" y="1786136"/>
          <a:ext cx="2384226" cy="95369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a:t>Primary MOAs Due - August 12, 2022</a:t>
          </a:r>
        </a:p>
      </dsp:txBody>
      <dsp:txXfrm>
        <a:off x="6916935" y="1786136"/>
        <a:ext cx="1430536" cy="953690"/>
      </dsp:txXfrm>
    </dsp:sp>
    <dsp:sp modelId="{828291D8-7664-41EE-8B8A-3261D60D5014}">
      <dsp:nvSpPr>
        <dsp:cNvPr id="0" name=""/>
        <dsp:cNvSpPr/>
      </dsp:nvSpPr>
      <dsp:spPr>
        <a:xfrm>
          <a:off x="8585894" y="1786136"/>
          <a:ext cx="2384226" cy="95369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a:t>Grantee Revised Budget and Geography Resolution Due - September 2nd</a:t>
          </a:r>
        </a:p>
      </dsp:txBody>
      <dsp:txXfrm>
        <a:off x="9062739" y="1786136"/>
        <a:ext cx="1430536" cy="9536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67267-6371-435C-B69F-A80FDEF1682B}" type="datetimeFigureOut">
              <a:rPr lang="en-US" smtClean="0"/>
              <a:t>8/15/2022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07664-30EC-4078-9D8A-BB440FC47FA3}" type="slidenum">
              <a:rPr lang="en-US" smtClean="0"/>
              <a:t>‹#›</a:t>
            </a:fld>
            <a:endParaRPr lang="en-US"/>
          </a:p>
        </p:txBody>
      </p:sp>
    </p:spTree>
    <p:extLst>
      <p:ext uri="{BB962C8B-B14F-4D97-AF65-F5344CB8AC3E}">
        <p14:creationId xmlns:p14="http://schemas.microsoft.com/office/powerpoint/2010/main" val="83691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5EB07664-30EC-4078-9D8A-BB440FC47FA3}" type="slidenum">
              <a:rPr lang="en-US" smtClean="0"/>
              <a:t>1</a:t>
            </a:fld>
            <a:endParaRPr lang="en-US"/>
          </a:p>
        </p:txBody>
      </p:sp>
    </p:spTree>
    <p:extLst>
      <p:ext uri="{BB962C8B-B14F-4D97-AF65-F5344CB8AC3E}">
        <p14:creationId xmlns:p14="http://schemas.microsoft.com/office/powerpoint/2010/main" val="4234151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39337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1316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95325" y="4445000"/>
            <a:ext cx="5559425" cy="363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HUD-VASH</a:t>
            </a:r>
            <a:endParaRPr dirty="0"/>
          </a:p>
        </p:txBody>
      </p:sp>
      <p:sp>
        <p:nvSpPr>
          <p:cNvPr id="40" name="Google Shape;40;p1:notes"/>
          <p:cNvSpPr txBox="1">
            <a:spLocks noGrp="1"/>
          </p:cNvSpPr>
          <p:nvPr>
            <p:ph type="sldNum" idx="12"/>
          </p:nvPr>
        </p:nvSpPr>
        <p:spPr>
          <a:xfrm>
            <a:off x="3937000" y="8772525"/>
            <a:ext cx="3011488"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9866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HUD-VASH</a:t>
            </a:r>
          </a:p>
          <a:p>
            <a:endParaRPr lang="en-US" dirty="0"/>
          </a:p>
          <a:p>
            <a:r>
              <a:rPr lang="en-US" dirty="0"/>
              <a:t>This is an exciting time and an historic opportunity to enhance HUD-VASH services for homeless Veterans.</a:t>
            </a:r>
          </a:p>
          <a:p>
            <a:endParaRPr lang="en-US" dirty="0"/>
          </a:p>
          <a:p>
            <a:r>
              <a:rPr lang="en-US" dirty="0"/>
              <a:t>As you know, with great power comes great responsibilities!</a:t>
            </a:r>
          </a:p>
          <a:p>
            <a:endParaRPr lang="en-US" dirty="0"/>
          </a:p>
          <a:p>
            <a:r>
              <a:rPr lang="en-US" dirty="0"/>
              <a:t>This is different than other expansions and developments in both HUD-VASH and in SSVF.  This is designed from the ground up to be a true collaboration.  SSVF cannot do this work without close coordination with HUD-VASH.</a:t>
            </a:r>
          </a:p>
          <a:p>
            <a:endParaRPr lang="en-US" dirty="0"/>
          </a:p>
          <a:p>
            <a:r>
              <a:rPr lang="en-US" dirty="0"/>
              <a:t>This is a unique opportunity for each of the selected medical center homeless teams to create and design an intervention to meet your Veteran’s specific needs.</a:t>
            </a:r>
          </a:p>
          <a:p>
            <a:endParaRPr lang="en-US" dirty="0"/>
          </a:p>
          <a:p>
            <a:r>
              <a:rPr lang="en-US" dirty="0"/>
              <a:t>This initiative does NOT replace the case management and housing placements that are required for HUD-VASH.  This initiative expands the possibilities to enhance the housing navigation process.  Does your site need more housing navigation muscle, or does it need more landlord incentives?  Does your site need assistance with landlord development or taking Veterans to see apartments?    There are certainly guidelines, but within those guidelines each facility and each SSVF provider are required to fine tune this intervention based on your local, data informed, decision-making.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07664-30EC-4078-9D8A-BB440FC47F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942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HUD-VASH</a:t>
            </a:r>
          </a:p>
          <a:p>
            <a:endParaRPr lang="en-US" dirty="0"/>
          </a:p>
          <a:p>
            <a:r>
              <a:rPr lang="en-US" dirty="0"/>
              <a:t>HUD-VASH</a:t>
            </a:r>
            <a:r>
              <a:rPr lang="en-US" baseline="0" dirty="0"/>
              <a:t> Team  must still provide the case management services as defined in the HUD-VASH directive.  Nothing has changed here.</a:t>
            </a:r>
          </a:p>
          <a:p>
            <a:pPr marL="171450" indent="-171450">
              <a:buFontTx/>
              <a:buChar char="-"/>
            </a:pPr>
            <a:r>
              <a:rPr lang="en-US" baseline="0" dirty="0"/>
              <a:t>You will probably be getting more referrals from SSVF</a:t>
            </a:r>
          </a:p>
          <a:p>
            <a:pPr marL="171450" indent="-171450">
              <a:buFontTx/>
              <a:buChar char="-"/>
            </a:pPr>
            <a:r>
              <a:rPr lang="en-US" baseline="0" dirty="0"/>
              <a:t>You now have an embedded partner to assist with what is often the most labor and time intensive part of our work- the actual housing placement</a:t>
            </a:r>
          </a:p>
          <a:p>
            <a:pPr marL="171450" indent="-171450">
              <a:buFontTx/>
              <a:buChar char="-"/>
            </a:pPr>
            <a:endParaRPr lang="en-US" baseline="0" dirty="0"/>
          </a:p>
          <a:p>
            <a:pPr marL="0" indent="0">
              <a:buFontTx/>
              <a:buNone/>
            </a:pPr>
            <a:r>
              <a:rPr lang="en-US" baseline="0" dirty="0"/>
              <a:t>SSVF staff have their own supervisor, but only the HUD-VASH team knows which Veterans need the SSVF assistance.  HUD-VASH and SSVF teams will define what the interventions are to be, HUD-VASH will provide the task management.  “John, here is the list of the Veterans and their case managers that we would like you to focus on this week”.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07664-30EC-4078-9D8A-BB440FC47F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970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HUD-VASH</a:t>
            </a:r>
          </a:p>
          <a:p>
            <a:endParaRPr lang="en-US" dirty="0"/>
          </a:p>
          <a:p>
            <a:r>
              <a:rPr lang="en-US" dirty="0"/>
              <a:t>What questions do YOU have?  Please put them in the chat box or let your Network Homeless Coordinator know and they will be sure to forward them on to the VACO HUD-VASH team.</a:t>
            </a:r>
          </a:p>
          <a:p>
            <a:endParaRPr lang="en-US" dirty="0"/>
          </a:p>
          <a:p>
            <a:r>
              <a:rPr lang="en-US" dirty="0"/>
              <a:t>If YOU had the magic wand… how would you structure this amazing assistance from SSVF?</a:t>
            </a:r>
          </a:p>
          <a:p>
            <a:r>
              <a:rPr lang="en-US" dirty="0"/>
              <a:t>How do you choose who gets what help?  </a:t>
            </a:r>
          </a:p>
          <a:p>
            <a:r>
              <a:rPr lang="en-US" dirty="0"/>
              <a:t>What is your prioritization process?</a:t>
            </a:r>
          </a:p>
          <a:p>
            <a:r>
              <a:rPr lang="en-US" dirty="0"/>
              <a:t>What are your Veterans saying? What do they wish you could provide more of in the housing placement process?  The Veterans are your BEST source of information!</a:t>
            </a:r>
          </a:p>
          <a:p>
            <a:endParaRPr lang="en-US" dirty="0"/>
          </a:p>
          <a:p>
            <a:r>
              <a:rPr lang="en-US" dirty="0"/>
              <a:t>I will be monitoring the chat box during this call and responding immediately when possible.</a:t>
            </a:r>
          </a:p>
          <a:p>
            <a:endParaRPr lang="en-US" dirty="0"/>
          </a:p>
          <a:p>
            <a:r>
              <a:rPr lang="en-US" dirty="0"/>
              <a:t>Please note:  the HUD-VASH program office will be having a special call for all of the HUD-VASH programs included in this initiative on Tuesday, August 23 at 1:00 Eastern Time Zone.   We want to hear your questions, concerns and best practices!</a:t>
            </a:r>
          </a:p>
          <a:p>
            <a:r>
              <a:rPr lang="en-US" dirty="0"/>
              <a:t>Thank you, and I’m looking forward to speaking with the HUD-VASH teams on the 23</a:t>
            </a:r>
            <a:r>
              <a:rPr lang="en-US" baseline="30000" dirty="0"/>
              <a:t>rd</a:t>
            </a:r>
            <a:r>
              <a:rPr lang="en-US" dirty="0"/>
              <a:t> of this month.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07664-30EC-4078-9D8A-BB440FC47F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61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95325" y="4445000"/>
            <a:ext cx="5559425" cy="363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 name="Google Shape;40;p1:notes"/>
          <p:cNvSpPr txBox="1">
            <a:spLocks noGrp="1"/>
          </p:cNvSpPr>
          <p:nvPr>
            <p:ph type="sldNum" idx="12"/>
          </p:nvPr>
        </p:nvSpPr>
        <p:spPr>
          <a:xfrm>
            <a:off x="3937000" y="8772525"/>
            <a:ext cx="3011488"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63657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a:t>
            </a:r>
          </a:p>
        </p:txBody>
      </p:sp>
      <p:sp>
        <p:nvSpPr>
          <p:cNvPr id="4" name="Slide Number Placeholder 3"/>
          <p:cNvSpPr>
            <a:spLocks noGrp="1"/>
          </p:cNvSpPr>
          <p:nvPr>
            <p:ph type="sldNum" sz="quarter" idx="10"/>
          </p:nvPr>
        </p:nvSpPr>
        <p:spPr/>
        <p:txBody>
          <a:bodyPr/>
          <a:lstStyle/>
          <a:p>
            <a:fld id="{5EB07664-30EC-4078-9D8A-BB440FC47FA3}" type="slidenum">
              <a:rPr lang="en-US" smtClean="0"/>
              <a:t>17</a:t>
            </a:fld>
            <a:endParaRPr lang="en-US"/>
          </a:p>
        </p:txBody>
      </p:sp>
    </p:spTree>
    <p:extLst>
      <p:ext uri="{BB962C8B-B14F-4D97-AF65-F5344CB8AC3E}">
        <p14:creationId xmlns:p14="http://schemas.microsoft.com/office/powerpoint/2010/main" val="4067383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3:notes"/>
          <p:cNvSpPr txBox="1">
            <a:spLocks noGrp="1"/>
          </p:cNvSpPr>
          <p:nvPr>
            <p:ph type="body" idx="1"/>
          </p:nvPr>
        </p:nvSpPr>
        <p:spPr>
          <a:xfrm>
            <a:off x="695325" y="4445000"/>
            <a:ext cx="5559425" cy="3636963"/>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TA</a:t>
            </a:r>
          </a:p>
        </p:txBody>
      </p:sp>
      <p:sp>
        <p:nvSpPr>
          <p:cNvPr id="137" name="Google Shape;137;p2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59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B07664-30EC-4078-9D8A-BB440FC47FA3}" type="slidenum">
              <a:rPr lang="en-US" smtClean="0"/>
              <a:t>22</a:t>
            </a:fld>
            <a:endParaRPr lang="en-US"/>
          </a:p>
        </p:txBody>
      </p:sp>
    </p:spTree>
    <p:extLst>
      <p:ext uri="{BB962C8B-B14F-4D97-AF65-F5344CB8AC3E}">
        <p14:creationId xmlns:p14="http://schemas.microsoft.com/office/powerpoint/2010/main" val="149515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2:notes"/>
          <p:cNvSpPr txBox="1">
            <a:spLocks noGrp="1"/>
          </p:cNvSpPr>
          <p:nvPr>
            <p:ph type="body" idx="1"/>
          </p:nvPr>
        </p:nvSpPr>
        <p:spPr>
          <a:xfrm>
            <a:off x="695325" y="4445000"/>
            <a:ext cx="5559425" cy="363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John</a:t>
            </a:r>
            <a:endParaRPr dirty="0"/>
          </a:p>
        </p:txBody>
      </p:sp>
      <p:sp>
        <p:nvSpPr>
          <p:cNvPr id="47" name="Google Shape;47;p2:notes"/>
          <p:cNvSpPr txBox="1">
            <a:spLocks noGrp="1"/>
          </p:cNvSpPr>
          <p:nvPr>
            <p:ph type="sldNum" idx="12"/>
          </p:nvPr>
        </p:nvSpPr>
        <p:spPr>
          <a:xfrm>
            <a:off x="3937000" y="8772525"/>
            <a:ext cx="3011488"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16112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B07664-30EC-4078-9D8A-BB440FC47FA3}" type="slidenum">
              <a:rPr lang="en-US" smtClean="0"/>
              <a:t>23</a:t>
            </a:fld>
            <a:endParaRPr lang="en-US"/>
          </a:p>
        </p:txBody>
      </p:sp>
    </p:spTree>
    <p:extLst>
      <p:ext uri="{BB962C8B-B14F-4D97-AF65-F5344CB8AC3E}">
        <p14:creationId xmlns:p14="http://schemas.microsoft.com/office/powerpoint/2010/main" val="3410835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95325" y="4445000"/>
            <a:ext cx="5559425" cy="363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 name="Google Shape;40;p1:notes"/>
          <p:cNvSpPr txBox="1">
            <a:spLocks noGrp="1"/>
          </p:cNvSpPr>
          <p:nvPr>
            <p:ph type="sldNum" idx="12"/>
          </p:nvPr>
        </p:nvSpPr>
        <p:spPr>
          <a:xfrm>
            <a:off x="3937000" y="8772525"/>
            <a:ext cx="3011488"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99897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95325" y="4445000"/>
            <a:ext cx="5559425" cy="363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 name="Google Shape;40;p1:notes"/>
          <p:cNvSpPr txBox="1">
            <a:spLocks noGrp="1"/>
          </p:cNvSpPr>
          <p:nvPr>
            <p:ph type="sldNum" idx="12"/>
          </p:nvPr>
        </p:nvSpPr>
        <p:spPr>
          <a:xfrm>
            <a:off x="3937000" y="8772525"/>
            <a:ext cx="3011488"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20479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B07664-30EC-4078-9D8A-BB440FC47FA3}" type="slidenum">
              <a:rPr lang="en-US" smtClean="0"/>
              <a:t>30</a:t>
            </a:fld>
            <a:endParaRPr lang="en-US"/>
          </a:p>
        </p:txBody>
      </p:sp>
    </p:spTree>
    <p:extLst>
      <p:ext uri="{BB962C8B-B14F-4D97-AF65-F5344CB8AC3E}">
        <p14:creationId xmlns:p14="http://schemas.microsoft.com/office/powerpoint/2010/main" val="2009637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95325" y="4445000"/>
            <a:ext cx="5559425" cy="363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 name="Google Shape;40;p1:notes"/>
          <p:cNvSpPr txBox="1">
            <a:spLocks noGrp="1"/>
          </p:cNvSpPr>
          <p:nvPr>
            <p:ph type="sldNum" idx="12"/>
          </p:nvPr>
        </p:nvSpPr>
        <p:spPr>
          <a:xfrm>
            <a:off x="3937000" y="8772525"/>
            <a:ext cx="3011488"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13233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95325" y="4445000"/>
            <a:ext cx="5559425" cy="363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 name="Google Shape;40;p1:notes"/>
          <p:cNvSpPr txBox="1">
            <a:spLocks noGrp="1"/>
          </p:cNvSpPr>
          <p:nvPr>
            <p:ph type="sldNum" idx="12"/>
          </p:nvPr>
        </p:nvSpPr>
        <p:spPr>
          <a:xfrm>
            <a:off x="3937000" y="8772525"/>
            <a:ext cx="3011488"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05746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95325" y="4445000"/>
            <a:ext cx="5559425" cy="363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 name="Google Shape;40;p1:notes"/>
          <p:cNvSpPr txBox="1">
            <a:spLocks noGrp="1"/>
          </p:cNvSpPr>
          <p:nvPr>
            <p:ph type="sldNum" idx="12"/>
          </p:nvPr>
        </p:nvSpPr>
        <p:spPr>
          <a:xfrm>
            <a:off x="3937000" y="8772525"/>
            <a:ext cx="3011488"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9124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2:notes"/>
          <p:cNvSpPr txBox="1">
            <a:spLocks noGrp="1"/>
          </p:cNvSpPr>
          <p:nvPr>
            <p:ph type="body" idx="1"/>
          </p:nvPr>
        </p:nvSpPr>
        <p:spPr>
          <a:xfrm>
            <a:off x="695325" y="4445000"/>
            <a:ext cx="5559425" cy="363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Shawn</a:t>
            </a:r>
            <a:endParaRPr dirty="0"/>
          </a:p>
        </p:txBody>
      </p:sp>
      <p:sp>
        <p:nvSpPr>
          <p:cNvPr id="47" name="Google Shape;47;p2:notes"/>
          <p:cNvSpPr txBox="1">
            <a:spLocks noGrp="1"/>
          </p:cNvSpPr>
          <p:nvPr>
            <p:ph type="sldNum" idx="12"/>
          </p:nvPr>
        </p:nvSpPr>
        <p:spPr>
          <a:xfrm>
            <a:off x="3937000" y="8772525"/>
            <a:ext cx="3011488"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41</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9781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95325" y="4445000"/>
            <a:ext cx="5559425" cy="363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Response choices:</a:t>
            </a:r>
          </a:p>
          <a:p>
            <a:pPr marL="0" lvl="0" indent="0" algn="l" rtl="0">
              <a:lnSpc>
                <a:spcPct val="100000"/>
              </a:lnSpc>
              <a:spcBef>
                <a:spcPts val="0"/>
              </a:spcBef>
              <a:spcAft>
                <a:spcPts val="0"/>
              </a:spcAft>
              <a:buSzPts val="1400"/>
              <a:buNone/>
            </a:pPr>
            <a:r>
              <a:rPr lang="en-US" b="1" dirty="0"/>
              <a:t>SSVF </a:t>
            </a:r>
            <a:br>
              <a:rPr lang="en-US" b="1" dirty="0"/>
            </a:br>
            <a:r>
              <a:rPr lang="en-US" b="1" dirty="0"/>
              <a:t>HUD-VASH</a:t>
            </a:r>
            <a:br>
              <a:rPr lang="en-US" b="1" dirty="0"/>
            </a:br>
            <a:r>
              <a:rPr lang="en-US" b="1" dirty="0"/>
              <a:t>Program Office Leadership</a:t>
            </a:r>
            <a:br>
              <a:rPr lang="en-US" b="1" dirty="0"/>
            </a:br>
            <a:r>
              <a:rPr lang="en-US" b="1" dirty="0"/>
              <a:t>VA HPO Leadership (including NHCs)</a:t>
            </a:r>
            <a:br>
              <a:rPr lang="en-US" b="1" dirty="0"/>
            </a:br>
            <a:r>
              <a:rPr lang="en-US" b="1" dirty="0"/>
              <a:t>Other Community Partners</a:t>
            </a:r>
            <a:br>
              <a:rPr lang="en-US" b="1" dirty="0"/>
            </a:br>
            <a:r>
              <a:rPr lang="en-US" b="1" dirty="0"/>
              <a:t>Other VA Partners</a:t>
            </a:r>
            <a:br>
              <a:rPr lang="en-US" b="1" dirty="0"/>
            </a:br>
            <a:endParaRPr dirty="0"/>
          </a:p>
        </p:txBody>
      </p:sp>
      <p:sp>
        <p:nvSpPr>
          <p:cNvPr id="40" name="Google Shape;40;p1:notes"/>
          <p:cNvSpPr txBox="1">
            <a:spLocks noGrp="1"/>
          </p:cNvSpPr>
          <p:nvPr>
            <p:ph type="sldNum" idx="12"/>
          </p:nvPr>
        </p:nvSpPr>
        <p:spPr>
          <a:xfrm>
            <a:off x="3937000" y="8772525"/>
            <a:ext cx="3011488"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876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95325" y="4445000"/>
            <a:ext cx="5559425" cy="363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John</a:t>
            </a:r>
            <a:endParaRPr dirty="0"/>
          </a:p>
        </p:txBody>
      </p:sp>
      <p:sp>
        <p:nvSpPr>
          <p:cNvPr id="40" name="Google Shape;40;p1:notes"/>
          <p:cNvSpPr txBox="1">
            <a:spLocks noGrp="1"/>
          </p:cNvSpPr>
          <p:nvPr>
            <p:ph type="sldNum" idx="12"/>
          </p:nvPr>
        </p:nvSpPr>
        <p:spPr>
          <a:xfrm>
            <a:off x="3937000" y="8772525"/>
            <a:ext cx="3011488"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244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5EB07664-30EC-4078-9D8A-BB440FC47FA3}" type="slidenum">
              <a:rPr lang="en-US" smtClean="0"/>
              <a:t>5</a:t>
            </a:fld>
            <a:endParaRPr lang="en-US"/>
          </a:p>
        </p:txBody>
      </p:sp>
    </p:spTree>
    <p:extLst>
      <p:ext uri="{BB962C8B-B14F-4D97-AF65-F5344CB8AC3E}">
        <p14:creationId xmlns:p14="http://schemas.microsoft.com/office/powerpoint/2010/main" val="190389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2589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6194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5EB07664-30EC-4078-9D8A-BB440FC47FA3}" type="slidenum">
              <a:rPr lang="en-US" smtClean="0"/>
              <a:t>8</a:t>
            </a:fld>
            <a:endParaRPr lang="en-US"/>
          </a:p>
        </p:txBody>
      </p:sp>
    </p:spTree>
    <p:extLst>
      <p:ext uri="{BB962C8B-B14F-4D97-AF65-F5344CB8AC3E}">
        <p14:creationId xmlns:p14="http://schemas.microsoft.com/office/powerpoint/2010/main" val="1726169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5EB07664-30EC-4078-9D8A-BB440FC47FA3}" type="slidenum">
              <a:rPr lang="en-US" smtClean="0"/>
              <a:t>9</a:t>
            </a:fld>
            <a:endParaRPr lang="en-US"/>
          </a:p>
        </p:txBody>
      </p:sp>
    </p:spTree>
    <p:extLst>
      <p:ext uri="{BB962C8B-B14F-4D97-AF65-F5344CB8AC3E}">
        <p14:creationId xmlns:p14="http://schemas.microsoft.com/office/powerpoint/2010/main" val="175421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1748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1"/>
        <p:cNvGrpSpPr/>
        <p:nvPr/>
      </p:nvGrpSpPr>
      <p:grpSpPr>
        <a:xfrm>
          <a:off x="0" y="0"/>
          <a:ext cx="0" cy="0"/>
          <a:chOff x="0" y="0"/>
          <a:chExt cx="0" cy="0"/>
        </a:xfrm>
      </p:grpSpPr>
      <p:sp>
        <p:nvSpPr>
          <p:cNvPr id="22" name="Google Shape;22;p34"/>
          <p:cNvSpPr txBox="1">
            <a:spLocks noGrp="1"/>
          </p:cNvSpPr>
          <p:nvPr>
            <p:ph type="body" idx="1"/>
          </p:nvPr>
        </p:nvSpPr>
        <p:spPr>
          <a:xfrm>
            <a:off x="609600" y="1166018"/>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4"/>
          <p:cNvSpPr txBox="1">
            <a:spLocks noGrp="1"/>
          </p:cNvSpPr>
          <p:nvPr>
            <p:ph type="sldNum" idx="12"/>
          </p:nvPr>
        </p:nvSpPr>
        <p:spPr>
          <a:xfrm>
            <a:off x="11582400" y="6400233"/>
            <a:ext cx="5128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4" name="Google Shape;24;p34"/>
          <p:cNvSpPr/>
          <p:nvPr/>
        </p:nvSpPr>
        <p:spPr>
          <a:xfrm>
            <a:off x="0" y="-76200"/>
            <a:ext cx="12192000" cy="731520"/>
          </a:xfrm>
          <a:prstGeom prst="rect">
            <a:avLst/>
          </a:prstGeom>
          <a:solidFill>
            <a:srgbClr val="0A30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5" name="Google Shape;25;p34"/>
          <p:cNvSpPr txBox="1">
            <a:spLocks noGrp="1"/>
          </p:cNvSpPr>
          <p:nvPr>
            <p:ph type="title"/>
          </p:nvPr>
        </p:nvSpPr>
        <p:spPr>
          <a:xfrm>
            <a:off x="0" y="-76200"/>
            <a:ext cx="12192000" cy="838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3600"/>
              <a:buFont typeface="Arial"/>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15111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pening &amp; Closing Slide" preserve="1">
  <p:cSld name="Opening &amp; Closing Slide">
    <p:spTree>
      <p:nvGrpSpPr>
        <p:cNvPr id="1" name="Shape 15"/>
        <p:cNvGrpSpPr/>
        <p:nvPr/>
      </p:nvGrpSpPr>
      <p:grpSpPr>
        <a:xfrm>
          <a:off x="0" y="0"/>
          <a:ext cx="0" cy="0"/>
          <a:chOff x="0" y="0"/>
          <a:chExt cx="0" cy="0"/>
        </a:xfrm>
      </p:grpSpPr>
      <p:pic>
        <p:nvPicPr>
          <p:cNvPr id="16" name="Google Shape;16;p9"/>
          <p:cNvPicPr preferRelativeResize="0"/>
          <p:nvPr/>
        </p:nvPicPr>
        <p:blipFill rotWithShape="1">
          <a:blip r:embed="rId2">
            <a:alphaModFix/>
          </a:blip>
          <a:srcRect/>
          <a:stretch/>
        </p:blipFill>
        <p:spPr>
          <a:xfrm>
            <a:off x="0" y="-40002"/>
            <a:ext cx="12192000" cy="5313520"/>
          </a:xfrm>
          <a:prstGeom prst="rect">
            <a:avLst/>
          </a:prstGeom>
          <a:noFill/>
          <a:ln>
            <a:noFill/>
          </a:ln>
        </p:spPr>
      </p:pic>
      <p:sp>
        <p:nvSpPr>
          <p:cNvPr id="17" name="Google Shape;17;p9"/>
          <p:cNvSpPr txBox="1"/>
          <p:nvPr/>
        </p:nvSpPr>
        <p:spPr>
          <a:xfrm>
            <a:off x="4013075" y="1435227"/>
            <a:ext cx="3229737" cy="3810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694675"/>
              </a:lnSpc>
              <a:spcBef>
                <a:spcPts val="0"/>
              </a:spcBef>
              <a:spcAft>
                <a:spcPts val="0"/>
              </a:spcAft>
              <a:buClr>
                <a:srgbClr val="000000"/>
              </a:buClr>
              <a:buSzPts val="432"/>
              <a:buFont typeface="Arial"/>
              <a:buNone/>
              <a:tabLst/>
              <a:defRPr/>
            </a:pPr>
            <a:endParaRPr kumimoji="0" sz="432" b="0" i="0" u="none" strike="noStrike" kern="0" cap="none" spc="0" normalizeH="0" baseline="0" noProof="0">
              <a:ln>
                <a:noFill/>
              </a:ln>
              <a:solidFill>
                <a:srgbClr val="000000"/>
              </a:solidFill>
              <a:effectLst/>
              <a:uLnTx/>
              <a:uFillTx/>
              <a:latin typeface="Bitter"/>
              <a:ea typeface="Bitter"/>
              <a:cs typeface="Bitter"/>
              <a:sym typeface="Bitter"/>
            </a:endParaRPr>
          </a:p>
        </p:txBody>
      </p:sp>
      <p:sp>
        <p:nvSpPr>
          <p:cNvPr id="18" name="Google Shape;18;p9"/>
          <p:cNvSpPr txBox="1"/>
          <p:nvPr/>
        </p:nvSpPr>
        <p:spPr>
          <a:xfrm>
            <a:off x="6266688" y="5975223"/>
            <a:ext cx="4559808" cy="1588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32"/>
              <a:buFont typeface="Arial"/>
              <a:buNone/>
              <a:tabLst/>
              <a:defRPr/>
            </a:pPr>
            <a:endParaRPr kumimoji="0" sz="432"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19;p9"/>
          <p:cNvSpPr txBox="1">
            <a:spLocks noGrp="1"/>
          </p:cNvSpPr>
          <p:nvPr>
            <p:ph type="ftr" idx="11"/>
          </p:nvPr>
        </p:nvSpPr>
        <p:spPr>
          <a:xfrm>
            <a:off x="4038602" y="6356352"/>
            <a:ext cx="4696324"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Putting it all Together: Enhanced Partnerships to Serve Those who Serve</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9"/>
          <p:cNvSpPr txBox="1">
            <a:spLocks noGrp="1"/>
          </p:cNvSpPr>
          <p:nvPr>
            <p:ph type="sldNum" idx="12"/>
          </p:nvPr>
        </p:nvSpPr>
        <p:spPr>
          <a:xfrm>
            <a:off x="9192125" y="6356352"/>
            <a:ext cx="2161675" cy="34901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1" name="Google Shape;21;p9"/>
          <p:cNvSpPr txBox="1">
            <a:spLocks noGrp="1"/>
          </p:cNvSpPr>
          <p:nvPr>
            <p:ph type="ctrTitle"/>
          </p:nvPr>
        </p:nvSpPr>
        <p:spPr>
          <a:xfrm>
            <a:off x="6679769" y="2875784"/>
            <a:ext cx="5512232" cy="1364277"/>
          </a:xfrm>
          <a:prstGeom prst="rect">
            <a:avLst/>
          </a:prstGeom>
          <a:solidFill>
            <a:srgbClr val="15417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Bitter"/>
              <a:buNone/>
              <a:defRPr sz="3600" b="1">
                <a:solidFill>
                  <a:schemeClr val="lt1"/>
                </a:solidFill>
                <a:latin typeface="Bitter"/>
                <a:ea typeface="Bitter"/>
                <a:cs typeface="Bitter"/>
                <a:sym typeface="Bitt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47705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ousekeeping" preserve="1">
  <p:cSld name="Housekeeping">
    <p:spTree>
      <p:nvGrpSpPr>
        <p:cNvPr id="1" name="Shape 22"/>
        <p:cNvGrpSpPr/>
        <p:nvPr/>
      </p:nvGrpSpPr>
      <p:grpSpPr>
        <a:xfrm>
          <a:off x="0" y="0"/>
          <a:ext cx="0" cy="0"/>
          <a:chOff x="0" y="0"/>
          <a:chExt cx="0" cy="0"/>
        </a:xfrm>
      </p:grpSpPr>
      <p:pic>
        <p:nvPicPr>
          <p:cNvPr id="23" name="Google Shape;23;p10"/>
          <p:cNvPicPr preferRelativeResize="0"/>
          <p:nvPr/>
        </p:nvPicPr>
        <p:blipFill rotWithShape="1">
          <a:blip r:embed="rId2">
            <a:alphaModFix/>
          </a:blip>
          <a:srcRect/>
          <a:stretch/>
        </p:blipFill>
        <p:spPr>
          <a:xfrm>
            <a:off x="4" y="15504"/>
            <a:ext cx="12191995" cy="6975570"/>
          </a:xfrm>
          <a:prstGeom prst="rect">
            <a:avLst/>
          </a:prstGeom>
          <a:noFill/>
          <a:ln>
            <a:noFill/>
          </a:ln>
        </p:spPr>
      </p:pic>
      <p:sp>
        <p:nvSpPr>
          <p:cNvPr id="24" name="Google Shape;24;p10"/>
          <p:cNvSpPr txBox="1">
            <a:spLocks noGrp="1"/>
          </p:cNvSpPr>
          <p:nvPr>
            <p:ph type="ctrTitle"/>
          </p:nvPr>
        </p:nvSpPr>
        <p:spPr>
          <a:xfrm>
            <a:off x="501114" y="4076056"/>
            <a:ext cx="2474561" cy="11232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060"/>
              </a:buClr>
              <a:buSzPts val="2400"/>
              <a:buFont typeface="Bitter"/>
              <a:buNone/>
              <a:defRPr sz="2400">
                <a:solidFill>
                  <a:srgbClr val="002060"/>
                </a:solidFill>
                <a:latin typeface="Bitter"/>
                <a:ea typeface="Bitter"/>
                <a:cs typeface="Bitter"/>
                <a:sym typeface="Bitt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26" name="Google Shape;26;p10"/>
          <p:cNvSpPr txBox="1"/>
          <p:nvPr/>
        </p:nvSpPr>
        <p:spPr>
          <a:xfrm>
            <a:off x="3678313" y="4088511"/>
            <a:ext cx="1657710" cy="186525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304"/>
              <a:buFont typeface="Arial"/>
              <a:buNone/>
              <a:tabLst/>
              <a:defRPr/>
            </a:pPr>
            <a:r>
              <a:rPr kumimoji="0" lang="en-US" sz="2304" b="0" i="0" u="none" strike="noStrike" kern="0" cap="none" spc="0" normalizeH="0" baseline="0" noProof="0">
                <a:ln>
                  <a:noFill/>
                </a:ln>
                <a:solidFill>
                  <a:srgbClr val="002060"/>
                </a:solidFill>
                <a:effectLst/>
                <a:uLnTx/>
                <a:uFillTx/>
                <a:latin typeface="Bitter"/>
                <a:ea typeface="Bitter"/>
                <a:cs typeface="Bitter"/>
                <a:sym typeface="Bitter"/>
              </a:rPr>
              <a:t>Slides &amp; handouts are in the “handout” section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27;p10"/>
          <p:cNvSpPr txBox="1"/>
          <p:nvPr/>
        </p:nvSpPr>
        <p:spPr>
          <a:xfrm>
            <a:off x="6468340" y="4088511"/>
            <a:ext cx="1922804" cy="186525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304"/>
              <a:buFont typeface="Arial"/>
              <a:buNone/>
              <a:tabLst/>
              <a:defRPr/>
            </a:pPr>
            <a:r>
              <a:rPr kumimoji="0" lang="en-US" sz="2304" b="0" i="0" u="none" strike="noStrike" kern="0" cap="none" spc="0" normalizeH="0" baseline="0" noProof="0">
                <a:ln>
                  <a:noFill/>
                </a:ln>
                <a:solidFill>
                  <a:srgbClr val="002060"/>
                </a:solidFill>
                <a:effectLst/>
                <a:uLnTx/>
                <a:uFillTx/>
                <a:latin typeface="Bitter"/>
                <a:ea typeface="Bitter"/>
                <a:cs typeface="Bitter"/>
                <a:sym typeface="Bitter"/>
              </a:rPr>
              <a:t>Recording, Handouts &amp; Slides will be sent via email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 name="Google Shape;28;p10"/>
          <p:cNvSpPr txBox="1"/>
          <p:nvPr/>
        </p:nvSpPr>
        <p:spPr>
          <a:xfrm>
            <a:off x="9160636" y="4088511"/>
            <a:ext cx="2324227" cy="221983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304"/>
              <a:buFont typeface="Arial"/>
              <a:buNone/>
              <a:tabLst/>
              <a:defRPr/>
            </a:pPr>
            <a:r>
              <a:rPr kumimoji="0" lang="en-US" sz="2304" b="0" i="0" u="none" strike="noStrike" kern="0" cap="none" spc="0" normalizeH="0" baseline="0" noProof="0">
                <a:ln>
                  <a:noFill/>
                </a:ln>
                <a:solidFill>
                  <a:srgbClr val="002060"/>
                </a:solidFill>
                <a:effectLst/>
                <a:uLnTx/>
                <a:uFillTx/>
                <a:latin typeface="Bitter"/>
                <a:ea typeface="Bitter"/>
                <a:cs typeface="Bitter"/>
                <a:sym typeface="Bitter"/>
              </a:rPr>
              <a:t>Submit questions in the question box or any time at ssvf@va.gov</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299061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resenters, Poll Slide" preserve="1">
  <p:cSld name="Agenda, Presenters, Poll Slide">
    <p:spTree>
      <p:nvGrpSpPr>
        <p:cNvPr id="1" name="Shape 35"/>
        <p:cNvGrpSpPr/>
        <p:nvPr/>
      </p:nvGrpSpPr>
      <p:grpSpPr>
        <a:xfrm>
          <a:off x="0" y="0"/>
          <a:ext cx="0" cy="0"/>
          <a:chOff x="0" y="0"/>
          <a:chExt cx="0" cy="0"/>
        </a:xfrm>
      </p:grpSpPr>
      <p:pic>
        <p:nvPicPr>
          <p:cNvPr id="36" name="Google Shape;36;p12"/>
          <p:cNvPicPr preferRelativeResize="0"/>
          <p:nvPr/>
        </p:nvPicPr>
        <p:blipFill rotWithShape="1">
          <a:blip r:embed="rId2">
            <a:alphaModFix/>
          </a:blip>
          <a:srcRect/>
          <a:stretch/>
        </p:blipFill>
        <p:spPr>
          <a:xfrm>
            <a:off x="381" y="0"/>
            <a:ext cx="12191619" cy="6858214"/>
          </a:xfrm>
          <a:prstGeom prst="rect">
            <a:avLst/>
          </a:prstGeom>
          <a:noFill/>
          <a:ln>
            <a:noFill/>
          </a:ln>
        </p:spPr>
      </p:pic>
      <p:sp>
        <p:nvSpPr>
          <p:cNvPr id="37" name="Google Shape;37;p12"/>
          <p:cNvSpPr txBox="1">
            <a:spLocks noGrp="1"/>
          </p:cNvSpPr>
          <p:nvPr>
            <p:ph type="ftr" idx="11"/>
          </p:nvPr>
        </p:nvSpPr>
        <p:spPr>
          <a:xfrm>
            <a:off x="4038602" y="6356351"/>
            <a:ext cx="481664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Putting it all Together: Enhanced Partnerships to Serve Those who Serve</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38" name="Google Shape;38;p12"/>
          <p:cNvSpPr txBox="1">
            <a:spLocks noGrp="1"/>
          </p:cNvSpPr>
          <p:nvPr>
            <p:ph type="sldNum" idx="12"/>
          </p:nvPr>
        </p:nvSpPr>
        <p:spPr>
          <a:xfrm>
            <a:off x="9456821" y="6356351"/>
            <a:ext cx="18969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39" name="Google Shape;39;p12"/>
          <p:cNvSpPr txBox="1">
            <a:spLocks noGrp="1"/>
          </p:cNvSpPr>
          <p:nvPr>
            <p:ph type="body" idx="1"/>
          </p:nvPr>
        </p:nvSpPr>
        <p:spPr>
          <a:xfrm rot="-5400000">
            <a:off x="-155962" y="2887159"/>
            <a:ext cx="3602739" cy="108346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1"/>
              </a:spcBef>
              <a:spcAft>
                <a:spcPts val="0"/>
              </a:spcAft>
              <a:buClr>
                <a:schemeClr val="lt1"/>
              </a:buClr>
              <a:buSzPts val="4800"/>
              <a:buNone/>
              <a:defRPr sz="4800">
                <a:solidFill>
                  <a:schemeClr val="lt1"/>
                </a:solidFill>
                <a:latin typeface="Bitter"/>
                <a:ea typeface="Bitter"/>
                <a:cs typeface="Bitter"/>
                <a:sym typeface="Bitte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2"/>
          </p:nvPr>
        </p:nvSpPr>
        <p:spPr>
          <a:xfrm>
            <a:off x="4562542" y="839788"/>
            <a:ext cx="6218238" cy="4967287"/>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1"/>
              </a:spcBef>
              <a:spcAft>
                <a:spcPts val="0"/>
              </a:spcAft>
              <a:buClr>
                <a:srgbClr val="002060"/>
              </a:buClr>
              <a:buSzPts val="3200"/>
              <a:buChar char="•"/>
              <a:defRPr sz="3200" b="1" u="none">
                <a:solidFill>
                  <a:srgbClr val="002060"/>
                </a:solidFill>
                <a:latin typeface="Bitter"/>
                <a:ea typeface="Bitter"/>
                <a:cs typeface="Bitter"/>
                <a:sym typeface="Bitter"/>
              </a:defRPr>
            </a:lvl1pPr>
            <a:lvl2pPr marL="914400" lvl="1" indent="-381000" algn="l">
              <a:lnSpc>
                <a:spcPct val="90000"/>
              </a:lnSpc>
              <a:spcBef>
                <a:spcPts val="500"/>
              </a:spcBef>
              <a:spcAft>
                <a:spcPts val="0"/>
              </a:spcAft>
              <a:buClr>
                <a:srgbClr val="002060"/>
              </a:buClr>
              <a:buSzPts val="2400"/>
              <a:buChar char="•"/>
              <a:defRPr sz="2400" u="none">
                <a:solidFill>
                  <a:srgbClr val="002060"/>
                </a:solidFill>
                <a:latin typeface="Bitter"/>
                <a:ea typeface="Bitter"/>
                <a:cs typeface="Bitter"/>
                <a:sym typeface="Bitter"/>
              </a:defRPr>
            </a:lvl2pPr>
            <a:lvl3pPr marL="1371600" lvl="2" indent="-381000" algn="l">
              <a:lnSpc>
                <a:spcPct val="90000"/>
              </a:lnSpc>
              <a:spcBef>
                <a:spcPts val="500"/>
              </a:spcBef>
              <a:spcAft>
                <a:spcPts val="0"/>
              </a:spcAft>
              <a:buClr>
                <a:srgbClr val="002060"/>
              </a:buClr>
              <a:buSzPts val="2400"/>
              <a:buChar char="•"/>
              <a:defRPr sz="2400" u="none">
                <a:solidFill>
                  <a:srgbClr val="002060"/>
                </a:solidFill>
                <a:latin typeface="Bitter"/>
                <a:ea typeface="Bitter"/>
                <a:cs typeface="Bitter"/>
                <a:sym typeface="Bitter"/>
              </a:defRPr>
            </a:lvl3pPr>
            <a:lvl4pPr marL="1828800" lvl="3" indent="-381000" algn="l">
              <a:lnSpc>
                <a:spcPct val="90000"/>
              </a:lnSpc>
              <a:spcBef>
                <a:spcPts val="500"/>
              </a:spcBef>
              <a:spcAft>
                <a:spcPts val="0"/>
              </a:spcAft>
              <a:buClr>
                <a:srgbClr val="002060"/>
              </a:buClr>
              <a:buSzPts val="2400"/>
              <a:buChar char="•"/>
              <a:defRPr sz="2400" u="none">
                <a:solidFill>
                  <a:srgbClr val="002060"/>
                </a:solidFill>
                <a:latin typeface="Bitter"/>
                <a:ea typeface="Bitter"/>
                <a:cs typeface="Bitter"/>
                <a:sym typeface="Bitter"/>
              </a:defRPr>
            </a:lvl4pPr>
            <a:lvl5pPr marL="2286000" lvl="4" indent="-381000" algn="l">
              <a:lnSpc>
                <a:spcPct val="90000"/>
              </a:lnSpc>
              <a:spcBef>
                <a:spcPts val="500"/>
              </a:spcBef>
              <a:spcAft>
                <a:spcPts val="0"/>
              </a:spcAft>
              <a:buClr>
                <a:srgbClr val="002060"/>
              </a:buClr>
              <a:buSzPts val="2400"/>
              <a:buChar char="•"/>
              <a:defRPr sz="2400" u="none">
                <a:solidFill>
                  <a:srgbClr val="002060"/>
                </a:solidFill>
                <a:latin typeface="Bitter"/>
                <a:ea typeface="Bitter"/>
                <a:cs typeface="Bitter"/>
                <a:sym typeface="Bitte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73039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428"/>
          </a:xfrm>
          <a:prstGeom prst="rect">
            <a:avLst/>
          </a:prstGeom>
        </p:spPr>
      </p:pic>
      <p:sp>
        <p:nvSpPr>
          <p:cNvPr id="2" name="Title 1"/>
          <p:cNvSpPr>
            <a:spLocks noGrp="1"/>
          </p:cNvSpPr>
          <p:nvPr>
            <p:ph type="title"/>
          </p:nvPr>
        </p:nvSpPr>
        <p:spPr>
          <a:xfrm>
            <a:off x="115531" y="409370"/>
            <a:ext cx="10515600" cy="1325563"/>
          </a:xfrm>
        </p:spPr>
        <p:txBody>
          <a:bodyPr/>
          <a:lstStyle>
            <a:lvl1pPr>
              <a:defRPr b="1">
                <a:solidFill>
                  <a:schemeClr val="bg1"/>
                </a:solidFill>
                <a:latin typeface="Bitter" panose="02000000000000000000" pitchFamily="2" charset="0"/>
              </a:defRPr>
            </a:lvl1pPr>
          </a:lstStyle>
          <a:p>
            <a:r>
              <a:rPr lang="en-US" dirty="0"/>
              <a:t>Click to edit Master title style</a:t>
            </a:r>
          </a:p>
        </p:txBody>
      </p:sp>
      <p:sp>
        <p:nvSpPr>
          <p:cNvPr id="3" name="Date Placeholder 2"/>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 name="Footer Placeholder 3"/>
          <p:cNvSpPr>
            <a:spLocks noGrp="1"/>
          </p:cNvSpPr>
          <p:nvPr>
            <p:ph type="ft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Putting it all Together: Enhanced Partnerships to Serve Those who Serve</a:t>
            </a: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170103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Topic Slide" preserve="1">
  <p:cSld name="Divider/ Topic Slide">
    <p:spTree>
      <p:nvGrpSpPr>
        <p:cNvPr id="1" name="Shape 41"/>
        <p:cNvGrpSpPr/>
        <p:nvPr/>
      </p:nvGrpSpPr>
      <p:grpSpPr>
        <a:xfrm>
          <a:off x="0" y="0"/>
          <a:ext cx="0" cy="0"/>
          <a:chOff x="0" y="0"/>
          <a:chExt cx="0" cy="0"/>
        </a:xfrm>
      </p:grpSpPr>
      <p:pic>
        <p:nvPicPr>
          <p:cNvPr id="42" name="Google Shape;42;p13"/>
          <p:cNvPicPr preferRelativeResize="0"/>
          <p:nvPr/>
        </p:nvPicPr>
        <p:blipFill rotWithShape="1">
          <a:blip r:embed="rId2">
            <a:alphaModFix/>
          </a:blip>
          <a:srcRect/>
          <a:stretch/>
        </p:blipFill>
        <p:spPr>
          <a:xfrm>
            <a:off x="381" y="0"/>
            <a:ext cx="12191618" cy="6873717"/>
          </a:xfrm>
          <a:prstGeom prst="rect">
            <a:avLst/>
          </a:prstGeom>
          <a:noFill/>
          <a:ln>
            <a:noFill/>
          </a:ln>
        </p:spPr>
      </p:pic>
      <p:sp>
        <p:nvSpPr>
          <p:cNvPr id="43" name="Google Shape;43;p13"/>
          <p:cNvSpPr txBox="1">
            <a:spLocks noGrp="1"/>
          </p:cNvSpPr>
          <p:nvPr>
            <p:ph type="ctrTitle"/>
          </p:nvPr>
        </p:nvSpPr>
        <p:spPr>
          <a:xfrm>
            <a:off x="408124" y="3456124"/>
            <a:ext cx="11375756" cy="11232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060"/>
              </a:buClr>
              <a:buSzPts val="5600"/>
              <a:buFont typeface="Bitter"/>
              <a:buNone/>
              <a:defRPr sz="5600">
                <a:solidFill>
                  <a:srgbClr val="002060"/>
                </a:solidFill>
                <a:latin typeface="Bitter"/>
                <a:ea typeface="Bitter"/>
                <a:cs typeface="Bitter"/>
                <a:sym typeface="Bitt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ftr" idx="11"/>
          </p:nvPr>
        </p:nvSpPr>
        <p:spPr>
          <a:xfrm>
            <a:off x="4038601" y="6356351"/>
            <a:ext cx="46281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Putting it all Together: Enhanced Partnerships to Serve Those who Serve</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45" name="Google Shape;45;p13"/>
          <p:cNvSpPr txBox="1">
            <a:spLocks noGrp="1"/>
          </p:cNvSpPr>
          <p:nvPr>
            <p:ph type="sldNum" idx="12"/>
          </p:nvPr>
        </p:nvSpPr>
        <p:spPr>
          <a:xfrm>
            <a:off x="9504947" y="6356351"/>
            <a:ext cx="184885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231916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55"/>
        <p:cNvGrpSpPr/>
        <p:nvPr/>
      </p:nvGrpSpPr>
      <p:grpSpPr>
        <a:xfrm>
          <a:off x="0" y="0"/>
          <a:ext cx="0" cy="0"/>
          <a:chOff x="0" y="0"/>
          <a:chExt cx="0" cy="0"/>
        </a:xfrm>
      </p:grpSpPr>
      <p:grpSp>
        <p:nvGrpSpPr>
          <p:cNvPr id="56" name="Google Shape;56;p15"/>
          <p:cNvGrpSpPr/>
          <p:nvPr/>
        </p:nvGrpSpPr>
        <p:grpSpPr>
          <a:xfrm>
            <a:off x="2" y="0"/>
            <a:ext cx="12192000" cy="6858428"/>
            <a:chOff x="0" y="-1892"/>
            <a:chExt cx="12192000" cy="6858428"/>
          </a:xfrm>
        </p:grpSpPr>
        <p:pic>
          <p:nvPicPr>
            <p:cNvPr id="57" name="Google Shape;57;p15"/>
            <p:cNvPicPr preferRelativeResize="0"/>
            <p:nvPr/>
          </p:nvPicPr>
          <p:blipFill rotWithShape="1">
            <a:blip r:embed="rId2">
              <a:alphaModFix/>
            </a:blip>
            <a:srcRect/>
            <a:stretch/>
          </p:blipFill>
          <p:spPr>
            <a:xfrm>
              <a:off x="0" y="-1892"/>
              <a:ext cx="12192000" cy="6858428"/>
            </a:xfrm>
            <a:prstGeom prst="rect">
              <a:avLst/>
            </a:prstGeom>
            <a:noFill/>
            <a:ln>
              <a:noFill/>
            </a:ln>
          </p:spPr>
        </p:pic>
        <p:sp>
          <p:nvSpPr>
            <p:cNvPr id="58" name="Google Shape;58;p15"/>
            <p:cNvSpPr/>
            <p:nvPr/>
          </p:nvSpPr>
          <p:spPr>
            <a:xfrm rot="-5400000">
              <a:off x="400622" y="3306491"/>
              <a:ext cx="2567178" cy="8309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4800"/>
                <a:buFont typeface="Bitter"/>
                <a:buNone/>
                <a:tabLst/>
                <a:defRPr/>
              </a:pPr>
              <a:r>
                <a:rPr kumimoji="0" lang="en-US" sz="4800" b="1" i="0" u="none" strike="noStrike" kern="0" cap="none" spc="0" normalizeH="0" baseline="0" noProof="0">
                  <a:ln>
                    <a:noFill/>
                  </a:ln>
                  <a:solidFill>
                    <a:srgbClr val="FFFFFF"/>
                  </a:solidFill>
                  <a:effectLst/>
                  <a:uLnTx/>
                  <a:uFillTx/>
                  <a:latin typeface="Bitter"/>
                  <a:ea typeface="Bitter"/>
                  <a:cs typeface="Bitter"/>
                  <a:sym typeface="Bitter"/>
                </a:rPr>
                <a:t>Q &amp; A</a:t>
              </a:r>
              <a:endParaRPr kumimoji="0" sz="4800" b="1" i="0" u="none" strike="noStrike" kern="0" cap="none" spc="0" normalizeH="0" baseline="0" noProof="0">
                <a:ln>
                  <a:noFill/>
                </a:ln>
                <a:solidFill>
                  <a:srgbClr val="FFFFFF"/>
                </a:solidFill>
                <a:effectLst/>
                <a:uLnTx/>
                <a:uFillTx/>
                <a:latin typeface="Bitter"/>
                <a:ea typeface="Bitter"/>
                <a:cs typeface="Bitter"/>
                <a:sym typeface="Bitter"/>
              </a:endParaRPr>
            </a:p>
          </p:txBody>
        </p:sp>
        <p:pic>
          <p:nvPicPr>
            <p:cNvPr id="59" name="Google Shape;59;p15" descr="preencoded.png"/>
            <p:cNvPicPr preferRelativeResize="0"/>
            <p:nvPr/>
          </p:nvPicPr>
          <p:blipFill rotWithShape="1">
            <a:blip r:embed="rId3">
              <a:alphaModFix/>
            </a:blip>
            <a:srcRect/>
            <a:stretch/>
          </p:blipFill>
          <p:spPr>
            <a:xfrm>
              <a:off x="4597727" y="3022663"/>
              <a:ext cx="3217164" cy="3238881"/>
            </a:xfrm>
            <a:prstGeom prst="rect">
              <a:avLst/>
            </a:prstGeom>
            <a:noFill/>
            <a:ln>
              <a:noFill/>
            </a:ln>
          </p:spPr>
        </p:pic>
        <p:pic>
          <p:nvPicPr>
            <p:cNvPr id="60" name="Google Shape;60;p15" descr="preencoded.png"/>
            <p:cNvPicPr preferRelativeResize="0"/>
            <p:nvPr/>
          </p:nvPicPr>
          <p:blipFill rotWithShape="1">
            <a:blip r:embed="rId4">
              <a:alphaModFix/>
            </a:blip>
            <a:srcRect/>
            <a:stretch/>
          </p:blipFill>
          <p:spPr>
            <a:xfrm>
              <a:off x="5544312" y="1070229"/>
              <a:ext cx="4594860" cy="4594860"/>
            </a:xfrm>
            <a:prstGeom prst="rect">
              <a:avLst/>
            </a:prstGeom>
            <a:solidFill>
              <a:srgbClr val="1383C0"/>
            </a:solidFill>
            <a:ln>
              <a:noFill/>
            </a:ln>
          </p:spPr>
        </p:pic>
        <p:pic>
          <p:nvPicPr>
            <p:cNvPr id="61" name="Google Shape;61;p15" descr="preencoded.png"/>
            <p:cNvPicPr preferRelativeResize="0"/>
            <p:nvPr/>
          </p:nvPicPr>
          <p:blipFill rotWithShape="1">
            <a:blip r:embed="rId5">
              <a:alphaModFix/>
            </a:blip>
            <a:srcRect/>
            <a:stretch/>
          </p:blipFill>
          <p:spPr>
            <a:xfrm>
              <a:off x="7928610" y="1197864"/>
              <a:ext cx="3251073" cy="3295269"/>
            </a:xfrm>
            <a:prstGeom prst="rect">
              <a:avLst/>
            </a:prstGeom>
            <a:noFill/>
            <a:ln>
              <a:noFill/>
            </a:ln>
          </p:spPr>
        </p:pic>
        <p:pic>
          <p:nvPicPr>
            <p:cNvPr id="62" name="Google Shape;62;p15" descr="preencoded.png"/>
            <p:cNvPicPr preferRelativeResize="0"/>
            <p:nvPr/>
          </p:nvPicPr>
          <p:blipFill rotWithShape="1">
            <a:blip r:embed="rId6">
              <a:alphaModFix/>
            </a:blip>
            <a:srcRect/>
            <a:stretch/>
          </p:blipFill>
          <p:spPr>
            <a:xfrm>
              <a:off x="8743950" y="4346067"/>
              <a:ext cx="1797177" cy="1797558"/>
            </a:xfrm>
            <a:prstGeom prst="rect">
              <a:avLst/>
            </a:prstGeom>
            <a:noFill/>
            <a:ln>
              <a:noFill/>
            </a:ln>
          </p:spPr>
        </p:pic>
        <p:pic>
          <p:nvPicPr>
            <p:cNvPr id="63" name="Google Shape;63;p15"/>
            <p:cNvPicPr preferRelativeResize="0"/>
            <p:nvPr/>
          </p:nvPicPr>
          <p:blipFill rotWithShape="1">
            <a:blip r:embed="rId7">
              <a:alphaModFix/>
            </a:blip>
            <a:srcRect/>
            <a:stretch/>
          </p:blipFill>
          <p:spPr>
            <a:xfrm>
              <a:off x="6366129" y="1288542"/>
              <a:ext cx="3163443" cy="4134612"/>
            </a:xfrm>
            <a:prstGeom prst="rect">
              <a:avLst/>
            </a:prstGeom>
            <a:noFill/>
            <a:ln>
              <a:noFill/>
            </a:ln>
          </p:spPr>
        </p:pic>
        <p:pic>
          <p:nvPicPr>
            <p:cNvPr id="64" name="Google Shape;64;p15" descr="preencoded.png"/>
            <p:cNvPicPr preferRelativeResize="0"/>
            <p:nvPr/>
          </p:nvPicPr>
          <p:blipFill rotWithShape="1">
            <a:blip r:embed="rId8">
              <a:alphaModFix/>
            </a:blip>
            <a:srcRect/>
            <a:stretch/>
          </p:blipFill>
          <p:spPr>
            <a:xfrm>
              <a:off x="4938522" y="353949"/>
              <a:ext cx="2133600" cy="2162556"/>
            </a:xfrm>
            <a:prstGeom prst="rect">
              <a:avLst/>
            </a:prstGeom>
            <a:noFill/>
            <a:ln>
              <a:noFill/>
            </a:ln>
          </p:spPr>
        </p:pic>
      </p:grpSp>
      <p:sp>
        <p:nvSpPr>
          <p:cNvPr id="65" name="Google Shape;65;p15"/>
          <p:cNvSpPr txBox="1">
            <a:spLocks noGrp="1"/>
          </p:cNvSpPr>
          <p:nvPr>
            <p:ph type="ftr" idx="11"/>
          </p:nvPr>
        </p:nvSpPr>
        <p:spPr>
          <a:xfrm>
            <a:off x="4038601" y="6356351"/>
            <a:ext cx="465276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Putting it all Together: Enhanced Partnerships to Serve Those who Serve</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6" name="Google Shape;66;p15"/>
          <p:cNvSpPr txBox="1">
            <a:spLocks noGrp="1"/>
          </p:cNvSpPr>
          <p:nvPr>
            <p:ph type="sldNum" idx="12"/>
          </p:nvPr>
        </p:nvSpPr>
        <p:spPr>
          <a:xfrm>
            <a:off x="9529573" y="6383261"/>
            <a:ext cx="1824227" cy="33821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34276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812"/>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p:cNvSpPr/>
          <p:nvPr userDrawn="1"/>
        </p:nvSpPr>
        <p:spPr>
          <a:xfrm>
            <a:off x="0" y="2"/>
            <a:ext cx="12192000" cy="824813"/>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318185"/>
            <a:ext cx="12192000" cy="1143000"/>
          </a:xfrm>
        </p:spPr>
        <p:txBody>
          <a:bodyPr>
            <a:normAutofit/>
          </a:bodyPr>
          <a:lstStyle>
            <a:lvl1pPr>
              <a:defRPr sz="28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09637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p:cNvSpPr/>
          <p:nvPr userDrawn="1"/>
        </p:nvSpPr>
        <p:spPr>
          <a:xfrm>
            <a:off x="0" y="0"/>
            <a:ext cx="12192000" cy="838200"/>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09600" y="-304800"/>
            <a:ext cx="10972800" cy="1143000"/>
          </a:xfrm>
        </p:spPr>
        <p:txBody>
          <a:bodyPr>
            <a:normAutofit/>
          </a:bodyPr>
          <a:lstStyle>
            <a:lvl1pPr>
              <a:defRPr sz="28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90430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p:cNvSpPr/>
          <p:nvPr userDrawn="1"/>
        </p:nvSpPr>
        <p:spPr>
          <a:xfrm>
            <a:off x="0" y="0"/>
            <a:ext cx="12192000" cy="901700"/>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09600" y="1981200"/>
            <a:ext cx="10972800" cy="1143000"/>
          </a:xfrm>
        </p:spPr>
        <p:txBody>
          <a:bodyPr>
            <a:normAutofit/>
          </a:bodyPr>
          <a:lstStyle>
            <a:lvl1pPr>
              <a:defRPr sz="3600" b="1">
                <a:solidFill>
                  <a:schemeClr val="tx1">
                    <a:lumMod val="95000"/>
                    <a:lumOff val="5000"/>
                  </a:schemeClr>
                </a:solidFill>
                <a:latin typeface="+mn-lt"/>
              </a:defRPr>
            </a:lvl1pPr>
          </a:lstStyle>
          <a:p>
            <a:r>
              <a:rPr lang="en-US"/>
              <a:t>Click to edit Master title style</a:t>
            </a:r>
          </a:p>
        </p:txBody>
      </p:sp>
    </p:spTree>
    <p:extLst>
      <p:ext uri="{BB962C8B-B14F-4D97-AF65-F5344CB8AC3E}">
        <p14:creationId xmlns:p14="http://schemas.microsoft.com/office/powerpoint/2010/main" val="42519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0354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0869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0955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8693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pic>
        <p:nvPicPr>
          <p:cNvPr id="16" name="Google Shape;16;p33" descr="A close up of a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33"/>
          <p:cNvSpPr txBox="1">
            <a:spLocks noGrp="1"/>
          </p:cNvSpPr>
          <p:nvPr>
            <p:ph type="ctrTitle"/>
          </p:nvPr>
        </p:nvSpPr>
        <p:spPr>
          <a:xfrm>
            <a:off x="914400" y="2130520"/>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600"/>
              <a:buFont typeface="Arial"/>
              <a:buNone/>
              <a:defRPr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33"/>
          <p:cNvSpPr txBox="1"/>
          <p:nvPr/>
        </p:nvSpPr>
        <p:spPr>
          <a:xfrm>
            <a:off x="9250441" y="6400233"/>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a:t>
            </a:fld>
            <a:endParaRPr sz="1200" b="0" i="0" u="none" strike="noStrike" cap="none" dirty="0">
              <a:solidFill>
                <a:srgbClr val="FFFFFF"/>
              </a:solidFill>
              <a:latin typeface="Arial"/>
              <a:ea typeface="Arial"/>
              <a:cs typeface="Arial"/>
              <a:sym typeface="Arial"/>
            </a:endParaRPr>
          </a:p>
        </p:txBody>
      </p:sp>
      <p:sp>
        <p:nvSpPr>
          <p:cNvPr id="20" name="Google Shape;20;p33"/>
          <p:cNvSpPr txBox="1">
            <a:spLocks noGrp="1"/>
          </p:cNvSpPr>
          <p:nvPr>
            <p:ph type="sldNum" idx="12"/>
          </p:nvPr>
        </p:nvSpPr>
        <p:spPr>
          <a:xfrm>
            <a:off x="11582400" y="6400233"/>
            <a:ext cx="5128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33825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135305"/>
            <a:ext cx="12192000" cy="731838"/>
          </a:xfrm>
          <a:prstGeom prst="rect">
            <a:avLst/>
          </a:prstGeom>
          <a:solidFill>
            <a:srgbClr val="1735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Picture 8" descr="3. VA-PRIMARY-HORIZONTAL-WHITE-VECTOR2.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8387965" y="6266034"/>
            <a:ext cx="2946400" cy="491986"/>
          </a:xfrm>
          <a:prstGeom prst="rect">
            <a:avLst/>
          </a:prstGeom>
        </p:spPr>
      </p:pic>
      <p:sp>
        <p:nvSpPr>
          <p:cNvPr id="6" name="Slide Number Placeholder 5"/>
          <p:cNvSpPr>
            <a:spLocks noGrp="1"/>
          </p:cNvSpPr>
          <p:nvPr userDrawn="1">
            <p:ph type="sldNum" sz="quarter" idx="4"/>
          </p:nvPr>
        </p:nvSpPr>
        <p:spPr>
          <a:xfrm>
            <a:off x="9250440" y="6400139"/>
            <a:ext cx="28448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1A59C96-97DE-A64E-95AC-3BF9CDA7280B}"/>
              </a:ext>
            </a:extLst>
          </p:cNvPr>
          <p:cNvSpPr txBox="1"/>
          <p:nvPr userDrawn="1"/>
        </p:nvSpPr>
        <p:spPr>
          <a:xfrm>
            <a:off x="3962400" y="6400139"/>
            <a:ext cx="39624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C00000"/>
                </a:solidFill>
                <a:effectLst/>
                <a:uLnTx/>
                <a:uFillTx/>
                <a:latin typeface="Arial"/>
                <a:ea typeface="+mn-ea"/>
                <a:cs typeface="+mn-cs"/>
              </a:rPr>
              <a:t>FOR VA INTERNAL USE ONLY</a:t>
            </a:r>
          </a:p>
        </p:txBody>
      </p:sp>
    </p:spTree>
    <p:extLst>
      <p:ext uri="{BB962C8B-B14F-4D97-AF65-F5344CB8AC3E}">
        <p14:creationId xmlns:p14="http://schemas.microsoft.com/office/powerpoint/2010/main" val="3142286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1"/>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4pPr>
            <a:lvl5pPr marL="2286000" marR="0" lvl="4"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 name="Google Shape;13;p8"/>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Putting it all Together: Enhanced Partnerships to Serve Those who Serve</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4" name="Google Shape;14;p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273739804"/>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mailto:ssvfhmis@abtassoc.com" TargetMode="External"/><Relationship Id="rId2" Type="http://schemas.openxmlformats.org/officeDocument/2006/relationships/hyperlink" Target="https://www.hudexchange.info/programs/hmis/hmis-data-standards/standard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hyperlink" Target="https://www.va.gov/HOMELESS/ssvf/docs/SNOFA_FAQs.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1EFC-09EE-43FA-AA4D-1252D3EC7E4C}"/>
              </a:ext>
            </a:extLst>
          </p:cNvPr>
          <p:cNvSpPr>
            <a:spLocks noGrp="1"/>
          </p:cNvSpPr>
          <p:nvPr>
            <p:ph type="ctrTitle"/>
          </p:nvPr>
        </p:nvSpPr>
        <p:spPr>
          <a:xfrm>
            <a:off x="707921" y="242632"/>
            <a:ext cx="10923639" cy="5204439"/>
          </a:xfrm>
        </p:spPr>
        <p:txBody>
          <a:bodyPr>
            <a:normAutofit/>
          </a:bodyPr>
          <a:lstStyle/>
          <a:p>
            <a:r>
              <a:rPr lang="en-US" dirty="0">
                <a:latin typeface="Arial"/>
                <a:cs typeface="Arial"/>
              </a:rPr>
              <a:t>SSVF Supplemental NOFA</a:t>
            </a:r>
            <a:br>
              <a:rPr lang="en-US" dirty="0">
                <a:latin typeface="Arial"/>
                <a:cs typeface="Arial"/>
              </a:rPr>
            </a:br>
            <a:r>
              <a:rPr lang="en-US" dirty="0">
                <a:latin typeface="Arial"/>
                <a:cs typeface="Arial"/>
              </a:rPr>
              <a:t>Awards, Planning and Implementation</a:t>
            </a:r>
            <a:br>
              <a:rPr lang="en-US" dirty="0">
                <a:latin typeface="Arial"/>
                <a:cs typeface="Arial"/>
              </a:rPr>
            </a:br>
            <a:r>
              <a:rPr lang="en-US" dirty="0">
                <a:latin typeface="Arial"/>
                <a:cs typeface="Arial"/>
              </a:rPr>
              <a:t/>
            </a:r>
            <a:br>
              <a:rPr lang="en-US" dirty="0">
                <a:latin typeface="Arial"/>
                <a:cs typeface="Arial"/>
              </a:rPr>
            </a:br>
            <a:r>
              <a:rPr lang="en-US" dirty="0">
                <a:latin typeface="Arial"/>
                <a:cs typeface="Arial"/>
              </a:rPr>
              <a:t>SSVF HUD-VASH Joint Kick Off Call</a:t>
            </a:r>
            <a:br>
              <a:rPr lang="en-US" dirty="0">
                <a:latin typeface="Arial"/>
                <a:cs typeface="Arial"/>
              </a:rPr>
            </a:br>
            <a:r>
              <a:rPr lang="en-US" dirty="0">
                <a:latin typeface="Arial"/>
                <a:cs typeface="Arial"/>
              </a:rPr>
              <a:t>August 15, 2022</a:t>
            </a:r>
          </a:p>
        </p:txBody>
      </p:sp>
    </p:spTree>
    <p:extLst>
      <p:ext uri="{BB962C8B-B14F-4D97-AF65-F5344CB8AC3E}">
        <p14:creationId xmlns:p14="http://schemas.microsoft.com/office/powerpoint/2010/main" val="123303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31B6CF-909F-4E71-BF57-EB8DC6073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4" name="Title 3">
            <a:extLst>
              <a:ext uri="{FF2B5EF4-FFF2-40B4-BE49-F238E27FC236}">
                <a16:creationId xmlns:a16="http://schemas.microsoft.com/office/drawing/2014/main" id="{5B5657F9-23C0-4DF5-BF64-361FB7EAA909}"/>
              </a:ext>
            </a:extLst>
          </p:cNvPr>
          <p:cNvSpPr>
            <a:spLocks noGrp="1"/>
          </p:cNvSpPr>
          <p:nvPr>
            <p:ph type="title"/>
          </p:nvPr>
        </p:nvSpPr>
        <p:spPr>
          <a:xfrm>
            <a:off x="0" y="-318186"/>
            <a:ext cx="12192000" cy="1375461"/>
          </a:xfrm>
        </p:spPr>
        <p:txBody>
          <a:bodyPr>
            <a:normAutofit/>
          </a:bodyPr>
          <a:lstStyle/>
          <a:p>
            <a:r>
              <a:rPr lang="en-US" sz="3200" dirty="0"/>
              <a:t>General NOFA Award Timeline </a:t>
            </a:r>
          </a:p>
        </p:txBody>
      </p:sp>
      <p:graphicFrame>
        <p:nvGraphicFramePr>
          <p:cNvPr id="10" name="Content Placeholder 9">
            <a:extLst>
              <a:ext uri="{FF2B5EF4-FFF2-40B4-BE49-F238E27FC236}">
                <a16:creationId xmlns:a16="http://schemas.microsoft.com/office/drawing/2014/main" id="{C7E656DA-BA46-ECEE-902B-72E65E0A7DF0}"/>
              </a:ext>
            </a:extLst>
          </p:cNvPr>
          <p:cNvGraphicFramePr>
            <a:graphicFrameLocks noGrp="1"/>
          </p:cNvGraphicFramePr>
          <p:nvPr>
            <p:ph idx="1"/>
            <p:extLst>
              <p:ext uri="{D42A27DB-BD31-4B8C-83A1-F6EECF244321}">
                <p14:modId xmlns:p14="http://schemas.microsoft.com/office/powerpoint/2010/main" val="652571386"/>
              </p:ext>
            </p:extLst>
          </p:nvPr>
        </p:nvGraphicFramePr>
        <p:xfrm>
          <a:off x="609600" y="838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423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64463E-0211-4EFC-8161-DD66D0E02A86}"/>
              </a:ext>
            </a:extLst>
          </p:cNvPr>
          <p:cNvSpPr>
            <a:spLocks noGrp="1"/>
          </p:cNvSpPr>
          <p:nvPr>
            <p:ph idx="1"/>
          </p:nvPr>
        </p:nvSpPr>
        <p:spPr>
          <a:xfrm>
            <a:off x="147483" y="964176"/>
            <a:ext cx="11701950" cy="5004005"/>
          </a:xfrm>
        </p:spPr>
        <p:txBody>
          <a:bodyPr>
            <a:normAutofit fontScale="55000" lnSpcReduction="20000"/>
          </a:bodyPr>
          <a:lstStyle/>
          <a:p>
            <a:r>
              <a:rPr lang="en-US" sz="3200" dirty="0">
                <a:latin typeface=""/>
              </a:rPr>
              <a:t>Grantee award notifications complete on August 9</a:t>
            </a:r>
            <a:r>
              <a:rPr lang="en-US" sz="3200" baseline="30000" dirty="0">
                <a:latin typeface=""/>
              </a:rPr>
              <a:t>th</a:t>
            </a:r>
          </a:p>
          <a:p>
            <a:endParaRPr lang="en-US" sz="3200" dirty="0">
              <a:latin typeface=""/>
            </a:endParaRPr>
          </a:p>
          <a:p>
            <a:r>
              <a:rPr lang="en-US" dirty="0">
                <a:latin typeface=""/>
              </a:rPr>
              <a:t>Primary MOAs signed by August 13th</a:t>
            </a:r>
            <a:endParaRPr lang="en-US" sz="3200" dirty="0">
              <a:latin typeface=""/>
            </a:endParaRPr>
          </a:p>
          <a:p>
            <a:endParaRPr lang="en-US" sz="3200" dirty="0">
              <a:latin typeface=""/>
            </a:endParaRPr>
          </a:p>
          <a:p>
            <a:r>
              <a:rPr lang="en-US" dirty="0">
                <a:latin typeface=""/>
              </a:rPr>
              <a:t>SSVF Budget revisions and Geography Resolutions due </a:t>
            </a:r>
            <a:r>
              <a:rPr lang="en-US">
                <a:latin typeface=""/>
              </a:rPr>
              <a:t>in UDPaaS by </a:t>
            </a:r>
            <a:r>
              <a:rPr lang="en-US" dirty="0">
                <a:latin typeface=""/>
              </a:rPr>
              <a:t>September 2</a:t>
            </a:r>
            <a:r>
              <a:rPr lang="en-US" baseline="30000" dirty="0">
                <a:latin typeface=""/>
              </a:rPr>
              <a:t>nd</a:t>
            </a:r>
            <a:r>
              <a:rPr lang="en-US" dirty="0">
                <a:latin typeface=""/>
              </a:rPr>
              <a:t> (14 business days from today!)</a:t>
            </a:r>
          </a:p>
          <a:p>
            <a:pPr lvl="1"/>
            <a:r>
              <a:rPr lang="en-US" dirty="0">
                <a:latin typeface=""/>
              </a:rPr>
              <a:t>Budgets should reflect local needs</a:t>
            </a:r>
          </a:p>
          <a:p>
            <a:pPr lvl="1"/>
            <a:r>
              <a:rPr lang="en-US" dirty="0">
                <a:latin typeface=""/>
              </a:rPr>
              <a:t>Budget allocations across activities are flexible and may look different than initial submission (more or less emphasis on navigation or incentives, </a:t>
            </a:r>
            <a:r>
              <a:rPr lang="en-US" dirty="0" err="1">
                <a:latin typeface=""/>
              </a:rPr>
              <a:t>etc</a:t>
            </a:r>
            <a:r>
              <a:rPr lang="en-US" dirty="0">
                <a:latin typeface=""/>
              </a:rPr>
              <a:t>)</a:t>
            </a:r>
          </a:p>
          <a:p>
            <a:pPr lvl="1"/>
            <a:r>
              <a:rPr lang="en-US" dirty="0">
                <a:latin typeface=""/>
              </a:rPr>
              <a:t>Work with your Regional Coordinator and local Medical Center to ensure you have selected the appropriate VAMC and VISN codes in UDPaaS</a:t>
            </a:r>
          </a:p>
          <a:p>
            <a:endParaRPr lang="en-US" dirty="0">
              <a:latin typeface=""/>
            </a:endParaRPr>
          </a:p>
          <a:p>
            <a:r>
              <a:rPr lang="en-US" dirty="0">
                <a:latin typeface=""/>
              </a:rPr>
              <a:t>SSVF and HUD-VASH must coordinate how best to use funding to supplement existing services to ensure budget reflects local reality. Planning must start now so September 2</a:t>
            </a:r>
            <a:r>
              <a:rPr lang="en-US" baseline="30000" dirty="0">
                <a:latin typeface=""/>
              </a:rPr>
              <a:t>nd</a:t>
            </a:r>
            <a:r>
              <a:rPr lang="en-US" dirty="0">
                <a:latin typeface=""/>
              </a:rPr>
              <a:t> SSVF submission reflects local needs and realities</a:t>
            </a:r>
          </a:p>
          <a:p>
            <a:endParaRPr lang="en-US" dirty="0">
              <a:latin typeface=""/>
            </a:endParaRPr>
          </a:p>
          <a:p>
            <a:r>
              <a:rPr lang="en-US" dirty="0">
                <a:latin typeface=""/>
              </a:rPr>
              <a:t>Awards are four years; grantee normal grant funds can also support similar flexibilities offered</a:t>
            </a:r>
          </a:p>
          <a:p>
            <a:endParaRPr lang="en-US" dirty="0">
              <a:latin typeface=""/>
            </a:endParaRPr>
          </a:p>
          <a:p>
            <a:r>
              <a:rPr lang="en-US" dirty="0">
                <a:latin typeface=""/>
              </a:rPr>
              <a:t>Limited to VA Catchment Areas included in NOFA</a:t>
            </a:r>
          </a:p>
          <a:p>
            <a:pPr marL="514350" indent="-514350">
              <a:buFont typeface="+mj-lt"/>
              <a:buAutoNum type="arabicPeriod"/>
            </a:pPr>
            <a:endParaRPr lang="en-US" dirty="0">
              <a:latin typeface=""/>
            </a:endParaRPr>
          </a:p>
        </p:txBody>
      </p:sp>
      <p:sp>
        <p:nvSpPr>
          <p:cNvPr id="3" name="Slide Number Placeholder 2">
            <a:extLst>
              <a:ext uri="{FF2B5EF4-FFF2-40B4-BE49-F238E27FC236}">
                <a16:creationId xmlns:a16="http://schemas.microsoft.com/office/drawing/2014/main" id="{A431B6CF-909F-4E71-BF57-EB8DC6073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4" name="Title 3">
            <a:extLst>
              <a:ext uri="{FF2B5EF4-FFF2-40B4-BE49-F238E27FC236}">
                <a16:creationId xmlns:a16="http://schemas.microsoft.com/office/drawing/2014/main" id="{5B5657F9-23C0-4DF5-BF64-361FB7EAA909}"/>
              </a:ext>
            </a:extLst>
          </p:cNvPr>
          <p:cNvSpPr>
            <a:spLocks noGrp="1"/>
          </p:cNvSpPr>
          <p:nvPr>
            <p:ph type="title"/>
          </p:nvPr>
        </p:nvSpPr>
        <p:spPr>
          <a:xfrm>
            <a:off x="0" y="-318186"/>
            <a:ext cx="12192000" cy="1375461"/>
          </a:xfrm>
        </p:spPr>
        <p:txBody>
          <a:bodyPr>
            <a:normAutofit/>
          </a:bodyPr>
          <a:lstStyle/>
          <a:p>
            <a:r>
              <a:rPr lang="en-US" sz="3200" dirty="0"/>
              <a:t>General Funding Update</a:t>
            </a:r>
          </a:p>
        </p:txBody>
      </p:sp>
    </p:spTree>
    <p:extLst>
      <p:ext uri="{BB962C8B-B14F-4D97-AF65-F5344CB8AC3E}">
        <p14:creationId xmlns:p14="http://schemas.microsoft.com/office/powerpoint/2010/main" val="396425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914400" y="2282920"/>
            <a:ext cx="10363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Arial"/>
              <a:buNone/>
            </a:pPr>
            <a:r>
              <a:rPr lang="en-US" b="1" dirty="0"/>
              <a:t>HUD-VASH Program Office</a:t>
            </a:r>
            <a:endParaRPr dirty="0"/>
          </a:p>
        </p:txBody>
      </p:sp>
    </p:spTree>
    <p:extLst>
      <p:ext uri="{BB962C8B-B14F-4D97-AF65-F5344CB8AC3E}">
        <p14:creationId xmlns:p14="http://schemas.microsoft.com/office/powerpoint/2010/main" val="111956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027" y="1008494"/>
            <a:ext cx="11945992" cy="5018680"/>
          </a:xfrm>
        </p:spPr>
        <p:txBody>
          <a:bodyPr>
            <a:normAutofit fontScale="92500"/>
          </a:bodyPr>
          <a:lstStyle/>
          <a:p>
            <a:r>
              <a:rPr lang="en-US" sz="2400" dirty="0"/>
              <a:t>The HUD-VASH program office expects HUD-VASH teams to be active partners in planning and implementation</a:t>
            </a:r>
          </a:p>
          <a:p>
            <a:pPr marL="0" indent="0">
              <a:buNone/>
            </a:pPr>
            <a:endParaRPr lang="en-US" sz="2400" dirty="0"/>
          </a:p>
          <a:p>
            <a:r>
              <a:rPr lang="en-US" sz="2400" dirty="0"/>
              <a:t>HUD-VASH should work jointly with SSVF to plan for staffing and other considerations</a:t>
            </a:r>
          </a:p>
          <a:p>
            <a:pPr marL="0" indent="0">
              <a:buNone/>
            </a:pPr>
            <a:endParaRPr lang="en-US" sz="2400" dirty="0"/>
          </a:p>
          <a:p>
            <a:r>
              <a:rPr lang="en-US" sz="2400" dirty="0"/>
              <a:t>Use local data (through HOMES, HMIS, etc.) to drive decision making</a:t>
            </a:r>
          </a:p>
          <a:p>
            <a:endParaRPr lang="en-US" sz="2400" dirty="0"/>
          </a:p>
          <a:p>
            <a:r>
              <a:rPr lang="en-US" sz="2400" dirty="0"/>
              <a:t>VA HUD-VASH teams should identify how best SSVF Housing Navigation can expand capacity to HUD-VASH to expedite placements with the appropriate level of services</a:t>
            </a:r>
          </a:p>
          <a:p>
            <a:endParaRPr lang="en-US" sz="2400" dirty="0"/>
          </a:p>
          <a:p>
            <a:r>
              <a:rPr lang="en-US" sz="2400" dirty="0"/>
              <a:t>HUD-VASH teams should be clear about what available resources can best respond to local Veterans needs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a:xfrm>
            <a:off x="0" y="-261624"/>
            <a:ext cx="12192000" cy="1143000"/>
          </a:xfrm>
        </p:spPr>
        <p:txBody>
          <a:bodyPr/>
          <a:lstStyle/>
          <a:p>
            <a:r>
              <a:rPr lang="en-US" dirty="0"/>
              <a:t>HUD-VASH Responsibilities </a:t>
            </a:r>
          </a:p>
        </p:txBody>
      </p:sp>
    </p:spTree>
    <p:extLst>
      <p:ext uri="{BB962C8B-B14F-4D97-AF65-F5344CB8AC3E}">
        <p14:creationId xmlns:p14="http://schemas.microsoft.com/office/powerpoint/2010/main" val="109535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223" y="1093335"/>
            <a:ext cx="11466136" cy="4911539"/>
          </a:xfrm>
        </p:spPr>
        <p:txBody>
          <a:bodyPr>
            <a:normAutofit fontScale="70000" lnSpcReduction="20000"/>
          </a:bodyPr>
          <a:lstStyle/>
          <a:p>
            <a:r>
              <a:rPr lang="en-US" dirty="0"/>
              <a:t>HUD-VASH must still provide clinical case management services to Veteran</a:t>
            </a:r>
          </a:p>
          <a:p>
            <a:endParaRPr lang="en-US" dirty="0"/>
          </a:p>
          <a:p>
            <a:r>
              <a:rPr lang="en-US" dirty="0"/>
              <a:t>HOMES Data requirements continue under HUD-VASH Team</a:t>
            </a:r>
          </a:p>
          <a:p>
            <a:endParaRPr lang="en-US" dirty="0"/>
          </a:p>
          <a:p>
            <a:r>
              <a:rPr lang="en-US" dirty="0"/>
              <a:t>Generally, PHA documentation support and other enrollment and voucher processes remain with HUD-VASH</a:t>
            </a:r>
          </a:p>
          <a:p>
            <a:endParaRPr lang="en-US" dirty="0"/>
          </a:p>
          <a:p>
            <a:r>
              <a:rPr lang="en-US" dirty="0"/>
              <a:t>HUD-VASH does not supervise SSVF but should establish a regular feedback loop to establish which Veterans require SSVF housing search and placement support  and provide task management for SSVF navigators </a:t>
            </a:r>
          </a:p>
          <a:p>
            <a:endParaRPr lang="en-US" dirty="0"/>
          </a:p>
          <a:p>
            <a:r>
              <a:rPr lang="en-US" dirty="0"/>
              <a:t>HUD-VASH/VA can, but is not required to, provide co-location office space for the SSVF Housing Navigator(s). The focus should be on the close coordination and planning with SSVF that will be essential for the success of these efforts, especially when co-location isn’t possible/feasible</a:t>
            </a:r>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p:cNvSpPr>
            <a:spLocks noGrp="1"/>
          </p:cNvSpPr>
          <p:nvPr>
            <p:ph type="title"/>
          </p:nvPr>
        </p:nvSpPr>
        <p:spPr/>
        <p:txBody>
          <a:bodyPr/>
          <a:lstStyle/>
          <a:p>
            <a:r>
              <a:rPr lang="en-US" dirty="0"/>
              <a:t>HUD-VASH Key Considerations and Expectations</a:t>
            </a:r>
          </a:p>
        </p:txBody>
      </p:sp>
    </p:spTree>
    <p:extLst>
      <p:ext uri="{BB962C8B-B14F-4D97-AF65-F5344CB8AC3E}">
        <p14:creationId xmlns:p14="http://schemas.microsoft.com/office/powerpoint/2010/main" val="3171214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US" dirty="0"/>
              <a:t>Key Questions Guiding Our Work</a:t>
            </a:r>
          </a:p>
        </p:txBody>
      </p:sp>
      <p:sp>
        <p:nvSpPr>
          <p:cNvPr id="5" name="Title 3"/>
          <p:cNvSpPr>
            <a:spLocks noGrp="1"/>
          </p:cNvSpPr>
          <p:nvPr>
            <p:ph idx="1"/>
          </p:nvPr>
        </p:nvSpPr>
        <p:spPr>
          <a:xfrm>
            <a:off x="84638" y="1037600"/>
            <a:ext cx="11853285" cy="4861755"/>
          </a:xfrm>
          <a:noFill/>
        </p:spPr>
        <p:txBody>
          <a:bodyPr>
            <a:noAutofit/>
          </a:bodyPr>
          <a:lstStyle/>
          <a:p>
            <a:pPr marL="0" indent="0" algn="l">
              <a:buNone/>
            </a:pPr>
            <a:r>
              <a:rPr lang="en-US" sz="2400" dirty="0"/>
              <a:t>What processes, protocols or service considerations would benefit from SSVF housing navigation to ensure the Veteran is quickly linked to and provided support in Permanent Housing? </a:t>
            </a:r>
            <a:br>
              <a:rPr lang="en-US" sz="2400" dirty="0"/>
            </a:br>
            <a:r>
              <a:rPr lang="en-US" sz="2400" dirty="0"/>
              <a:t/>
            </a:r>
            <a:br>
              <a:rPr lang="en-US" sz="2400" dirty="0"/>
            </a:br>
            <a:r>
              <a:rPr lang="en-US" sz="2400" dirty="0"/>
              <a:t>How do we improve the experience for the Veteran in obtaining permanent housing?</a:t>
            </a:r>
          </a:p>
          <a:p>
            <a:pPr marL="0" indent="0" algn="l">
              <a:buNone/>
            </a:pPr>
            <a:r>
              <a:rPr lang="en-US" sz="2400" dirty="0"/>
              <a:t/>
            </a:r>
            <a:br>
              <a:rPr lang="en-US" sz="2400" dirty="0"/>
            </a:br>
            <a:r>
              <a:rPr lang="en-US" sz="2400" dirty="0"/>
              <a:t>How do we prioritize the increased capacity provided through SSVF services for Veterans who are most likely to need support to successfully obtain housing?</a:t>
            </a:r>
          </a:p>
          <a:p>
            <a:pPr marL="0" indent="0" algn="l">
              <a:buNone/>
            </a:pPr>
            <a:r>
              <a:rPr lang="en-US" sz="2400" dirty="0"/>
              <a:t/>
            </a:r>
            <a:br>
              <a:rPr lang="en-US" sz="2400" dirty="0"/>
            </a:br>
            <a:r>
              <a:rPr lang="en-US" sz="2400" dirty="0"/>
              <a:t>How can we use this opportunity to adjust OUR system to better meet the VETERAN’S needs?</a:t>
            </a:r>
            <a:br>
              <a:rPr lang="en-US" sz="2400" dirty="0"/>
            </a:br>
            <a:endParaRPr lang="en-US" sz="2400" dirty="0"/>
          </a:p>
        </p:txBody>
      </p:sp>
    </p:spTree>
    <p:extLst>
      <p:ext uri="{BB962C8B-B14F-4D97-AF65-F5344CB8AC3E}">
        <p14:creationId xmlns:p14="http://schemas.microsoft.com/office/powerpoint/2010/main" val="227490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914400" y="2282920"/>
            <a:ext cx="10363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Arial"/>
              <a:buNone/>
            </a:pPr>
            <a:r>
              <a:rPr lang="en-US" b="1" dirty="0"/>
              <a:t>Housing Navigation</a:t>
            </a:r>
            <a:endParaRPr dirty="0"/>
          </a:p>
        </p:txBody>
      </p:sp>
    </p:spTree>
    <p:extLst>
      <p:ext uri="{BB962C8B-B14F-4D97-AF65-F5344CB8AC3E}">
        <p14:creationId xmlns:p14="http://schemas.microsoft.com/office/powerpoint/2010/main" val="369767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3E6776-000C-49E1-9C06-31E0A21AF6EB}"/>
              </a:ext>
            </a:extLst>
          </p:cNvPr>
          <p:cNvSpPr>
            <a:spLocks noGrp="1"/>
          </p:cNvSpPr>
          <p:nvPr>
            <p:ph idx="1"/>
          </p:nvPr>
        </p:nvSpPr>
        <p:spPr>
          <a:xfrm>
            <a:off x="326796" y="1057177"/>
            <a:ext cx="11419002" cy="4834576"/>
          </a:xfrm>
        </p:spPr>
        <p:txBody>
          <a:bodyPr vert="horz" lIns="91440" tIns="45720" rIns="91440" bIns="45720" rtlCol="0" anchor="t">
            <a:normAutofit fontScale="70000" lnSpcReduction="20000"/>
          </a:bodyPr>
          <a:lstStyle/>
          <a:p>
            <a:r>
              <a:rPr lang="en-US" dirty="0"/>
              <a:t>SSVF employs Housing Navigators who are dedicated to supporting HUD-VASH</a:t>
            </a:r>
          </a:p>
          <a:p>
            <a:pPr lvl="1"/>
            <a:r>
              <a:rPr lang="en-US" dirty="0"/>
              <a:t>Staff supplements, does not replace, HUD-VASH navigation</a:t>
            </a:r>
          </a:p>
          <a:p>
            <a:pPr lvl="1"/>
            <a:r>
              <a:rPr lang="en-US" dirty="0">
                <a:latin typeface="Arial"/>
                <a:cs typeface="Arial"/>
              </a:rPr>
              <a:t>Staff time funded under new funding is fully dedicated to HUD-VASH for navigation support</a:t>
            </a:r>
          </a:p>
          <a:p>
            <a:endParaRPr lang="en-US" dirty="0"/>
          </a:p>
          <a:p>
            <a:r>
              <a:rPr lang="en-US" dirty="0"/>
              <a:t>Veterans served are co-enrolled </a:t>
            </a:r>
          </a:p>
          <a:p>
            <a:pPr marL="0" indent="0">
              <a:buNone/>
            </a:pPr>
            <a:endParaRPr lang="en-US" dirty="0"/>
          </a:p>
          <a:p>
            <a:r>
              <a:rPr lang="en-US" dirty="0">
                <a:latin typeface="Arial"/>
                <a:cs typeface="Arial"/>
              </a:rPr>
              <a:t>SSVF can use RRH placements as a bridge to HUD-VASH to quickly secure housing units when there are delays in the PHA process. </a:t>
            </a:r>
          </a:p>
          <a:p>
            <a:endParaRPr lang="en-US" dirty="0"/>
          </a:p>
          <a:p>
            <a:pPr>
              <a:buFont typeface="Arial" panose="020B0604020202020204" pitchFamily="34" charset="0"/>
              <a:buChar char="•"/>
            </a:pPr>
            <a:r>
              <a:rPr lang="en-US" dirty="0"/>
              <a:t>Funded Housing Navigator time charged to the new grant award is applicable </a:t>
            </a:r>
            <a:r>
              <a:rPr lang="en-US" u="sng" dirty="0"/>
              <a:t>only</a:t>
            </a:r>
            <a:r>
              <a:rPr lang="en-US" dirty="0"/>
              <a:t> to Veterans co-enrolled in SSVF and HUD-VASH in communities funded by supplemental NOFA. For Veterans not duel enrolled, labor time must be charged to normal grant</a:t>
            </a:r>
          </a:p>
        </p:txBody>
      </p:sp>
      <p:sp>
        <p:nvSpPr>
          <p:cNvPr id="3" name="Slide Number Placeholder 2">
            <a:extLst>
              <a:ext uri="{FF2B5EF4-FFF2-40B4-BE49-F238E27FC236}">
                <a16:creationId xmlns:a16="http://schemas.microsoft.com/office/drawing/2014/main" id="{38A8EFA0-595C-4372-AC72-A21FB70A79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D5CC25B-E8B3-4A4A-A6CD-E11AF3CF13D0}"/>
              </a:ext>
            </a:extLst>
          </p:cNvPr>
          <p:cNvSpPr>
            <a:spLocks noGrp="1"/>
          </p:cNvSpPr>
          <p:nvPr>
            <p:ph type="title"/>
          </p:nvPr>
        </p:nvSpPr>
        <p:spPr>
          <a:xfrm>
            <a:off x="0" y="-1"/>
            <a:ext cx="12192000" cy="824815"/>
          </a:xfrm>
        </p:spPr>
        <p:txBody>
          <a:bodyPr/>
          <a:lstStyle/>
          <a:p>
            <a:r>
              <a:rPr lang="en-US" dirty="0"/>
              <a:t>Housing Navigation Overview</a:t>
            </a:r>
          </a:p>
        </p:txBody>
      </p:sp>
    </p:spTree>
    <p:extLst>
      <p:ext uri="{BB962C8B-B14F-4D97-AF65-F5344CB8AC3E}">
        <p14:creationId xmlns:p14="http://schemas.microsoft.com/office/powerpoint/2010/main" val="164628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3"/>
          <p:cNvSpPr txBox="1">
            <a:spLocks noGrp="1"/>
          </p:cNvSpPr>
          <p:nvPr>
            <p:ph type="title"/>
          </p:nvPr>
        </p:nvSpPr>
        <p:spPr>
          <a:xfrm>
            <a:off x="581025" y="-187325"/>
            <a:ext cx="10972800" cy="1143000"/>
          </a:xfrm>
          <a:noFill/>
          <a:ln>
            <a:noFill/>
          </a:ln>
        </p:spPr>
        <p:txBody>
          <a:bodyPr spcFirstLastPara="1" wrap="square" lIns="91425" tIns="45700" rIns="91425" bIns="45700" anchor="ctr" anchorCtr="0">
            <a:normAutofit/>
          </a:bodyPr>
          <a:lstStyle/>
          <a:p>
            <a:pPr lvl="0"/>
            <a:r>
              <a:rPr lang="en-US" dirty="0"/>
              <a:t>Housing Navigation</a:t>
            </a:r>
          </a:p>
        </p:txBody>
      </p:sp>
      <p:sp>
        <p:nvSpPr>
          <p:cNvPr id="139" name="Google Shape;139;p23"/>
          <p:cNvSpPr txBox="1">
            <a:spLocks noGrp="1"/>
          </p:cNvSpPr>
          <p:nvPr>
            <p:ph type="body" idx="4294967295"/>
          </p:nvPr>
        </p:nvSpPr>
        <p:spPr>
          <a:xfrm>
            <a:off x="0" y="1026592"/>
            <a:ext cx="11972925" cy="5045075"/>
          </a:xfrm>
          <a:noFill/>
          <a:ln>
            <a:noFill/>
          </a:ln>
        </p:spPr>
        <p:txBody>
          <a:bodyPr spcFirstLastPara="1" wrap="square" lIns="91425" tIns="45700" rIns="91425" bIns="45700" anchor="t" anchorCtr="0">
            <a:noAutofit/>
          </a:bodyPr>
          <a:lstStyle/>
          <a:p>
            <a:r>
              <a:rPr lang="en-US" sz="1600" dirty="0"/>
              <a:t>Successful housing navigation </a:t>
            </a:r>
          </a:p>
          <a:p>
            <a:pPr lvl="1"/>
            <a:r>
              <a:rPr lang="en-US" sz="1600" dirty="0"/>
              <a:t>Is a proactive service that engages across housing owners/landlords and Veterans to identify and coordinate linkages to permanent housing units in the community.</a:t>
            </a:r>
          </a:p>
          <a:p>
            <a:pPr lvl="1"/>
            <a:r>
              <a:rPr lang="en-US" sz="1600" dirty="0"/>
              <a:t>Landlord recruitment and relationship building to create a portfolio of housing options available as Veterans are entering the housing search process. This includes new unit identification in the open market and leveraging/building landlord relationships directly with the program/system to be able to access over time</a:t>
            </a:r>
          </a:p>
          <a:p>
            <a:pPr lvl="1"/>
            <a:r>
              <a:rPr lang="en-US" sz="1600" dirty="0"/>
              <a:t>Requires a process that</a:t>
            </a:r>
          </a:p>
          <a:p>
            <a:pPr lvl="2"/>
            <a:r>
              <a:rPr lang="en-US" sz="1600" dirty="0"/>
              <a:t>Understands the Veteran’s housing preferences.</a:t>
            </a:r>
          </a:p>
          <a:p>
            <a:pPr lvl="2"/>
            <a:r>
              <a:rPr lang="en-US" sz="1600" dirty="0"/>
              <a:t>Keeps the Veteran engaged in the search process.</a:t>
            </a:r>
          </a:p>
          <a:p>
            <a:pPr lvl="2"/>
            <a:r>
              <a:rPr lang="en-US" sz="1600" dirty="0"/>
              <a:t>Helps the Veteran in gathering all documents necessary for housing enrollment.</a:t>
            </a:r>
          </a:p>
          <a:p>
            <a:pPr lvl="2"/>
            <a:r>
              <a:rPr lang="en-US" sz="1600" dirty="0"/>
              <a:t>Accompanies the Veteran in housing search.</a:t>
            </a:r>
          </a:p>
          <a:p>
            <a:pPr lvl="2"/>
            <a:r>
              <a:rPr lang="en-US" sz="1600" dirty="0"/>
              <a:t>Serves as an advocate with landlords and other resources. </a:t>
            </a:r>
          </a:p>
          <a:p>
            <a:pPr marL="0" indent="0">
              <a:buNone/>
            </a:pPr>
            <a:endParaRPr lang="en-US" sz="1600" dirty="0">
              <a:latin typeface="Arial"/>
              <a:cs typeface="Arial"/>
            </a:endParaRPr>
          </a:p>
          <a:p>
            <a:r>
              <a:rPr lang="en-US" sz="1600" dirty="0">
                <a:latin typeface="Arial"/>
                <a:cs typeface="Arial"/>
              </a:rPr>
              <a:t>SSVF’s role in Housing Navigation will look different across different communities based on needs, capacity, etc. and  may also include isolating geographies or catchment areas that need particular support or attention.</a:t>
            </a:r>
          </a:p>
          <a:p>
            <a:pPr marL="0" indent="0">
              <a:buNone/>
            </a:pPr>
            <a:endParaRPr lang="en-US" sz="1600" dirty="0">
              <a:latin typeface="Arial"/>
              <a:cs typeface="Arial"/>
            </a:endParaRPr>
          </a:p>
          <a:p>
            <a:r>
              <a:rPr lang="en-US" sz="1600" dirty="0">
                <a:latin typeface="Arial"/>
                <a:cs typeface="Arial"/>
              </a:rPr>
              <a:t>SSVF grantees and the HUD-VASH teams will coordinate and engage in process mapping  to determine what roles each should play, and may play throughout the housing navigation process. </a:t>
            </a:r>
          </a:p>
          <a:p>
            <a:endParaRPr lang="en-US" sz="1600" dirty="0"/>
          </a:p>
          <a:p>
            <a:endParaRPr lang="en-US" sz="1600" dirty="0">
              <a:latin typeface="Arial"/>
              <a:cs typeface="Arial"/>
            </a:endParaRPr>
          </a:p>
        </p:txBody>
      </p:sp>
    </p:spTree>
    <p:extLst>
      <p:ext uri="{BB962C8B-B14F-4D97-AF65-F5344CB8AC3E}">
        <p14:creationId xmlns:p14="http://schemas.microsoft.com/office/powerpoint/2010/main" val="1007063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3E6776-000C-49E1-9C06-31E0A21AF6EB}"/>
              </a:ext>
            </a:extLst>
          </p:cNvPr>
          <p:cNvSpPr>
            <a:spLocks noGrp="1"/>
          </p:cNvSpPr>
          <p:nvPr>
            <p:ph idx="1"/>
          </p:nvPr>
        </p:nvSpPr>
        <p:spPr>
          <a:xfrm>
            <a:off x="247650" y="962025"/>
            <a:ext cx="11847590" cy="5076825"/>
          </a:xfrm>
        </p:spPr>
        <p:txBody>
          <a:bodyPr vert="horz" lIns="91440" tIns="45720" rIns="91440" bIns="45720" rtlCol="0" anchor="t">
            <a:normAutofit lnSpcReduction="10000"/>
          </a:bodyPr>
          <a:lstStyle/>
          <a:p>
            <a:r>
              <a:rPr lang="en-US" dirty="0"/>
              <a:t>SSVF and HUD-VASH should work together to develop and review job descriptions for this new position/role</a:t>
            </a:r>
          </a:p>
          <a:p>
            <a:endParaRPr lang="en-US" dirty="0"/>
          </a:p>
          <a:p>
            <a:r>
              <a:rPr lang="en-US" dirty="0"/>
              <a:t>Review and assess current housing navigation services and capacity offered to HUD-VASH.  Consider how SSVF can best augment any existing HUD-VASH activities related to landlords and obtaining units</a:t>
            </a:r>
          </a:p>
          <a:p>
            <a:endParaRPr lang="en-US" dirty="0"/>
          </a:p>
          <a:p>
            <a:r>
              <a:rPr lang="en-US" dirty="0"/>
              <a:t>HUD-VASH must retain clinical service delivery even while SSVF provides housing navigation services</a:t>
            </a:r>
          </a:p>
          <a:p>
            <a:endParaRPr lang="en-US" dirty="0"/>
          </a:p>
          <a:p>
            <a:endParaRPr lang="en-US" dirty="0"/>
          </a:p>
          <a:p>
            <a:pPr marL="457200" lvl="1" indent="0">
              <a:buNone/>
            </a:pPr>
            <a:endParaRPr lang="en-US" dirty="0"/>
          </a:p>
        </p:txBody>
      </p:sp>
      <p:sp>
        <p:nvSpPr>
          <p:cNvPr id="3" name="Slide Number Placeholder 2">
            <a:extLst>
              <a:ext uri="{FF2B5EF4-FFF2-40B4-BE49-F238E27FC236}">
                <a16:creationId xmlns:a16="http://schemas.microsoft.com/office/drawing/2014/main" id="{38A8EFA0-595C-4372-AC72-A21FB70A79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D5CC25B-E8B3-4A4A-A6CD-E11AF3CF13D0}"/>
              </a:ext>
            </a:extLst>
          </p:cNvPr>
          <p:cNvSpPr>
            <a:spLocks noGrp="1"/>
          </p:cNvSpPr>
          <p:nvPr>
            <p:ph type="title"/>
          </p:nvPr>
        </p:nvSpPr>
        <p:spPr>
          <a:xfrm>
            <a:off x="0" y="-1"/>
            <a:ext cx="12192000" cy="824815"/>
          </a:xfrm>
        </p:spPr>
        <p:txBody>
          <a:bodyPr/>
          <a:lstStyle/>
          <a:p>
            <a:r>
              <a:rPr lang="en-US" dirty="0"/>
              <a:t>Key Considerations: SSVF HUD-VASH Roles and Responsibilities</a:t>
            </a:r>
          </a:p>
        </p:txBody>
      </p:sp>
    </p:spTree>
    <p:extLst>
      <p:ext uri="{BB962C8B-B14F-4D97-AF65-F5344CB8AC3E}">
        <p14:creationId xmlns:p14="http://schemas.microsoft.com/office/powerpoint/2010/main" val="106409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body" idx="1"/>
          </p:nvPr>
        </p:nvSpPr>
        <p:spPr>
          <a:xfrm>
            <a:off x="609600" y="1166018"/>
            <a:ext cx="10972800" cy="4525963"/>
          </a:xfrm>
          <a:prstGeom prst="rect">
            <a:avLst/>
          </a:prstGeom>
          <a:noFill/>
          <a:ln>
            <a:noFill/>
          </a:ln>
        </p:spPr>
        <p:txBody>
          <a:bodyPr spcFirstLastPara="1" wrap="square" lIns="91425" tIns="45700" rIns="91425" bIns="45700" anchor="t" anchorCtr="0">
            <a:normAutofit/>
          </a:bodyPr>
          <a:lstStyle/>
          <a:p>
            <a:pPr marL="342900" lvl="0" indent="-170180" algn="l" rtl="0">
              <a:lnSpc>
                <a:spcPct val="100000"/>
              </a:lnSpc>
              <a:spcBef>
                <a:spcPts val="544"/>
              </a:spcBef>
              <a:spcAft>
                <a:spcPts val="0"/>
              </a:spcAft>
              <a:buClr>
                <a:schemeClr val="dk1"/>
              </a:buClr>
              <a:buSzPct val="100000"/>
              <a:buNone/>
            </a:pPr>
            <a:endParaRPr dirty="0"/>
          </a:p>
          <a:p>
            <a:pPr marL="342900" lvl="0" indent="-170180" algn="l" rtl="0">
              <a:lnSpc>
                <a:spcPct val="100000"/>
              </a:lnSpc>
              <a:spcBef>
                <a:spcPts val="544"/>
              </a:spcBef>
              <a:spcAft>
                <a:spcPts val="0"/>
              </a:spcAft>
              <a:buClr>
                <a:schemeClr val="dk1"/>
              </a:buClr>
              <a:buSzPct val="100000"/>
              <a:buNone/>
            </a:pPr>
            <a:endParaRPr dirty="0"/>
          </a:p>
        </p:txBody>
      </p:sp>
      <p:sp>
        <p:nvSpPr>
          <p:cNvPr id="50" name="Google Shape;50;p2"/>
          <p:cNvSpPr txBox="1">
            <a:spLocks noGrp="1"/>
          </p:cNvSpPr>
          <p:nvPr>
            <p:ph type="sldNum" idx="12"/>
          </p:nvPr>
        </p:nvSpPr>
        <p:spPr>
          <a:xfrm>
            <a:off x="11582400" y="6400233"/>
            <a:ext cx="51284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dirty="0"/>
          </a:p>
        </p:txBody>
      </p:sp>
      <p:sp>
        <p:nvSpPr>
          <p:cNvPr id="51" name="Google Shape;51;p2"/>
          <p:cNvSpPr txBox="1">
            <a:spLocks noGrp="1"/>
          </p:cNvSpPr>
          <p:nvPr>
            <p:ph type="title"/>
          </p:nvPr>
        </p:nvSpPr>
        <p:spPr>
          <a:xfrm>
            <a:off x="0" y="-76200"/>
            <a:ext cx="12192000" cy="838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US" dirty="0"/>
              <a:t>Housekeeping</a:t>
            </a:r>
            <a:endParaRPr dirty="0"/>
          </a:p>
        </p:txBody>
      </p:sp>
      <p:pic>
        <p:nvPicPr>
          <p:cNvPr id="52" name="Google Shape;52;p2"/>
          <p:cNvPicPr preferRelativeResize="0">
            <a:picLocks noGrp="1"/>
          </p:cNvPicPr>
          <p:nvPr>
            <p:ph type="body" idx="4294967295"/>
          </p:nvPr>
        </p:nvPicPr>
        <p:blipFill rotWithShape="1">
          <a:blip r:embed="rId3">
            <a:alphaModFix/>
          </a:blip>
          <a:srcRect/>
          <a:stretch/>
        </p:blipFill>
        <p:spPr>
          <a:xfrm>
            <a:off x="9953625" y="1165225"/>
            <a:ext cx="2238375" cy="1847850"/>
          </a:xfrm>
          <a:prstGeom prst="rect">
            <a:avLst/>
          </a:prstGeom>
          <a:noFill/>
          <a:ln>
            <a:noFill/>
          </a:ln>
        </p:spPr>
      </p:pic>
      <p:sp>
        <p:nvSpPr>
          <p:cNvPr id="53" name="Google Shape;53;p2"/>
          <p:cNvSpPr/>
          <p:nvPr/>
        </p:nvSpPr>
        <p:spPr>
          <a:xfrm>
            <a:off x="1392363" y="5036249"/>
            <a:ext cx="9407274"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93773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C0E62-44E5-421D-BB0E-DFB61BF4CAC1}"/>
              </a:ext>
            </a:extLst>
          </p:cNvPr>
          <p:cNvSpPr>
            <a:spLocks noGrp="1"/>
          </p:cNvSpPr>
          <p:nvPr>
            <p:ph idx="1"/>
          </p:nvPr>
        </p:nvSpPr>
        <p:spPr>
          <a:xfrm>
            <a:off x="149629" y="906260"/>
            <a:ext cx="11823296" cy="5004346"/>
          </a:xfrm>
        </p:spPr>
        <p:txBody>
          <a:bodyPr vert="horz" lIns="91440" tIns="45720" rIns="91440" bIns="45720" rtlCol="0" anchor="t">
            <a:noAutofit/>
          </a:bodyPr>
          <a:lstStyle/>
          <a:p>
            <a:pPr marL="0" indent="0">
              <a:buNone/>
            </a:pPr>
            <a:r>
              <a:rPr lang="en-US" sz="2400" dirty="0"/>
              <a:t>SSVF and HUD-VASH meet to discuss award implications, including:</a:t>
            </a:r>
          </a:p>
          <a:p>
            <a:pPr marL="0" indent="0">
              <a:buNone/>
            </a:pPr>
            <a:endParaRPr lang="en-US" sz="2400" dirty="0"/>
          </a:p>
          <a:p>
            <a:r>
              <a:rPr lang="en-US" sz="2400" dirty="0"/>
              <a:t>Existing gaps and disparities within the local Veteran homelessness response system that this opportunity can address</a:t>
            </a:r>
          </a:p>
          <a:p>
            <a:r>
              <a:rPr lang="en-US" sz="2400" dirty="0"/>
              <a:t>Current and anticipated population of Veteran who would be co-enrolled</a:t>
            </a:r>
          </a:p>
          <a:p>
            <a:r>
              <a:rPr lang="en-US" sz="2400" dirty="0"/>
              <a:t>Roles and responsibilities between SSVF Navigators and HUD-VASH teams</a:t>
            </a:r>
          </a:p>
          <a:p>
            <a:r>
              <a:rPr lang="en-US" sz="2400" dirty="0"/>
              <a:t>PHA HQS requirements and approval process, including basic training for staff to assure general expectation of unit passing inspection</a:t>
            </a:r>
          </a:p>
          <a:p>
            <a:r>
              <a:rPr lang="en-US" sz="2400" dirty="0">
                <a:solidFill>
                  <a:schemeClr val="tx1">
                    <a:lumMod val="95000"/>
                    <a:lumOff val="5000"/>
                  </a:schemeClr>
                </a:solidFill>
                <a:latin typeface="Arial"/>
                <a:cs typeface="Arial"/>
              </a:rPr>
              <a:t>Team approach to services</a:t>
            </a:r>
          </a:p>
          <a:p>
            <a:pPr lvl="1"/>
            <a:r>
              <a:rPr lang="en-US" sz="2400" dirty="0">
                <a:solidFill>
                  <a:schemeClr val="tx1">
                    <a:lumMod val="95000"/>
                    <a:lumOff val="5000"/>
                  </a:schemeClr>
                </a:solidFill>
                <a:latin typeface="Arial"/>
                <a:cs typeface="Arial"/>
              </a:rPr>
              <a:t>With clearly defined roles and expectations</a:t>
            </a:r>
          </a:p>
          <a:p>
            <a:pPr lvl="1"/>
            <a:r>
              <a:rPr lang="en-US" sz="2400" dirty="0">
                <a:solidFill>
                  <a:schemeClr val="tx1">
                    <a:lumMod val="95000"/>
                    <a:lumOff val="5000"/>
                  </a:schemeClr>
                </a:solidFill>
                <a:latin typeface="Arial"/>
                <a:cs typeface="Arial"/>
              </a:rPr>
              <a:t>With timing and protocol</a:t>
            </a:r>
          </a:p>
          <a:p>
            <a:pPr marL="914400" lvl="2" indent="0">
              <a:buNone/>
            </a:pPr>
            <a:endParaRPr lang="en-US" sz="1600" dirty="0">
              <a:solidFill>
                <a:schemeClr val="tx1">
                  <a:lumMod val="95000"/>
                  <a:lumOff val="5000"/>
                </a:schemeClr>
              </a:solidFill>
            </a:endParaRPr>
          </a:p>
        </p:txBody>
      </p:sp>
      <p:sp>
        <p:nvSpPr>
          <p:cNvPr id="3" name="Slide Number Placeholder 2">
            <a:extLst>
              <a:ext uri="{FF2B5EF4-FFF2-40B4-BE49-F238E27FC236}">
                <a16:creationId xmlns:a16="http://schemas.microsoft.com/office/drawing/2014/main" id="{F97DD1B5-84C4-4AE9-93E7-EDEB161C68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461EC11-08A6-4BF8-956B-9AA635F16300}"/>
              </a:ext>
            </a:extLst>
          </p:cNvPr>
          <p:cNvSpPr>
            <a:spLocks noGrp="1"/>
          </p:cNvSpPr>
          <p:nvPr>
            <p:ph type="title"/>
          </p:nvPr>
        </p:nvSpPr>
        <p:spPr>
          <a:xfrm>
            <a:off x="0" y="-1"/>
            <a:ext cx="12192000" cy="824815"/>
          </a:xfrm>
        </p:spPr>
        <p:txBody>
          <a:bodyPr>
            <a:normAutofit/>
          </a:bodyPr>
          <a:lstStyle/>
          <a:p>
            <a:r>
              <a:rPr lang="en-US" sz="3200" dirty="0"/>
              <a:t>Key Planning Considerations: Housing Navigation</a:t>
            </a:r>
          </a:p>
        </p:txBody>
      </p:sp>
    </p:spTree>
    <p:extLst>
      <p:ext uri="{BB962C8B-B14F-4D97-AF65-F5344CB8AC3E}">
        <p14:creationId xmlns:p14="http://schemas.microsoft.com/office/powerpoint/2010/main" val="1531901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C0E62-44E5-421D-BB0E-DFB61BF4CAC1}"/>
              </a:ext>
            </a:extLst>
          </p:cNvPr>
          <p:cNvSpPr>
            <a:spLocks noGrp="1"/>
          </p:cNvSpPr>
          <p:nvPr>
            <p:ph idx="1"/>
          </p:nvPr>
        </p:nvSpPr>
        <p:spPr>
          <a:xfrm>
            <a:off x="149629" y="906260"/>
            <a:ext cx="11823296" cy="5004346"/>
          </a:xfrm>
        </p:spPr>
        <p:txBody>
          <a:bodyPr vert="horz" lIns="91440" tIns="45720" rIns="91440" bIns="45720" rtlCol="0" anchor="t">
            <a:noAutofit/>
          </a:bodyPr>
          <a:lstStyle/>
          <a:p>
            <a:pPr marL="914400" lvl="2" indent="0">
              <a:buNone/>
            </a:pPr>
            <a:endParaRPr lang="en-US" sz="1600" dirty="0">
              <a:solidFill>
                <a:schemeClr val="tx1">
                  <a:lumMod val="95000"/>
                  <a:lumOff val="5000"/>
                </a:schemeClr>
              </a:solidFill>
            </a:endParaRPr>
          </a:p>
          <a:p>
            <a:r>
              <a:rPr lang="en-US" sz="2000" dirty="0">
                <a:solidFill>
                  <a:schemeClr val="tx1">
                    <a:lumMod val="95000"/>
                    <a:lumOff val="5000"/>
                  </a:schemeClr>
                </a:solidFill>
                <a:latin typeface="Arial"/>
                <a:cs typeface="Arial"/>
              </a:rPr>
              <a:t>Meet with CoC Coordinated Entry and VA teams </a:t>
            </a:r>
            <a:endParaRPr lang="en-US" sz="2000" dirty="0">
              <a:solidFill>
                <a:schemeClr val="tx1">
                  <a:lumMod val="95000"/>
                  <a:lumOff val="5000"/>
                </a:schemeClr>
              </a:solidFill>
            </a:endParaRPr>
          </a:p>
          <a:p>
            <a:pPr lvl="1"/>
            <a:r>
              <a:rPr lang="en-US" sz="2000" dirty="0">
                <a:solidFill>
                  <a:schemeClr val="tx1">
                    <a:lumMod val="95000"/>
                    <a:lumOff val="5000"/>
                  </a:schemeClr>
                </a:solidFill>
                <a:latin typeface="Arial"/>
                <a:cs typeface="Arial"/>
              </a:rPr>
              <a:t>To update on new initiative and potential to link clients more rapidly to housing placements</a:t>
            </a:r>
          </a:p>
          <a:p>
            <a:pPr lvl="1"/>
            <a:r>
              <a:rPr lang="en-US" sz="2000" dirty="0">
                <a:solidFill>
                  <a:schemeClr val="tx1">
                    <a:lumMod val="95000"/>
                    <a:lumOff val="5000"/>
                  </a:schemeClr>
                </a:solidFill>
                <a:latin typeface="Arial"/>
                <a:cs typeface="Arial"/>
              </a:rPr>
              <a:t>To understand data on number of Veterans between 50%-80% AMI (note: not all PHAs allow up to 80% for HUD-VASH)</a:t>
            </a:r>
          </a:p>
          <a:p>
            <a:endParaRPr lang="en-US" sz="2000" dirty="0"/>
          </a:p>
          <a:p>
            <a:r>
              <a:rPr lang="en-US" sz="2000" dirty="0">
                <a:latin typeface="Arial"/>
                <a:cs typeface="Arial"/>
              </a:rPr>
              <a:t>Discuss current landlord communication and portfolio, including recent landlords who may be more willing to rent with new housing navigation and incentive payments in place. Expand on current VA/CoC landlord efforts</a:t>
            </a:r>
          </a:p>
          <a:p>
            <a:endParaRPr lang="en-US" sz="2000" dirty="0">
              <a:latin typeface="Arial"/>
              <a:cs typeface="Arial"/>
            </a:endParaRPr>
          </a:p>
          <a:p>
            <a:r>
              <a:rPr lang="en-US" sz="2000" dirty="0">
                <a:latin typeface="Arial"/>
                <a:cs typeface="Arial"/>
              </a:rPr>
              <a:t>Review By Name List and Case Conferencing protocol to ensure new flexibilities are fully utilized and coordinated</a:t>
            </a:r>
          </a:p>
        </p:txBody>
      </p:sp>
      <p:sp>
        <p:nvSpPr>
          <p:cNvPr id="3" name="Slide Number Placeholder 2">
            <a:extLst>
              <a:ext uri="{FF2B5EF4-FFF2-40B4-BE49-F238E27FC236}">
                <a16:creationId xmlns:a16="http://schemas.microsoft.com/office/drawing/2014/main" id="{F97DD1B5-84C4-4AE9-93E7-EDEB161C68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461EC11-08A6-4BF8-956B-9AA635F16300}"/>
              </a:ext>
            </a:extLst>
          </p:cNvPr>
          <p:cNvSpPr>
            <a:spLocks noGrp="1"/>
          </p:cNvSpPr>
          <p:nvPr>
            <p:ph type="title"/>
          </p:nvPr>
        </p:nvSpPr>
        <p:spPr>
          <a:xfrm>
            <a:off x="0" y="-1"/>
            <a:ext cx="12192000" cy="824815"/>
          </a:xfrm>
        </p:spPr>
        <p:txBody>
          <a:bodyPr>
            <a:normAutofit/>
          </a:bodyPr>
          <a:lstStyle/>
          <a:p>
            <a:r>
              <a:rPr lang="en-US" sz="3200" dirty="0"/>
              <a:t>Key Planning Considerations: Housing Navigation (</a:t>
            </a:r>
            <a:r>
              <a:rPr lang="en-US" sz="3200" dirty="0" err="1"/>
              <a:t>cont</a:t>
            </a:r>
            <a:r>
              <a:rPr lang="en-US" sz="3200" dirty="0"/>
              <a:t>)</a:t>
            </a:r>
          </a:p>
        </p:txBody>
      </p:sp>
    </p:spTree>
    <p:extLst>
      <p:ext uri="{BB962C8B-B14F-4D97-AF65-F5344CB8AC3E}">
        <p14:creationId xmlns:p14="http://schemas.microsoft.com/office/powerpoint/2010/main" val="2488390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5CC25B-E8B3-4A4A-A6CD-E11AF3CF13D0}"/>
              </a:ext>
            </a:extLst>
          </p:cNvPr>
          <p:cNvSpPr>
            <a:spLocks noGrp="1"/>
          </p:cNvSpPr>
          <p:nvPr>
            <p:ph type="title"/>
          </p:nvPr>
        </p:nvSpPr>
        <p:spPr>
          <a:xfrm>
            <a:off x="0" y="-1"/>
            <a:ext cx="12192000" cy="824815"/>
          </a:xfrm>
        </p:spPr>
        <p:txBody>
          <a:bodyPr>
            <a:normAutofit/>
          </a:bodyPr>
          <a:lstStyle/>
          <a:p>
            <a:r>
              <a:rPr lang="en-US" sz="2400" dirty="0"/>
              <a:t>Assessing Current Capacity and Gaps – example joint tool</a:t>
            </a:r>
          </a:p>
        </p:txBody>
      </p:sp>
      <p:sp>
        <p:nvSpPr>
          <p:cNvPr id="39" name="Slide Number Placeholder 3"/>
          <p:cNvSpPr>
            <a:spLocks noGrp="1"/>
          </p:cNvSpPr>
          <p:nvPr>
            <p:ph type="sldNum" sz="quarter" idx="12"/>
          </p:nvPr>
        </p:nvSpPr>
        <p:spPr>
          <a:xfrm>
            <a:off x="9250440" y="6400139"/>
            <a:ext cx="2844800" cy="320809"/>
          </a:xfrm>
        </p:spPr>
        <p:txBody>
          <a:bodyPr/>
          <a:lstStyle/>
          <a:p>
            <a:fld id="{A829F25A-84D3-4F9E-BD6A-3ADD05BBF9F6}" type="slidenum">
              <a:rPr lang="en-US" altLang="en-US" smtClean="0"/>
              <a:pPr/>
              <a:t>22</a:t>
            </a:fld>
            <a:endParaRPr lang="en-US" altLang="en-US" dirty="0"/>
          </a:p>
        </p:txBody>
      </p:sp>
      <p:sp>
        <p:nvSpPr>
          <p:cNvPr id="41" name="Slide Number Placeholder 5">
            <a:extLst>
              <a:ext uri="{FF2B5EF4-FFF2-40B4-BE49-F238E27FC236}">
                <a16:creationId xmlns:a16="http://schemas.microsoft.com/office/drawing/2014/main" id="{6A4AA2C0-A4CA-4E1F-8C35-568ED3F28BA5}"/>
              </a:ext>
            </a:extLst>
          </p:cNvPr>
          <p:cNvSpPr txBox="1">
            <a:spLocks/>
          </p:cNvSpPr>
          <p:nvPr/>
        </p:nvSpPr>
        <p:spPr>
          <a:xfrm>
            <a:off x="8610600" y="6356350"/>
            <a:ext cx="2743200" cy="32080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29F25A-84D3-4F9E-BD6A-3ADD05BBF9F6}" type="slidenum">
              <a:rPr lang="en-US" altLang="en-US" smtClean="0"/>
              <a:pPr/>
              <a:t>22</a:t>
            </a:fld>
            <a:endParaRPr lang="en-US" altLang="en-US" dirty="0"/>
          </a:p>
        </p:txBody>
      </p:sp>
      <p:sp>
        <p:nvSpPr>
          <p:cNvPr id="48" name="Rectangle 47"/>
          <p:cNvSpPr/>
          <p:nvPr/>
        </p:nvSpPr>
        <p:spPr>
          <a:xfrm>
            <a:off x="8152661" y="1055655"/>
            <a:ext cx="3807238" cy="497815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2508" y="1065726"/>
            <a:ext cx="3719762" cy="49828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97152" y="1055655"/>
            <a:ext cx="3719762" cy="553998"/>
          </a:xfrm>
          <a:prstGeom prst="rect">
            <a:avLst/>
          </a:prstGeom>
          <a:noFill/>
        </p:spPr>
        <p:txBody>
          <a:bodyPr wrap="square" rtlCol="0">
            <a:spAutoFit/>
          </a:bodyPr>
          <a:lstStyle/>
          <a:p>
            <a:pPr algn="ctr"/>
            <a:r>
              <a:rPr lang="en-US" sz="1500" u="sng" dirty="0"/>
              <a:t>HUD-VASH Housing Navigation Strengths and </a:t>
            </a:r>
            <a:r>
              <a:rPr lang="en-US" sz="1500" u="sng" dirty="0" err="1"/>
              <a:t>Exisiting</a:t>
            </a:r>
            <a:r>
              <a:rPr lang="en-US" sz="1500" u="sng" dirty="0"/>
              <a:t> Capacity</a:t>
            </a:r>
          </a:p>
        </p:txBody>
      </p:sp>
      <p:sp>
        <p:nvSpPr>
          <p:cNvPr id="52" name="TextBox 51"/>
          <p:cNvSpPr txBox="1"/>
          <p:nvPr/>
        </p:nvSpPr>
        <p:spPr>
          <a:xfrm>
            <a:off x="386265" y="1561056"/>
            <a:ext cx="3592929" cy="323165"/>
          </a:xfrm>
          <a:prstGeom prst="rect">
            <a:avLst/>
          </a:prstGeom>
          <a:noFill/>
          <a:ln>
            <a:solidFill>
              <a:schemeClr val="tx1">
                <a:lumMod val="65000"/>
                <a:lumOff val="35000"/>
              </a:schemeClr>
            </a:solidFill>
          </a:ln>
        </p:spPr>
        <p:txBody>
          <a:bodyPr wrap="square" rtlCol="0">
            <a:spAutoFit/>
          </a:bodyPr>
          <a:lstStyle/>
          <a:p>
            <a:r>
              <a:rPr lang="en-US" sz="1500" dirty="0"/>
              <a:t>1. </a:t>
            </a:r>
          </a:p>
        </p:txBody>
      </p:sp>
      <p:sp>
        <p:nvSpPr>
          <p:cNvPr id="53" name="TextBox 52"/>
          <p:cNvSpPr txBox="1"/>
          <p:nvPr/>
        </p:nvSpPr>
        <p:spPr>
          <a:xfrm>
            <a:off x="4367217" y="1033092"/>
            <a:ext cx="3719762" cy="323165"/>
          </a:xfrm>
          <a:prstGeom prst="rect">
            <a:avLst/>
          </a:prstGeom>
          <a:noFill/>
        </p:spPr>
        <p:txBody>
          <a:bodyPr wrap="square" rtlCol="0">
            <a:spAutoFit/>
          </a:bodyPr>
          <a:lstStyle/>
          <a:p>
            <a:pPr algn="ctr"/>
            <a:r>
              <a:rPr lang="en-US" sz="1500" u="sng" dirty="0"/>
              <a:t>HUD-VASH Navigation Gaps</a:t>
            </a:r>
          </a:p>
        </p:txBody>
      </p:sp>
      <p:sp>
        <p:nvSpPr>
          <p:cNvPr id="54" name="TextBox 53"/>
          <p:cNvSpPr txBox="1"/>
          <p:nvPr/>
        </p:nvSpPr>
        <p:spPr>
          <a:xfrm>
            <a:off x="8204781" y="1042939"/>
            <a:ext cx="3719762" cy="323165"/>
          </a:xfrm>
          <a:prstGeom prst="rect">
            <a:avLst/>
          </a:prstGeom>
          <a:noFill/>
        </p:spPr>
        <p:txBody>
          <a:bodyPr wrap="square" rtlCol="0">
            <a:spAutoFit/>
          </a:bodyPr>
          <a:lstStyle/>
          <a:p>
            <a:pPr algn="ctr"/>
            <a:r>
              <a:rPr lang="en-US" sz="1500" u="sng" dirty="0"/>
              <a:t>Areas for SSVF Navigation to Focus</a:t>
            </a:r>
          </a:p>
        </p:txBody>
      </p:sp>
      <p:sp>
        <p:nvSpPr>
          <p:cNvPr id="55" name="TextBox 54"/>
          <p:cNvSpPr txBox="1"/>
          <p:nvPr/>
        </p:nvSpPr>
        <p:spPr>
          <a:xfrm>
            <a:off x="4323736" y="1564535"/>
            <a:ext cx="3719762" cy="323165"/>
          </a:xfrm>
          <a:prstGeom prst="rect">
            <a:avLst/>
          </a:prstGeom>
          <a:noFill/>
          <a:ln>
            <a:solidFill>
              <a:schemeClr val="tx1">
                <a:lumMod val="65000"/>
                <a:lumOff val="35000"/>
              </a:schemeClr>
            </a:solidFill>
          </a:ln>
        </p:spPr>
        <p:txBody>
          <a:bodyPr wrap="square" rtlCol="0">
            <a:spAutoFit/>
          </a:bodyPr>
          <a:lstStyle/>
          <a:p>
            <a:r>
              <a:rPr lang="en-US" sz="1500" dirty="0"/>
              <a:t>1. </a:t>
            </a:r>
          </a:p>
        </p:txBody>
      </p:sp>
      <p:sp>
        <p:nvSpPr>
          <p:cNvPr id="56" name="TextBox 55"/>
          <p:cNvSpPr txBox="1"/>
          <p:nvPr/>
        </p:nvSpPr>
        <p:spPr>
          <a:xfrm>
            <a:off x="8250969" y="1570854"/>
            <a:ext cx="3627385" cy="323166"/>
          </a:xfrm>
          <a:prstGeom prst="rect">
            <a:avLst/>
          </a:prstGeom>
          <a:noFill/>
          <a:ln>
            <a:solidFill>
              <a:schemeClr val="tx1">
                <a:lumMod val="65000"/>
                <a:lumOff val="35000"/>
              </a:schemeClr>
            </a:solidFill>
          </a:ln>
        </p:spPr>
        <p:txBody>
          <a:bodyPr wrap="square" rtlCol="0">
            <a:spAutoFit/>
          </a:bodyPr>
          <a:lstStyle/>
          <a:p>
            <a:r>
              <a:rPr lang="en-US" sz="1500" dirty="0"/>
              <a:t>1. </a:t>
            </a:r>
          </a:p>
        </p:txBody>
      </p:sp>
      <p:sp>
        <p:nvSpPr>
          <p:cNvPr id="57" name="Rectangle 56"/>
          <p:cNvSpPr/>
          <p:nvPr/>
        </p:nvSpPr>
        <p:spPr>
          <a:xfrm>
            <a:off x="4214573" y="1065726"/>
            <a:ext cx="7745326" cy="49893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45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A8EFA0-595C-4372-AC72-A21FB70A79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D5CC25B-E8B3-4A4A-A6CD-E11AF3CF13D0}"/>
              </a:ext>
            </a:extLst>
          </p:cNvPr>
          <p:cNvSpPr>
            <a:spLocks noGrp="1"/>
          </p:cNvSpPr>
          <p:nvPr>
            <p:ph type="title"/>
          </p:nvPr>
        </p:nvSpPr>
        <p:spPr>
          <a:xfrm>
            <a:off x="0" y="-1"/>
            <a:ext cx="12192000" cy="824815"/>
          </a:xfrm>
        </p:spPr>
        <p:txBody>
          <a:bodyPr>
            <a:normAutofit/>
          </a:bodyPr>
          <a:lstStyle/>
          <a:p>
            <a:r>
              <a:rPr lang="en-US" sz="2400" dirty="0"/>
              <a:t>Identifying Roles – example joint tool</a:t>
            </a:r>
          </a:p>
        </p:txBody>
      </p:sp>
      <p:sp>
        <p:nvSpPr>
          <p:cNvPr id="7" name="Rectangle 6"/>
          <p:cNvSpPr/>
          <p:nvPr/>
        </p:nvSpPr>
        <p:spPr>
          <a:xfrm>
            <a:off x="6010408" y="938113"/>
            <a:ext cx="2871537" cy="505569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93693" y="938113"/>
            <a:ext cx="2871537" cy="505569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47741" y="976228"/>
            <a:ext cx="2871537" cy="5037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6A4AA2C0-A4CA-4E1F-8C35-568ED3F28BA5}"/>
              </a:ext>
            </a:extLst>
          </p:cNvPr>
          <p:cNvSpPr txBox="1">
            <a:spLocks/>
          </p:cNvSpPr>
          <p:nvPr/>
        </p:nvSpPr>
        <p:spPr>
          <a:xfrm>
            <a:off x="9250440" y="6264857"/>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29F25A-84D3-4F9E-BD6A-3ADD05BBF9F6}" type="slidenum">
              <a:rPr lang="en-US" altLang="en-US" smtClean="0"/>
              <a:pPr/>
              <a:t>23</a:t>
            </a:fld>
            <a:endParaRPr lang="en-US" altLang="en-US" dirty="0"/>
          </a:p>
        </p:txBody>
      </p:sp>
      <p:sp>
        <p:nvSpPr>
          <p:cNvPr id="11" name="TextBox 10"/>
          <p:cNvSpPr txBox="1"/>
          <p:nvPr/>
        </p:nvSpPr>
        <p:spPr>
          <a:xfrm>
            <a:off x="141848" y="854885"/>
            <a:ext cx="2558885" cy="276999"/>
          </a:xfrm>
          <a:prstGeom prst="rect">
            <a:avLst/>
          </a:prstGeom>
          <a:noFill/>
          <a:ln>
            <a:solidFill>
              <a:schemeClr val="accent6">
                <a:lumMod val="75000"/>
              </a:schemeClr>
            </a:solidFill>
          </a:ln>
        </p:spPr>
        <p:txBody>
          <a:bodyPr wrap="square" rtlCol="0">
            <a:spAutoFit/>
          </a:bodyPr>
          <a:lstStyle/>
          <a:p>
            <a:pPr algn="ctr"/>
            <a:r>
              <a:rPr lang="en-US" sz="1200" b="1" dirty="0"/>
              <a:t>Housing Barrier Assessments</a:t>
            </a:r>
          </a:p>
        </p:txBody>
      </p:sp>
      <p:sp>
        <p:nvSpPr>
          <p:cNvPr id="12" name="TextBox 11"/>
          <p:cNvSpPr txBox="1"/>
          <p:nvPr/>
        </p:nvSpPr>
        <p:spPr>
          <a:xfrm>
            <a:off x="150219" y="1163885"/>
            <a:ext cx="2558882" cy="246221"/>
          </a:xfrm>
          <a:prstGeom prst="rect">
            <a:avLst/>
          </a:prstGeom>
          <a:noFill/>
          <a:ln>
            <a:solidFill>
              <a:schemeClr val="accent6">
                <a:lumMod val="75000"/>
              </a:schemeClr>
            </a:solidFill>
          </a:ln>
        </p:spPr>
        <p:txBody>
          <a:bodyPr wrap="square" rtlCol="0">
            <a:spAutoFit/>
          </a:bodyPr>
          <a:lstStyle/>
          <a:p>
            <a:pPr algn="ctr"/>
            <a:r>
              <a:rPr lang="en-US" sz="1000" b="1" dirty="0"/>
              <a:t>Documentation Collection</a:t>
            </a:r>
          </a:p>
        </p:txBody>
      </p:sp>
      <p:sp>
        <p:nvSpPr>
          <p:cNvPr id="13" name="TextBox 12"/>
          <p:cNvSpPr txBox="1"/>
          <p:nvPr/>
        </p:nvSpPr>
        <p:spPr>
          <a:xfrm>
            <a:off x="141848" y="1446445"/>
            <a:ext cx="2558883" cy="246221"/>
          </a:xfrm>
          <a:prstGeom prst="rect">
            <a:avLst/>
          </a:prstGeom>
          <a:noFill/>
          <a:ln>
            <a:solidFill>
              <a:schemeClr val="accent6">
                <a:lumMod val="75000"/>
              </a:schemeClr>
            </a:solidFill>
          </a:ln>
        </p:spPr>
        <p:txBody>
          <a:bodyPr wrap="square" rtlCol="0">
            <a:spAutoFit/>
          </a:bodyPr>
          <a:lstStyle/>
          <a:p>
            <a:pPr algn="ctr"/>
            <a:r>
              <a:rPr lang="en-US" sz="1000" b="1" dirty="0"/>
              <a:t>Housing identification</a:t>
            </a:r>
          </a:p>
        </p:txBody>
      </p:sp>
      <p:sp>
        <p:nvSpPr>
          <p:cNvPr id="14" name="TextBox 13"/>
          <p:cNvSpPr txBox="1"/>
          <p:nvPr/>
        </p:nvSpPr>
        <p:spPr>
          <a:xfrm>
            <a:off x="150216" y="5874389"/>
            <a:ext cx="2558883" cy="246221"/>
          </a:xfrm>
          <a:prstGeom prst="rect">
            <a:avLst/>
          </a:prstGeom>
          <a:noFill/>
          <a:ln>
            <a:solidFill>
              <a:schemeClr val="accent6">
                <a:lumMod val="75000"/>
              </a:schemeClr>
            </a:solidFill>
          </a:ln>
        </p:spPr>
        <p:txBody>
          <a:bodyPr wrap="square" rtlCol="0">
            <a:spAutoFit/>
          </a:bodyPr>
          <a:lstStyle/>
          <a:p>
            <a:r>
              <a:rPr lang="en-US" sz="1000" b="1" dirty="0"/>
              <a:t>Coordinate leases with landlords</a:t>
            </a:r>
          </a:p>
        </p:txBody>
      </p:sp>
      <p:sp>
        <p:nvSpPr>
          <p:cNvPr id="15" name="TextBox 14"/>
          <p:cNvSpPr txBox="1"/>
          <p:nvPr/>
        </p:nvSpPr>
        <p:spPr>
          <a:xfrm>
            <a:off x="141848" y="2010521"/>
            <a:ext cx="2558882" cy="246221"/>
          </a:xfrm>
          <a:prstGeom prst="rect">
            <a:avLst/>
          </a:prstGeom>
          <a:noFill/>
          <a:ln>
            <a:solidFill>
              <a:schemeClr val="accent6">
                <a:lumMod val="75000"/>
              </a:schemeClr>
            </a:solidFill>
          </a:ln>
        </p:spPr>
        <p:txBody>
          <a:bodyPr wrap="square" rtlCol="0">
            <a:spAutoFit/>
          </a:bodyPr>
          <a:lstStyle/>
          <a:p>
            <a:pPr algn="ctr"/>
            <a:r>
              <a:rPr lang="en-US" sz="1000" b="1" dirty="0"/>
              <a:t>Propose Incentive and TFA Needs</a:t>
            </a:r>
          </a:p>
        </p:txBody>
      </p:sp>
      <p:sp>
        <p:nvSpPr>
          <p:cNvPr id="17" name="TextBox 16"/>
          <p:cNvSpPr txBox="1"/>
          <p:nvPr/>
        </p:nvSpPr>
        <p:spPr>
          <a:xfrm>
            <a:off x="150219" y="4089005"/>
            <a:ext cx="2558883" cy="246221"/>
          </a:xfrm>
          <a:prstGeom prst="rect">
            <a:avLst/>
          </a:prstGeom>
          <a:noFill/>
          <a:ln>
            <a:solidFill>
              <a:schemeClr val="accent6">
                <a:lumMod val="75000"/>
              </a:schemeClr>
            </a:solidFill>
          </a:ln>
        </p:spPr>
        <p:txBody>
          <a:bodyPr wrap="square" rtlCol="0">
            <a:spAutoFit/>
          </a:bodyPr>
          <a:lstStyle/>
          <a:p>
            <a:pPr algn="ctr"/>
            <a:r>
              <a:rPr lang="en-US" sz="1000" b="1" dirty="0"/>
              <a:t>PHA Interaction and Coordination</a:t>
            </a:r>
          </a:p>
        </p:txBody>
      </p:sp>
      <p:sp>
        <p:nvSpPr>
          <p:cNvPr id="19" name="TextBox 18"/>
          <p:cNvSpPr txBox="1"/>
          <p:nvPr/>
        </p:nvSpPr>
        <p:spPr>
          <a:xfrm>
            <a:off x="150216" y="2325645"/>
            <a:ext cx="2558882" cy="246221"/>
          </a:xfrm>
          <a:prstGeom prst="rect">
            <a:avLst/>
          </a:prstGeom>
          <a:noFill/>
          <a:ln>
            <a:solidFill>
              <a:schemeClr val="accent6">
                <a:lumMod val="75000"/>
              </a:schemeClr>
            </a:solidFill>
          </a:ln>
        </p:spPr>
        <p:txBody>
          <a:bodyPr wrap="square" rtlCol="0">
            <a:spAutoFit/>
          </a:bodyPr>
          <a:lstStyle/>
          <a:p>
            <a:pPr algn="ctr"/>
            <a:r>
              <a:rPr lang="en-US" sz="1000" b="1" dirty="0"/>
              <a:t>Referrals for Co-Enrollment</a:t>
            </a:r>
          </a:p>
        </p:txBody>
      </p:sp>
      <p:sp>
        <p:nvSpPr>
          <p:cNvPr id="21" name="TextBox 20"/>
          <p:cNvSpPr txBox="1"/>
          <p:nvPr/>
        </p:nvSpPr>
        <p:spPr>
          <a:xfrm>
            <a:off x="150218" y="4381392"/>
            <a:ext cx="2558883" cy="400110"/>
          </a:xfrm>
          <a:prstGeom prst="rect">
            <a:avLst/>
          </a:prstGeom>
          <a:noFill/>
          <a:ln>
            <a:solidFill>
              <a:schemeClr val="accent6">
                <a:lumMod val="75000"/>
              </a:schemeClr>
            </a:solidFill>
          </a:ln>
        </p:spPr>
        <p:txBody>
          <a:bodyPr wrap="square" rtlCol="0">
            <a:spAutoFit/>
          </a:bodyPr>
          <a:lstStyle/>
          <a:p>
            <a:pPr algn="ctr"/>
            <a:r>
              <a:rPr lang="en-US" sz="1000" b="1" dirty="0"/>
              <a:t>Develop talking points to inform VA/</a:t>
            </a:r>
            <a:r>
              <a:rPr lang="en-US" sz="1000" b="1" dirty="0" err="1"/>
              <a:t>Comm</a:t>
            </a:r>
            <a:r>
              <a:rPr lang="en-US" sz="1000" b="1" dirty="0"/>
              <a:t>/landlord partners of role</a:t>
            </a:r>
          </a:p>
        </p:txBody>
      </p:sp>
      <p:sp>
        <p:nvSpPr>
          <p:cNvPr id="22" name="TextBox 21"/>
          <p:cNvSpPr txBox="1"/>
          <p:nvPr/>
        </p:nvSpPr>
        <p:spPr>
          <a:xfrm>
            <a:off x="141843" y="4799748"/>
            <a:ext cx="2558883" cy="246221"/>
          </a:xfrm>
          <a:prstGeom prst="rect">
            <a:avLst/>
          </a:prstGeom>
          <a:noFill/>
          <a:ln>
            <a:solidFill>
              <a:schemeClr val="accent6">
                <a:lumMod val="75000"/>
              </a:schemeClr>
            </a:solidFill>
          </a:ln>
        </p:spPr>
        <p:txBody>
          <a:bodyPr wrap="square" rtlCol="0">
            <a:spAutoFit/>
          </a:bodyPr>
          <a:lstStyle/>
          <a:p>
            <a:pPr algn="ctr"/>
            <a:r>
              <a:rPr lang="en-US" sz="1000" b="1" dirty="0"/>
              <a:t>Assist in housing applications</a:t>
            </a:r>
          </a:p>
        </p:txBody>
      </p:sp>
      <p:sp>
        <p:nvSpPr>
          <p:cNvPr id="23" name="TextBox 22"/>
          <p:cNvSpPr txBox="1"/>
          <p:nvPr/>
        </p:nvSpPr>
        <p:spPr>
          <a:xfrm>
            <a:off x="150217" y="5085650"/>
            <a:ext cx="2558883" cy="246221"/>
          </a:xfrm>
          <a:prstGeom prst="rect">
            <a:avLst/>
          </a:prstGeom>
          <a:noFill/>
          <a:ln>
            <a:solidFill>
              <a:schemeClr val="accent6">
                <a:lumMod val="75000"/>
              </a:schemeClr>
            </a:solidFill>
          </a:ln>
        </p:spPr>
        <p:txBody>
          <a:bodyPr wrap="square" rtlCol="0">
            <a:spAutoFit/>
          </a:bodyPr>
          <a:lstStyle/>
          <a:p>
            <a:pPr algn="ctr"/>
            <a:r>
              <a:rPr lang="en-US" sz="1000" b="1" dirty="0"/>
              <a:t>Transport to housing appointments</a:t>
            </a:r>
          </a:p>
        </p:txBody>
      </p:sp>
      <p:sp>
        <p:nvSpPr>
          <p:cNvPr id="24" name="TextBox 23"/>
          <p:cNvSpPr txBox="1"/>
          <p:nvPr/>
        </p:nvSpPr>
        <p:spPr>
          <a:xfrm>
            <a:off x="141845" y="5359504"/>
            <a:ext cx="2558883" cy="246221"/>
          </a:xfrm>
          <a:prstGeom prst="rect">
            <a:avLst/>
          </a:prstGeom>
          <a:noFill/>
          <a:ln>
            <a:solidFill>
              <a:schemeClr val="accent6">
                <a:lumMod val="75000"/>
              </a:schemeClr>
            </a:solidFill>
          </a:ln>
        </p:spPr>
        <p:txBody>
          <a:bodyPr wrap="square" rtlCol="0">
            <a:spAutoFit/>
          </a:bodyPr>
          <a:lstStyle/>
          <a:p>
            <a:pPr algn="ctr"/>
            <a:r>
              <a:rPr lang="en-US" sz="1000" b="1" dirty="0"/>
              <a:t>Face to Face interaction with landlords</a:t>
            </a:r>
          </a:p>
        </p:txBody>
      </p:sp>
      <p:sp>
        <p:nvSpPr>
          <p:cNvPr id="26" name="TextBox 25"/>
          <p:cNvSpPr txBox="1"/>
          <p:nvPr/>
        </p:nvSpPr>
        <p:spPr>
          <a:xfrm>
            <a:off x="150215" y="2621175"/>
            <a:ext cx="2558883" cy="246221"/>
          </a:xfrm>
          <a:prstGeom prst="rect">
            <a:avLst/>
          </a:prstGeom>
          <a:noFill/>
          <a:ln>
            <a:solidFill>
              <a:schemeClr val="accent6">
                <a:lumMod val="75000"/>
              </a:schemeClr>
            </a:solidFill>
          </a:ln>
        </p:spPr>
        <p:txBody>
          <a:bodyPr wrap="square" rtlCol="0">
            <a:spAutoFit/>
          </a:bodyPr>
          <a:lstStyle/>
          <a:p>
            <a:pPr algn="ctr"/>
            <a:r>
              <a:rPr lang="en-US" sz="1000" b="1" dirty="0"/>
              <a:t>Develop Navigation Plan with Vet</a:t>
            </a:r>
          </a:p>
        </p:txBody>
      </p:sp>
      <p:sp>
        <p:nvSpPr>
          <p:cNvPr id="27" name="TextBox 26"/>
          <p:cNvSpPr txBox="1"/>
          <p:nvPr/>
        </p:nvSpPr>
        <p:spPr>
          <a:xfrm>
            <a:off x="150219" y="1728483"/>
            <a:ext cx="2558883" cy="246221"/>
          </a:xfrm>
          <a:prstGeom prst="rect">
            <a:avLst/>
          </a:prstGeom>
          <a:noFill/>
          <a:ln>
            <a:solidFill>
              <a:schemeClr val="accent6">
                <a:lumMod val="75000"/>
              </a:schemeClr>
            </a:solidFill>
          </a:ln>
        </p:spPr>
        <p:txBody>
          <a:bodyPr wrap="square" rtlCol="0">
            <a:spAutoFit/>
          </a:bodyPr>
          <a:lstStyle/>
          <a:p>
            <a:pPr algn="ctr"/>
            <a:r>
              <a:rPr lang="en-US" sz="1000" b="1" dirty="0"/>
              <a:t>Equity review and promotion</a:t>
            </a:r>
          </a:p>
        </p:txBody>
      </p:sp>
      <p:sp>
        <p:nvSpPr>
          <p:cNvPr id="28" name="TextBox 27"/>
          <p:cNvSpPr txBox="1"/>
          <p:nvPr/>
        </p:nvSpPr>
        <p:spPr>
          <a:xfrm>
            <a:off x="6206277" y="994750"/>
            <a:ext cx="2420363" cy="369332"/>
          </a:xfrm>
          <a:prstGeom prst="rect">
            <a:avLst/>
          </a:prstGeom>
          <a:noFill/>
        </p:spPr>
        <p:txBody>
          <a:bodyPr wrap="square" rtlCol="0">
            <a:spAutoFit/>
          </a:bodyPr>
          <a:lstStyle/>
          <a:p>
            <a:pPr algn="ctr"/>
            <a:r>
              <a:rPr lang="en-US" b="1" u="sng" dirty="0"/>
              <a:t>SSVF</a:t>
            </a:r>
          </a:p>
        </p:txBody>
      </p:sp>
      <p:sp>
        <p:nvSpPr>
          <p:cNvPr id="29" name="TextBox 28"/>
          <p:cNvSpPr txBox="1"/>
          <p:nvPr/>
        </p:nvSpPr>
        <p:spPr>
          <a:xfrm>
            <a:off x="3210911" y="938113"/>
            <a:ext cx="2420363" cy="369332"/>
          </a:xfrm>
          <a:prstGeom prst="rect">
            <a:avLst/>
          </a:prstGeom>
          <a:noFill/>
        </p:spPr>
        <p:txBody>
          <a:bodyPr wrap="square" rtlCol="0">
            <a:spAutoFit/>
          </a:bodyPr>
          <a:lstStyle/>
          <a:p>
            <a:pPr algn="ctr"/>
            <a:r>
              <a:rPr lang="en-US" b="1" u="sng" dirty="0"/>
              <a:t>HUD-VASH</a:t>
            </a:r>
          </a:p>
        </p:txBody>
      </p:sp>
      <p:sp>
        <p:nvSpPr>
          <p:cNvPr id="30" name="TextBox 29"/>
          <p:cNvSpPr txBox="1"/>
          <p:nvPr/>
        </p:nvSpPr>
        <p:spPr>
          <a:xfrm>
            <a:off x="9115901" y="957556"/>
            <a:ext cx="2420363" cy="430887"/>
          </a:xfrm>
          <a:prstGeom prst="rect">
            <a:avLst/>
          </a:prstGeom>
          <a:noFill/>
        </p:spPr>
        <p:txBody>
          <a:bodyPr wrap="square" rtlCol="0">
            <a:spAutoFit/>
          </a:bodyPr>
          <a:lstStyle/>
          <a:p>
            <a:pPr algn="ctr"/>
            <a:r>
              <a:rPr lang="en-US" sz="2200" b="1" u="sng" dirty="0"/>
              <a:t>Shared</a:t>
            </a:r>
          </a:p>
        </p:txBody>
      </p:sp>
      <p:sp>
        <p:nvSpPr>
          <p:cNvPr id="31" name="TextBox 30"/>
          <p:cNvSpPr txBox="1"/>
          <p:nvPr/>
        </p:nvSpPr>
        <p:spPr>
          <a:xfrm>
            <a:off x="3015266" y="5055995"/>
            <a:ext cx="2745366" cy="276999"/>
          </a:xfrm>
          <a:prstGeom prst="rect">
            <a:avLst/>
          </a:prstGeom>
          <a:noFill/>
          <a:ln>
            <a:solidFill>
              <a:schemeClr val="accent6">
                <a:lumMod val="75000"/>
              </a:schemeClr>
            </a:solidFill>
          </a:ln>
        </p:spPr>
        <p:txBody>
          <a:bodyPr wrap="square" rtlCol="0">
            <a:spAutoFit/>
          </a:bodyPr>
          <a:lstStyle/>
          <a:p>
            <a:r>
              <a:rPr lang="en-US" sz="1200" b="1" dirty="0"/>
              <a:t>Other:</a:t>
            </a:r>
          </a:p>
        </p:txBody>
      </p:sp>
      <p:sp>
        <p:nvSpPr>
          <p:cNvPr id="32" name="TextBox 31"/>
          <p:cNvSpPr txBox="1"/>
          <p:nvPr/>
        </p:nvSpPr>
        <p:spPr>
          <a:xfrm>
            <a:off x="6073492" y="5402078"/>
            <a:ext cx="2745367" cy="276999"/>
          </a:xfrm>
          <a:prstGeom prst="rect">
            <a:avLst/>
          </a:prstGeom>
          <a:noFill/>
          <a:ln>
            <a:solidFill>
              <a:schemeClr val="accent6">
                <a:lumMod val="75000"/>
              </a:schemeClr>
            </a:solidFill>
          </a:ln>
        </p:spPr>
        <p:txBody>
          <a:bodyPr wrap="square" rtlCol="0">
            <a:spAutoFit/>
          </a:bodyPr>
          <a:lstStyle/>
          <a:p>
            <a:r>
              <a:rPr lang="en-US" sz="1200" b="1" dirty="0"/>
              <a:t>Other:</a:t>
            </a:r>
          </a:p>
        </p:txBody>
      </p:sp>
      <p:sp>
        <p:nvSpPr>
          <p:cNvPr id="33" name="TextBox 32"/>
          <p:cNvSpPr txBox="1"/>
          <p:nvPr/>
        </p:nvSpPr>
        <p:spPr>
          <a:xfrm>
            <a:off x="6005572" y="1396669"/>
            <a:ext cx="2745367" cy="276999"/>
          </a:xfrm>
          <a:prstGeom prst="rect">
            <a:avLst/>
          </a:prstGeom>
          <a:noFill/>
          <a:ln>
            <a:solidFill>
              <a:schemeClr val="accent6">
                <a:lumMod val="75000"/>
              </a:schemeClr>
            </a:solidFill>
          </a:ln>
        </p:spPr>
        <p:txBody>
          <a:bodyPr wrap="square" rtlCol="0">
            <a:spAutoFit/>
          </a:bodyPr>
          <a:lstStyle/>
          <a:p>
            <a:r>
              <a:rPr lang="en-US" sz="1200" b="1" dirty="0">
                <a:solidFill>
                  <a:srgbClr val="FF0000"/>
                </a:solidFill>
              </a:rPr>
              <a:t>SSVF HMIS Requirements</a:t>
            </a:r>
          </a:p>
        </p:txBody>
      </p:sp>
      <p:sp>
        <p:nvSpPr>
          <p:cNvPr id="35" name="TextBox 34"/>
          <p:cNvSpPr txBox="1"/>
          <p:nvPr/>
        </p:nvSpPr>
        <p:spPr>
          <a:xfrm>
            <a:off x="6043772" y="5697944"/>
            <a:ext cx="2745367" cy="276999"/>
          </a:xfrm>
          <a:prstGeom prst="rect">
            <a:avLst/>
          </a:prstGeom>
          <a:noFill/>
          <a:ln>
            <a:solidFill>
              <a:schemeClr val="accent6">
                <a:lumMod val="75000"/>
              </a:schemeClr>
            </a:solidFill>
          </a:ln>
        </p:spPr>
        <p:txBody>
          <a:bodyPr wrap="square" rtlCol="0">
            <a:spAutoFit/>
          </a:bodyPr>
          <a:lstStyle/>
          <a:p>
            <a:r>
              <a:rPr lang="en-US" sz="1200" b="1" dirty="0"/>
              <a:t>Other:</a:t>
            </a:r>
          </a:p>
        </p:txBody>
      </p:sp>
      <p:sp>
        <p:nvSpPr>
          <p:cNvPr id="36" name="TextBox 35"/>
          <p:cNvSpPr txBox="1"/>
          <p:nvPr/>
        </p:nvSpPr>
        <p:spPr>
          <a:xfrm>
            <a:off x="3039384" y="5467180"/>
            <a:ext cx="2745367" cy="276999"/>
          </a:xfrm>
          <a:prstGeom prst="rect">
            <a:avLst/>
          </a:prstGeom>
          <a:noFill/>
          <a:ln>
            <a:solidFill>
              <a:schemeClr val="accent6">
                <a:lumMod val="75000"/>
              </a:schemeClr>
            </a:solidFill>
          </a:ln>
        </p:spPr>
        <p:txBody>
          <a:bodyPr wrap="square" rtlCol="0">
            <a:spAutoFit/>
          </a:bodyPr>
          <a:lstStyle/>
          <a:p>
            <a:r>
              <a:rPr lang="en-US" sz="1200" b="1" dirty="0"/>
              <a:t>Other:</a:t>
            </a:r>
          </a:p>
        </p:txBody>
      </p:sp>
      <p:sp>
        <p:nvSpPr>
          <p:cNvPr id="37" name="TextBox 36"/>
          <p:cNvSpPr txBox="1"/>
          <p:nvPr/>
        </p:nvSpPr>
        <p:spPr>
          <a:xfrm>
            <a:off x="9115902" y="5446340"/>
            <a:ext cx="2745366" cy="276999"/>
          </a:xfrm>
          <a:prstGeom prst="rect">
            <a:avLst/>
          </a:prstGeom>
          <a:noFill/>
          <a:ln>
            <a:solidFill>
              <a:schemeClr val="accent6">
                <a:lumMod val="75000"/>
              </a:schemeClr>
            </a:solidFill>
          </a:ln>
        </p:spPr>
        <p:txBody>
          <a:bodyPr wrap="square" rtlCol="0">
            <a:spAutoFit/>
          </a:bodyPr>
          <a:lstStyle/>
          <a:p>
            <a:r>
              <a:rPr lang="en-US" sz="1200" b="1" dirty="0"/>
              <a:t>Other:</a:t>
            </a:r>
          </a:p>
        </p:txBody>
      </p:sp>
      <p:sp>
        <p:nvSpPr>
          <p:cNvPr id="38" name="TextBox 37"/>
          <p:cNvSpPr txBox="1"/>
          <p:nvPr/>
        </p:nvSpPr>
        <p:spPr>
          <a:xfrm>
            <a:off x="9115901" y="5836444"/>
            <a:ext cx="2745367" cy="276999"/>
          </a:xfrm>
          <a:prstGeom prst="rect">
            <a:avLst/>
          </a:prstGeom>
          <a:noFill/>
          <a:ln>
            <a:solidFill>
              <a:schemeClr val="accent6">
                <a:lumMod val="75000"/>
              </a:schemeClr>
            </a:solidFill>
          </a:ln>
        </p:spPr>
        <p:txBody>
          <a:bodyPr wrap="square" rtlCol="0">
            <a:spAutoFit/>
          </a:bodyPr>
          <a:lstStyle/>
          <a:p>
            <a:r>
              <a:rPr lang="en-US" sz="1200" b="1" dirty="0"/>
              <a:t>Other:</a:t>
            </a:r>
          </a:p>
        </p:txBody>
      </p:sp>
      <p:sp>
        <p:nvSpPr>
          <p:cNvPr id="40" name="TextBox 39"/>
          <p:cNvSpPr txBox="1"/>
          <p:nvPr/>
        </p:nvSpPr>
        <p:spPr>
          <a:xfrm>
            <a:off x="150215" y="3230149"/>
            <a:ext cx="2558883" cy="246221"/>
          </a:xfrm>
          <a:prstGeom prst="rect">
            <a:avLst/>
          </a:prstGeom>
          <a:noFill/>
          <a:ln>
            <a:solidFill>
              <a:schemeClr val="accent6">
                <a:lumMod val="75000"/>
              </a:schemeClr>
            </a:solidFill>
          </a:ln>
        </p:spPr>
        <p:txBody>
          <a:bodyPr wrap="square" rtlCol="0">
            <a:spAutoFit/>
          </a:bodyPr>
          <a:lstStyle/>
          <a:p>
            <a:pPr algn="ctr"/>
            <a:r>
              <a:rPr lang="en-US" sz="1000" b="1" dirty="0"/>
              <a:t>Supervision of service and self-care</a:t>
            </a:r>
          </a:p>
        </p:txBody>
      </p:sp>
      <p:sp>
        <p:nvSpPr>
          <p:cNvPr id="42" name="TextBox 41"/>
          <p:cNvSpPr txBox="1"/>
          <p:nvPr/>
        </p:nvSpPr>
        <p:spPr>
          <a:xfrm>
            <a:off x="3077277" y="1441304"/>
            <a:ext cx="2745367" cy="276999"/>
          </a:xfrm>
          <a:prstGeom prst="rect">
            <a:avLst/>
          </a:prstGeom>
          <a:noFill/>
          <a:ln>
            <a:solidFill>
              <a:schemeClr val="accent6">
                <a:lumMod val="75000"/>
              </a:schemeClr>
            </a:solidFill>
          </a:ln>
        </p:spPr>
        <p:txBody>
          <a:bodyPr wrap="square" rtlCol="0">
            <a:spAutoFit/>
          </a:bodyPr>
          <a:lstStyle/>
          <a:p>
            <a:r>
              <a:rPr lang="en-US" sz="1200" b="1" dirty="0">
                <a:solidFill>
                  <a:srgbClr val="FF0000"/>
                </a:solidFill>
              </a:rPr>
              <a:t>HOMES data Requirements</a:t>
            </a:r>
          </a:p>
        </p:txBody>
      </p:sp>
      <p:sp>
        <p:nvSpPr>
          <p:cNvPr id="43" name="TextBox 42"/>
          <p:cNvSpPr txBox="1"/>
          <p:nvPr/>
        </p:nvSpPr>
        <p:spPr>
          <a:xfrm>
            <a:off x="3077277" y="1789802"/>
            <a:ext cx="2745367" cy="276999"/>
          </a:xfrm>
          <a:prstGeom prst="rect">
            <a:avLst/>
          </a:prstGeom>
          <a:noFill/>
          <a:ln>
            <a:solidFill>
              <a:schemeClr val="accent6">
                <a:lumMod val="75000"/>
              </a:schemeClr>
            </a:solidFill>
          </a:ln>
        </p:spPr>
        <p:txBody>
          <a:bodyPr wrap="square" rtlCol="0">
            <a:spAutoFit/>
          </a:bodyPr>
          <a:lstStyle/>
          <a:p>
            <a:r>
              <a:rPr lang="en-US" sz="1200" b="1" dirty="0">
                <a:solidFill>
                  <a:srgbClr val="FF0000"/>
                </a:solidFill>
              </a:rPr>
              <a:t>Clinical Case Management</a:t>
            </a:r>
          </a:p>
        </p:txBody>
      </p:sp>
      <p:sp>
        <p:nvSpPr>
          <p:cNvPr id="44" name="TextBox 43"/>
          <p:cNvSpPr txBox="1"/>
          <p:nvPr/>
        </p:nvSpPr>
        <p:spPr>
          <a:xfrm>
            <a:off x="3068717" y="2120979"/>
            <a:ext cx="2745367" cy="276999"/>
          </a:xfrm>
          <a:prstGeom prst="rect">
            <a:avLst/>
          </a:prstGeom>
          <a:noFill/>
          <a:ln>
            <a:solidFill>
              <a:schemeClr val="accent6">
                <a:lumMod val="75000"/>
              </a:schemeClr>
            </a:solidFill>
          </a:ln>
        </p:spPr>
        <p:txBody>
          <a:bodyPr wrap="square" rtlCol="0">
            <a:spAutoFit/>
          </a:bodyPr>
          <a:lstStyle/>
          <a:p>
            <a:r>
              <a:rPr lang="en-US" sz="1200" b="1" dirty="0">
                <a:solidFill>
                  <a:srgbClr val="FF0000"/>
                </a:solidFill>
              </a:rPr>
              <a:t>Long Term Housing Stability</a:t>
            </a:r>
          </a:p>
        </p:txBody>
      </p:sp>
      <p:sp>
        <p:nvSpPr>
          <p:cNvPr id="45" name="TextBox 44"/>
          <p:cNvSpPr txBox="1"/>
          <p:nvPr/>
        </p:nvSpPr>
        <p:spPr>
          <a:xfrm>
            <a:off x="141843" y="2934061"/>
            <a:ext cx="2558883" cy="246221"/>
          </a:xfrm>
          <a:prstGeom prst="rect">
            <a:avLst/>
          </a:prstGeom>
          <a:noFill/>
          <a:ln>
            <a:solidFill>
              <a:schemeClr val="accent6">
                <a:lumMod val="75000"/>
              </a:schemeClr>
            </a:solidFill>
          </a:ln>
        </p:spPr>
        <p:txBody>
          <a:bodyPr wrap="square" rtlCol="0">
            <a:spAutoFit/>
          </a:bodyPr>
          <a:lstStyle/>
          <a:p>
            <a:pPr algn="ctr"/>
            <a:r>
              <a:rPr lang="en-US" sz="1000" b="1" dirty="0"/>
              <a:t>Identify Veterans housing preferences</a:t>
            </a:r>
          </a:p>
        </p:txBody>
      </p:sp>
      <p:sp>
        <p:nvSpPr>
          <p:cNvPr id="46" name="TextBox 45"/>
          <p:cNvSpPr txBox="1"/>
          <p:nvPr/>
        </p:nvSpPr>
        <p:spPr>
          <a:xfrm>
            <a:off x="141844" y="5619540"/>
            <a:ext cx="2558883" cy="246221"/>
          </a:xfrm>
          <a:prstGeom prst="rect">
            <a:avLst/>
          </a:prstGeom>
          <a:noFill/>
          <a:ln>
            <a:solidFill>
              <a:schemeClr val="accent6">
                <a:lumMod val="75000"/>
              </a:schemeClr>
            </a:solidFill>
          </a:ln>
        </p:spPr>
        <p:txBody>
          <a:bodyPr wrap="square" rtlCol="0">
            <a:spAutoFit/>
          </a:bodyPr>
          <a:lstStyle/>
          <a:p>
            <a:pPr algn="ctr"/>
            <a:r>
              <a:rPr lang="en-US" sz="1000" b="1" dirty="0"/>
              <a:t>Manage/track landlord pool/portfolio</a:t>
            </a:r>
          </a:p>
        </p:txBody>
      </p:sp>
      <p:sp>
        <p:nvSpPr>
          <p:cNvPr id="47" name="TextBox 46"/>
          <p:cNvSpPr txBox="1"/>
          <p:nvPr/>
        </p:nvSpPr>
        <p:spPr>
          <a:xfrm>
            <a:off x="167137" y="3539248"/>
            <a:ext cx="2558883" cy="246221"/>
          </a:xfrm>
          <a:prstGeom prst="rect">
            <a:avLst/>
          </a:prstGeom>
          <a:noFill/>
          <a:ln>
            <a:solidFill>
              <a:schemeClr val="accent6">
                <a:lumMod val="75000"/>
              </a:schemeClr>
            </a:solidFill>
          </a:ln>
        </p:spPr>
        <p:txBody>
          <a:bodyPr wrap="square" rtlCol="0">
            <a:spAutoFit/>
          </a:bodyPr>
          <a:lstStyle/>
          <a:p>
            <a:pPr algn="ctr"/>
            <a:r>
              <a:rPr lang="en-US" sz="1000" b="1" dirty="0"/>
              <a:t>Inspection Coordination/Support</a:t>
            </a:r>
          </a:p>
        </p:txBody>
      </p:sp>
      <p:sp>
        <p:nvSpPr>
          <p:cNvPr id="48" name="TextBox 47"/>
          <p:cNvSpPr txBox="1"/>
          <p:nvPr/>
        </p:nvSpPr>
        <p:spPr>
          <a:xfrm>
            <a:off x="141843" y="3828540"/>
            <a:ext cx="2558883" cy="246221"/>
          </a:xfrm>
          <a:prstGeom prst="rect">
            <a:avLst/>
          </a:prstGeom>
          <a:noFill/>
          <a:ln>
            <a:solidFill>
              <a:schemeClr val="accent6">
                <a:lumMod val="75000"/>
              </a:schemeClr>
            </a:solidFill>
          </a:ln>
        </p:spPr>
        <p:txBody>
          <a:bodyPr wrap="square" rtlCol="0">
            <a:spAutoFit/>
          </a:bodyPr>
          <a:lstStyle/>
          <a:p>
            <a:pPr algn="ctr"/>
            <a:r>
              <a:rPr lang="en-US" sz="1000" b="1" dirty="0"/>
              <a:t>Landlord Outreach and Recruitment</a:t>
            </a:r>
          </a:p>
        </p:txBody>
      </p:sp>
    </p:spTree>
    <p:extLst>
      <p:ext uri="{BB962C8B-B14F-4D97-AF65-F5344CB8AC3E}">
        <p14:creationId xmlns:p14="http://schemas.microsoft.com/office/powerpoint/2010/main" val="3831825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914400" y="2282920"/>
            <a:ext cx="10363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Arial"/>
              <a:buNone/>
            </a:pPr>
            <a:r>
              <a:rPr lang="en-US" b="1" dirty="0"/>
              <a:t>Landlord Incentives</a:t>
            </a:r>
            <a:endParaRPr dirty="0"/>
          </a:p>
        </p:txBody>
      </p:sp>
    </p:spTree>
    <p:extLst>
      <p:ext uri="{BB962C8B-B14F-4D97-AF65-F5344CB8AC3E}">
        <p14:creationId xmlns:p14="http://schemas.microsoft.com/office/powerpoint/2010/main" val="4231923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4683A-0D0C-493C-88FB-B92B7B267708}"/>
              </a:ext>
            </a:extLst>
          </p:cNvPr>
          <p:cNvSpPr>
            <a:spLocks noGrp="1"/>
          </p:cNvSpPr>
          <p:nvPr>
            <p:ph idx="1"/>
          </p:nvPr>
        </p:nvSpPr>
        <p:spPr>
          <a:xfrm>
            <a:off x="114299" y="1057275"/>
            <a:ext cx="11725275" cy="5029200"/>
          </a:xfrm>
        </p:spPr>
        <p:txBody>
          <a:bodyPr vert="horz" lIns="91440" tIns="45720" rIns="91440" bIns="45720" rtlCol="0" anchor="t">
            <a:normAutofit fontScale="77500" lnSpcReduction="20000"/>
          </a:bodyPr>
          <a:lstStyle/>
          <a:p>
            <a:r>
              <a:rPr lang="en-US" dirty="0">
                <a:latin typeface="Arial"/>
                <a:cs typeface="Arial"/>
              </a:rPr>
              <a:t>Up to 2-months rent equivalent payable to landlord</a:t>
            </a:r>
          </a:p>
          <a:p>
            <a:pPr lvl="1"/>
            <a:r>
              <a:rPr lang="en-US" dirty="0"/>
              <a:t>Focus is on engaging new landlords</a:t>
            </a:r>
          </a:p>
          <a:p>
            <a:pPr lvl="1"/>
            <a:r>
              <a:rPr lang="en-US" dirty="0"/>
              <a:t>Incentives should be used only if necessary for more rapid housing placement</a:t>
            </a:r>
          </a:p>
          <a:p>
            <a:pPr lvl="1"/>
            <a:r>
              <a:rPr lang="en-US" dirty="0">
                <a:latin typeface="Arial"/>
                <a:cs typeface="Arial"/>
              </a:rPr>
              <a:t>Grantees should work across the community to develop clear standards for how and when incentives are used</a:t>
            </a:r>
          </a:p>
          <a:p>
            <a:pPr lvl="1"/>
            <a:r>
              <a:rPr lang="en-US" dirty="0"/>
              <a:t>Must justify need for incentive in case file</a:t>
            </a:r>
          </a:p>
          <a:p>
            <a:endParaRPr lang="en-US" dirty="0"/>
          </a:p>
          <a:p>
            <a:r>
              <a:rPr lang="en-US" dirty="0"/>
              <a:t>Veteran must be offered at least a 1-year lease (month-to-month lease does not qualify)</a:t>
            </a:r>
          </a:p>
          <a:p>
            <a:endParaRPr lang="en-US" dirty="0"/>
          </a:p>
          <a:p>
            <a:r>
              <a:rPr lang="en-US" dirty="0"/>
              <a:t>Can be used for SSVF, GPD or HUD-VASH placements</a:t>
            </a:r>
          </a:p>
          <a:p>
            <a:endParaRPr lang="en-US" dirty="0"/>
          </a:p>
          <a:p>
            <a:r>
              <a:rPr lang="en-US" dirty="0"/>
              <a:t>Can be used in conjunction with double security deposit but cannot be used as a holding fee </a:t>
            </a:r>
          </a:p>
          <a:p>
            <a:endParaRPr lang="en-US" dirty="0"/>
          </a:p>
          <a:p>
            <a:endParaRPr lang="en-US" dirty="0"/>
          </a:p>
        </p:txBody>
      </p:sp>
      <p:sp>
        <p:nvSpPr>
          <p:cNvPr id="3" name="Slide Number Placeholder 2">
            <a:extLst>
              <a:ext uri="{FF2B5EF4-FFF2-40B4-BE49-F238E27FC236}">
                <a16:creationId xmlns:a16="http://schemas.microsoft.com/office/drawing/2014/main" id="{3B9795FC-6E29-40CA-96C2-20F77AD43A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5C8C277C-AE3E-4C80-8BC6-AD3AC2E79192}"/>
              </a:ext>
            </a:extLst>
          </p:cNvPr>
          <p:cNvSpPr>
            <a:spLocks noGrp="1"/>
          </p:cNvSpPr>
          <p:nvPr>
            <p:ph type="title"/>
          </p:nvPr>
        </p:nvSpPr>
        <p:spPr>
          <a:xfrm>
            <a:off x="0" y="-1"/>
            <a:ext cx="12192000" cy="824815"/>
          </a:xfrm>
        </p:spPr>
        <p:txBody>
          <a:bodyPr/>
          <a:lstStyle/>
          <a:p>
            <a:r>
              <a:rPr lang="en-US" dirty="0"/>
              <a:t> Landlord Incentive Overview</a:t>
            </a:r>
          </a:p>
        </p:txBody>
      </p:sp>
    </p:spTree>
    <p:extLst>
      <p:ext uri="{BB962C8B-B14F-4D97-AF65-F5344CB8AC3E}">
        <p14:creationId xmlns:p14="http://schemas.microsoft.com/office/powerpoint/2010/main" val="1780600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C0E62-44E5-421D-BB0E-DFB61BF4CAC1}"/>
              </a:ext>
            </a:extLst>
          </p:cNvPr>
          <p:cNvSpPr>
            <a:spLocks noGrp="1"/>
          </p:cNvSpPr>
          <p:nvPr>
            <p:ph idx="1"/>
          </p:nvPr>
        </p:nvSpPr>
        <p:spPr>
          <a:xfrm>
            <a:off x="268779" y="1071822"/>
            <a:ext cx="11427228" cy="4979843"/>
          </a:xfrm>
        </p:spPr>
        <p:txBody>
          <a:bodyPr>
            <a:normAutofit fontScale="85000" lnSpcReduction="10000"/>
          </a:bodyPr>
          <a:lstStyle/>
          <a:p>
            <a:r>
              <a:rPr lang="en-US" dirty="0"/>
              <a:t>Create/revise communication materials/talking points to inform landlords of incentives to overcome Veteran housing barriers (i.e. high risk tenant) when appropriate</a:t>
            </a:r>
          </a:p>
          <a:p>
            <a:pPr marL="0" indent="0">
              <a:buNone/>
            </a:pPr>
            <a:endParaRPr lang="en-US" dirty="0"/>
          </a:p>
          <a:p>
            <a:r>
              <a:rPr lang="en-US" dirty="0"/>
              <a:t>Train staff on incentive parameters and limitations, including justification of “high risk” and necessity for incentive to secure unit</a:t>
            </a:r>
          </a:p>
          <a:p>
            <a:pPr marL="0" indent="0">
              <a:buNone/>
            </a:pPr>
            <a:endParaRPr lang="en-US" dirty="0"/>
          </a:p>
          <a:p>
            <a:r>
              <a:rPr lang="en-US" dirty="0"/>
              <a:t>Review current average rent amounts to create budget projections on landlord incentives needed moving forward</a:t>
            </a:r>
          </a:p>
          <a:p>
            <a:pPr lvl="1"/>
            <a:r>
              <a:rPr lang="en-US" dirty="0"/>
              <a:t>Number of anticipated Veterans needing incentive, including HUD-VASH, SSVF, and GPD </a:t>
            </a:r>
          </a:p>
          <a:p>
            <a:pPr lvl="1"/>
            <a:r>
              <a:rPr lang="en-US" dirty="0"/>
              <a:t>Average rent amount representation at 2x based on anticipated number</a:t>
            </a:r>
          </a:p>
        </p:txBody>
      </p:sp>
      <p:sp>
        <p:nvSpPr>
          <p:cNvPr id="3" name="Slide Number Placeholder 2">
            <a:extLst>
              <a:ext uri="{FF2B5EF4-FFF2-40B4-BE49-F238E27FC236}">
                <a16:creationId xmlns:a16="http://schemas.microsoft.com/office/drawing/2014/main" id="{F97DD1B5-84C4-4AE9-93E7-EDEB161C68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461EC11-08A6-4BF8-956B-9AA635F16300}"/>
              </a:ext>
            </a:extLst>
          </p:cNvPr>
          <p:cNvSpPr>
            <a:spLocks noGrp="1"/>
          </p:cNvSpPr>
          <p:nvPr>
            <p:ph type="title"/>
          </p:nvPr>
        </p:nvSpPr>
        <p:spPr>
          <a:xfrm>
            <a:off x="0" y="-1"/>
            <a:ext cx="12192000" cy="824815"/>
          </a:xfrm>
        </p:spPr>
        <p:txBody>
          <a:bodyPr>
            <a:normAutofit/>
          </a:bodyPr>
          <a:lstStyle/>
          <a:p>
            <a:r>
              <a:rPr lang="en-US" sz="3200" dirty="0"/>
              <a:t>Key Planning Considerations: Landlord Incentives</a:t>
            </a:r>
          </a:p>
        </p:txBody>
      </p:sp>
    </p:spTree>
    <p:extLst>
      <p:ext uri="{BB962C8B-B14F-4D97-AF65-F5344CB8AC3E}">
        <p14:creationId xmlns:p14="http://schemas.microsoft.com/office/powerpoint/2010/main" val="2017816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C0E62-44E5-421D-BB0E-DFB61BF4CAC1}"/>
              </a:ext>
            </a:extLst>
          </p:cNvPr>
          <p:cNvSpPr>
            <a:spLocks noGrp="1"/>
          </p:cNvSpPr>
          <p:nvPr>
            <p:ph idx="1"/>
          </p:nvPr>
        </p:nvSpPr>
        <p:spPr>
          <a:xfrm>
            <a:off x="134389" y="1122555"/>
            <a:ext cx="12057611" cy="4979843"/>
          </a:xfrm>
        </p:spPr>
        <p:txBody>
          <a:bodyPr>
            <a:normAutofit fontScale="55000" lnSpcReduction="20000"/>
          </a:bodyPr>
          <a:lstStyle/>
          <a:p>
            <a:pPr marL="0" indent="0" algn="ctr">
              <a:buNone/>
            </a:pPr>
            <a:r>
              <a:rPr lang="en-US" sz="4500" b="1" dirty="0"/>
              <a:t>A 1 bedroom unit at $1,000 per month that is rent reasonable, 12 month lease, and landlord requires fee/incentive to house Veteran with barriers:</a:t>
            </a:r>
          </a:p>
          <a:p>
            <a:pPr marL="0" indent="0">
              <a:buNone/>
            </a:pPr>
            <a:endParaRPr lang="en-US" sz="3600" dirty="0"/>
          </a:p>
          <a:p>
            <a:pPr>
              <a:buFontTx/>
              <a:buChar char="-"/>
            </a:pPr>
            <a:endParaRPr lang="en-US" sz="3600" dirty="0"/>
          </a:p>
          <a:p>
            <a:pPr>
              <a:buFontTx/>
              <a:buChar char="-"/>
            </a:pPr>
            <a:r>
              <a:rPr lang="en-US" sz="3600" b="1" dirty="0"/>
              <a:t>Two month security deposit total $2,000 </a:t>
            </a:r>
            <a:r>
              <a:rPr lang="en-US" sz="3600" dirty="0"/>
              <a:t>(allowed local law, security deposit requirements remain)</a:t>
            </a:r>
          </a:p>
          <a:p>
            <a:pPr>
              <a:buFontTx/>
              <a:buChar char="-"/>
            </a:pPr>
            <a:endParaRPr lang="en-US" sz="3600" dirty="0"/>
          </a:p>
          <a:p>
            <a:pPr>
              <a:buFontTx/>
              <a:buChar char="-"/>
            </a:pPr>
            <a:r>
              <a:rPr lang="en-US" sz="3600" b="1" dirty="0"/>
              <a:t>Two month landlord incentive/fee payments of $2,000</a:t>
            </a:r>
            <a:r>
              <a:rPr lang="en-US" sz="3600" dirty="0"/>
              <a:t> (</a:t>
            </a:r>
            <a:r>
              <a:rPr lang="en-US" sz="3600" u="sng" dirty="0"/>
              <a:t>not</a:t>
            </a:r>
            <a:r>
              <a:rPr lang="en-US" sz="3600" dirty="0"/>
              <a:t> bound by security deposit requirements)</a:t>
            </a:r>
          </a:p>
          <a:p>
            <a:pPr>
              <a:buFontTx/>
              <a:buChar char="-"/>
            </a:pPr>
            <a:endParaRPr lang="en-US" sz="3600" dirty="0"/>
          </a:p>
          <a:p>
            <a:pPr>
              <a:buFontTx/>
              <a:buChar char="-"/>
            </a:pPr>
            <a:r>
              <a:rPr lang="en-US" sz="3600" b="1" dirty="0"/>
              <a:t>First month rent, assuming HUD-VASH not yet covering ($1,000 total)</a:t>
            </a:r>
          </a:p>
          <a:p>
            <a:pPr>
              <a:buFontTx/>
              <a:buChar char="-"/>
            </a:pPr>
            <a:endParaRPr lang="en-US" dirty="0"/>
          </a:p>
          <a:p>
            <a:pPr>
              <a:buFontTx/>
              <a:buChar char="-"/>
            </a:pPr>
            <a:endParaRPr lang="en-US" dirty="0"/>
          </a:p>
          <a:p>
            <a:pPr marL="0" indent="0" algn="ctr">
              <a:buNone/>
            </a:pPr>
            <a:r>
              <a:rPr lang="en-US" sz="5100" b="1" dirty="0"/>
              <a:t>Total potential first payment to landlord = $5,000</a:t>
            </a:r>
          </a:p>
        </p:txBody>
      </p:sp>
      <p:sp>
        <p:nvSpPr>
          <p:cNvPr id="3" name="Slide Number Placeholder 2">
            <a:extLst>
              <a:ext uri="{FF2B5EF4-FFF2-40B4-BE49-F238E27FC236}">
                <a16:creationId xmlns:a16="http://schemas.microsoft.com/office/drawing/2014/main" id="{F97DD1B5-84C4-4AE9-93E7-EDEB161C68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461EC11-08A6-4BF8-956B-9AA635F16300}"/>
              </a:ext>
            </a:extLst>
          </p:cNvPr>
          <p:cNvSpPr>
            <a:spLocks noGrp="1"/>
          </p:cNvSpPr>
          <p:nvPr>
            <p:ph type="title"/>
          </p:nvPr>
        </p:nvSpPr>
        <p:spPr>
          <a:xfrm>
            <a:off x="0" y="-1"/>
            <a:ext cx="12192000" cy="824815"/>
          </a:xfrm>
        </p:spPr>
        <p:txBody>
          <a:bodyPr>
            <a:normAutofit/>
          </a:bodyPr>
          <a:lstStyle/>
          <a:p>
            <a:r>
              <a:rPr lang="en-US" sz="3200" dirty="0"/>
              <a:t>Example Landlord Payment</a:t>
            </a:r>
          </a:p>
        </p:txBody>
      </p:sp>
    </p:spTree>
    <p:extLst>
      <p:ext uri="{BB962C8B-B14F-4D97-AF65-F5344CB8AC3E}">
        <p14:creationId xmlns:p14="http://schemas.microsoft.com/office/powerpoint/2010/main" val="225375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914400" y="2282920"/>
            <a:ext cx="10363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Arial"/>
              <a:buNone/>
            </a:pPr>
            <a:r>
              <a:rPr lang="en-US" b="1" dirty="0"/>
              <a:t>Tenant Incentives</a:t>
            </a:r>
            <a:endParaRPr dirty="0"/>
          </a:p>
        </p:txBody>
      </p:sp>
    </p:spTree>
    <p:extLst>
      <p:ext uri="{BB962C8B-B14F-4D97-AF65-F5344CB8AC3E}">
        <p14:creationId xmlns:p14="http://schemas.microsoft.com/office/powerpoint/2010/main" val="1049029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962E3-C081-4C8A-B36E-B438E2A3DAAD}"/>
              </a:ext>
            </a:extLst>
          </p:cNvPr>
          <p:cNvSpPr>
            <a:spLocks noGrp="1"/>
          </p:cNvSpPr>
          <p:nvPr>
            <p:ph idx="1"/>
          </p:nvPr>
        </p:nvSpPr>
        <p:spPr>
          <a:xfrm>
            <a:off x="276225" y="1047750"/>
            <a:ext cx="11715750" cy="4933950"/>
          </a:xfrm>
        </p:spPr>
        <p:txBody>
          <a:bodyPr vert="horz" lIns="91440" tIns="45720" rIns="91440" bIns="45720" rtlCol="0" anchor="t">
            <a:normAutofit fontScale="85000" lnSpcReduction="20000"/>
          </a:bodyPr>
          <a:lstStyle/>
          <a:p>
            <a:r>
              <a:rPr lang="en-US" dirty="0"/>
              <a:t>Available only after move-in from literal homelessness for leases of at least 1-year (month to month lease does not qualify)</a:t>
            </a:r>
          </a:p>
          <a:p>
            <a:endParaRPr lang="en-US" dirty="0"/>
          </a:p>
          <a:p>
            <a:r>
              <a:rPr lang="en-US" dirty="0"/>
              <a:t>In addition to, and more flexible than, traditional General Housing Assistance (GHA) supports</a:t>
            </a:r>
          </a:p>
          <a:p>
            <a:endParaRPr lang="en-US" dirty="0"/>
          </a:p>
          <a:p>
            <a:r>
              <a:rPr lang="en-US" dirty="0"/>
              <a:t>Meant to address quality of life, offering Veterans comforts most expect in independent living</a:t>
            </a:r>
          </a:p>
          <a:p>
            <a:endParaRPr lang="en-US" dirty="0"/>
          </a:p>
          <a:p>
            <a:r>
              <a:rPr lang="en-US" dirty="0"/>
              <a:t>Purchase items or set up merchant account </a:t>
            </a:r>
          </a:p>
          <a:p>
            <a:pPr lvl="1"/>
            <a:r>
              <a:rPr lang="en-US" dirty="0"/>
              <a:t>No gift cards</a:t>
            </a:r>
          </a:p>
          <a:p>
            <a:pPr lvl="1"/>
            <a:r>
              <a:rPr lang="en-US" dirty="0">
                <a:latin typeface="Arial"/>
                <a:cs typeface="Arial"/>
              </a:rPr>
              <a:t>No bulk purchasing that isn't tied directly to a Veteran household</a:t>
            </a:r>
          </a:p>
          <a:p>
            <a:pPr lvl="1"/>
            <a:endParaRPr lang="en-US" dirty="0">
              <a:latin typeface="Arial"/>
              <a:cs typeface="Arial"/>
            </a:endParaRPr>
          </a:p>
          <a:p>
            <a:pPr lvl="1"/>
            <a:endParaRPr lang="en-US" dirty="0">
              <a:latin typeface="Arial"/>
              <a:cs typeface="Arial"/>
            </a:endParaRPr>
          </a:p>
        </p:txBody>
      </p:sp>
      <p:sp>
        <p:nvSpPr>
          <p:cNvPr id="3" name="Slide Number Placeholder 2">
            <a:extLst>
              <a:ext uri="{FF2B5EF4-FFF2-40B4-BE49-F238E27FC236}">
                <a16:creationId xmlns:a16="http://schemas.microsoft.com/office/drawing/2014/main" id="{00DB31CD-8A6C-40FA-9D4C-262D8AD29A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69321D87-97AC-47F7-8A81-EA71C6FB6116}"/>
              </a:ext>
            </a:extLst>
          </p:cNvPr>
          <p:cNvSpPr>
            <a:spLocks noGrp="1"/>
          </p:cNvSpPr>
          <p:nvPr>
            <p:ph type="title"/>
          </p:nvPr>
        </p:nvSpPr>
        <p:spPr>
          <a:xfrm>
            <a:off x="0" y="-1"/>
            <a:ext cx="12192000" cy="824815"/>
          </a:xfrm>
        </p:spPr>
        <p:txBody>
          <a:bodyPr/>
          <a:lstStyle/>
          <a:p>
            <a:r>
              <a:rPr lang="en-US" dirty="0"/>
              <a:t>Tenant Incentive Overview</a:t>
            </a:r>
          </a:p>
        </p:txBody>
      </p:sp>
    </p:spTree>
    <p:extLst>
      <p:ext uri="{BB962C8B-B14F-4D97-AF65-F5344CB8AC3E}">
        <p14:creationId xmlns:p14="http://schemas.microsoft.com/office/powerpoint/2010/main" val="361657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470731" y="1536569"/>
            <a:ext cx="11395587" cy="3255187"/>
          </a:xfrm>
          <a:prstGeom prst="rect">
            <a:avLst/>
          </a:prstGeom>
          <a:noFill/>
          <a:ln>
            <a:noFill/>
          </a:ln>
        </p:spPr>
        <p:txBody>
          <a:bodyPr spcFirstLastPara="1" wrap="square" lIns="91425" tIns="45700" rIns="91425" bIns="45700" anchor="ctr" anchorCtr="0">
            <a:normAutofit/>
          </a:bodyPr>
          <a:lstStyle/>
          <a:p>
            <a:pPr lvl="0" rtl="0">
              <a:lnSpc>
                <a:spcPct val="100000"/>
              </a:lnSpc>
              <a:spcBef>
                <a:spcPts val="0"/>
              </a:spcBef>
              <a:spcAft>
                <a:spcPts val="0"/>
              </a:spcAft>
              <a:buClr>
                <a:schemeClr val="dk1"/>
              </a:buClr>
              <a:buSzPts val="4000"/>
            </a:pPr>
            <a:r>
              <a:rPr lang="en-US" sz="6600" b="1" dirty="0"/>
              <a:t>Poll: Who is on the line?</a:t>
            </a:r>
            <a:br>
              <a:rPr lang="en-US" sz="6600" b="1" dirty="0"/>
            </a:br>
            <a:r>
              <a:rPr lang="en-US" b="1" dirty="0"/>
              <a:t/>
            </a:r>
            <a:br>
              <a:rPr lang="en-US" b="1" dirty="0"/>
            </a:br>
            <a:r>
              <a:rPr lang="en-US" b="1" dirty="0"/>
              <a:t/>
            </a:r>
            <a:br>
              <a:rPr lang="en-US" b="1" dirty="0"/>
            </a:br>
            <a:endParaRPr dirty="0"/>
          </a:p>
        </p:txBody>
      </p:sp>
    </p:spTree>
    <p:extLst>
      <p:ext uri="{BB962C8B-B14F-4D97-AF65-F5344CB8AC3E}">
        <p14:creationId xmlns:p14="http://schemas.microsoft.com/office/powerpoint/2010/main" val="1548025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83C4EB-6849-48DC-80A7-0EBE422B81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ECF2746E-3B95-4977-89CB-65396C40B011}"/>
              </a:ext>
            </a:extLst>
          </p:cNvPr>
          <p:cNvSpPr>
            <a:spLocks noGrp="1"/>
          </p:cNvSpPr>
          <p:nvPr>
            <p:ph type="title"/>
          </p:nvPr>
        </p:nvSpPr>
        <p:spPr>
          <a:xfrm>
            <a:off x="0" y="-196552"/>
            <a:ext cx="12192000" cy="1143000"/>
          </a:xfrm>
        </p:spPr>
        <p:txBody>
          <a:bodyPr/>
          <a:lstStyle/>
          <a:p>
            <a:r>
              <a:rPr lang="en-US" dirty="0"/>
              <a:t>Compliance Considerations: Client Incentives Examples</a:t>
            </a:r>
          </a:p>
        </p:txBody>
      </p:sp>
      <p:graphicFrame>
        <p:nvGraphicFramePr>
          <p:cNvPr id="5" name="Table 5">
            <a:extLst>
              <a:ext uri="{FF2B5EF4-FFF2-40B4-BE49-F238E27FC236}">
                <a16:creationId xmlns:a16="http://schemas.microsoft.com/office/drawing/2014/main" id="{AF5079A6-035F-9B14-A5E8-40538B098A91}"/>
              </a:ext>
            </a:extLst>
          </p:cNvPr>
          <p:cNvGraphicFramePr>
            <a:graphicFrameLocks noGrp="1"/>
          </p:cNvGraphicFramePr>
          <p:nvPr>
            <p:extLst>
              <p:ext uri="{D42A27DB-BD31-4B8C-83A1-F6EECF244321}">
                <p14:modId xmlns:p14="http://schemas.microsoft.com/office/powerpoint/2010/main" val="2571145648"/>
              </p:ext>
            </p:extLst>
          </p:nvPr>
        </p:nvGraphicFramePr>
        <p:xfrm>
          <a:off x="0" y="840011"/>
          <a:ext cx="12191999" cy="5857330"/>
        </p:xfrm>
        <a:graphic>
          <a:graphicData uri="http://schemas.openxmlformats.org/drawingml/2006/table">
            <a:tbl>
              <a:tblPr firstRow="1" bandRow="1">
                <a:tableStyleId>{5C22544A-7EE6-4342-B048-85BDC9FD1C3A}</a:tableStyleId>
              </a:tblPr>
              <a:tblGrid>
                <a:gridCol w="6400800">
                  <a:extLst>
                    <a:ext uri="{9D8B030D-6E8A-4147-A177-3AD203B41FA5}">
                      <a16:colId xmlns:a16="http://schemas.microsoft.com/office/drawing/2014/main" val="406618388"/>
                    </a:ext>
                  </a:extLst>
                </a:gridCol>
                <a:gridCol w="5791199">
                  <a:extLst>
                    <a:ext uri="{9D8B030D-6E8A-4147-A177-3AD203B41FA5}">
                      <a16:colId xmlns:a16="http://schemas.microsoft.com/office/drawing/2014/main" val="2827434074"/>
                    </a:ext>
                  </a:extLst>
                </a:gridCol>
              </a:tblGrid>
              <a:tr h="327422">
                <a:tc>
                  <a:txBody>
                    <a:bodyPr/>
                    <a:lstStyle/>
                    <a:p>
                      <a:pPr algn="ctr"/>
                      <a:r>
                        <a:rPr lang="en-US" dirty="0"/>
                        <a:t>For Consideration</a:t>
                      </a:r>
                    </a:p>
                  </a:txBody>
                  <a:tcPr>
                    <a:solidFill>
                      <a:schemeClr val="accent2">
                        <a:lumMod val="75000"/>
                      </a:schemeClr>
                    </a:solidFill>
                  </a:tcPr>
                </a:tc>
                <a:tc>
                  <a:txBody>
                    <a:bodyPr/>
                    <a:lstStyle/>
                    <a:p>
                      <a:pPr algn="ctr"/>
                      <a:r>
                        <a:rPr lang="en-US" dirty="0"/>
                        <a:t>Not for Consideration</a:t>
                      </a:r>
                    </a:p>
                  </a:txBody>
                  <a:tcPr>
                    <a:solidFill>
                      <a:schemeClr val="accent3">
                        <a:lumMod val="40000"/>
                        <a:lumOff val="60000"/>
                      </a:schemeClr>
                    </a:solidFill>
                  </a:tcPr>
                </a:tc>
                <a:extLst>
                  <a:ext uri="{0D108BD9-81ED-4DB2-BD59-A6C34878D82A}">
                    <a16:rowId xmlns:a16="http://schemas.microsoft.com/office/drawing/2014/main" val="79834104"/>
                  </a:ext>
                </a:extLst>
              </a:tr>
              <a:tr h="13096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Appliances (Microwave, Refrigerator, Dishwasher, Air conditioner, etc.)</a:t>
                      </a:r>
                    </a:p>
                    <a:p>
                      <a:endParaRPr lang="en-US" b="1" dirty="0">
                        <a:solidFill>
                          <a:schemeClr val="tx1"/>
                        </a:solidFill>
                      </a:endParaRPr>
                    </a:p>
                  </a:txBody>
                  <a:tcPr anchor="ctr">
                    <a:solidFill>
                      <a:schemeClr val="tx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Items prohibited by law</a:t>
                      </a:r>
                    </a:p>
                  </a:txBody>
                  <a:tcPr anchor="ctr">
                    <a:solidFill>
                      <a:schemeClr val="accent4">
                        <a:lumMod val="20000"/>
                        <a:lumOff val="80000"/>
                      </a:schemeClr>
                    </a:solidFill>
                  </a:tcPr>
                </a:tc>
                <a:extLst>
                  <a:ext uri="{0D108BD9-81ED-4DB2-BD59-A6C34878D82A}">
                    <a16:rowId xmlns:a16="http://schemas.microsoft.com/office/drawing/2014/main" val="2844109535"/>
                  </a:ext>
                </a:extLst>
              </a:tr>
              <a:tr h="6875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Furniture (Bed, Sofa, Dresser, Coffee Table, etc.)</a:t>
                      </a:r>
                    </a:p>
                    <a:p>
                      <a:endParaRPr lang="en-US" b="1" dirty="0">
                        <a:solidFill>
                          <a:schemeClr val="tx1"/>
                        </a:solidFill>
                      </a:endParaRPr>
                    </a:p>
                  </a:txBody>
                  <a:tcPr anchor="ctr">
                    <a:solidFill>
                      <a:schemeClr val="tx2">
                        <a:lumMod val="20000"/>
                        <a:lumOff val="80000"/>
                      </a:schemeClr>
                    </a:solidFill>
                  </a:tcPr>
                </a:tc>
                <a:tc>
                  <a:txBody>
                    <a:bodyPr/>
                    <a:lstStyle/>
                    <a:p>
                      <a:r>
                        <a:rPr lang="en-US" b="1" dirty="0"/>
                        <a:t>Art/Antiques</a:t>
                      </a:r>
                    </a:p>
                  </a:txBody>
                  <a:tcPr anchor="ctr">
                    <a:solidFill>
                      <a:schemeClr val="accent4">
                        <a:lumMod val="20000"/>
                        <a:lumOff val="80000"/>
                      </a:schemeClr>
                    </a:solidFill>
                  </a:tcPr>
                </a:tc>
                <a:extLst>
                  <a:ext uri="{0D108BD9-81ED-4DB2-BD59-A6C34878D82A}">
                    <a16:rowId xmlns:a16="http://schemas.microsoft.com/office/drawing/2014/main" val="3054148335"/>
                  </a:ext>
                </a:extLst>
              </a:tr>
              <a:tr h="8185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Electronic Equipment (Computer, Television, Laptop, electronic reading device etc.)</a:t>
                      </a:r>
                    </a:p>
                    <a:p>
                      <a:endParaRPr lang="en-US" b="1" dirty="0">
                        <a:solidFill>
                          <a:schemeClr val="tx1"/>
                        </a:solidFill>
                      </a:endParaRPr>
                    </a:p>
                  </a:txBody>
                  <a:tcPr anchor="ctr">
                    <a:solidFill>
                      <a:schemeClr val="tx2">
                        <a:lumMod val="20000"/>
                        <a:lumOff val="80000"/>
                      </a:schemeClr>
                    </a:solidFill>
                  </a:tcPr>
                </a:tc>
                <a:tc>
                  <a:txBody>
                    <a:bodyPr/>
                    <a:lstStyle/>
                    <a:p>
                      <a:r>
                        <a:rPr lang="en-US" b="1" dirty="0"/>
                        <a:t>Jewels</a:t>
                      </a:r>
                      <a:r>
                        <a:rPr lang="en-US" b="1" baseline="0" dirty="0"/>
                        <a:t> and Gems</a:t>
                      </a:r>
                      <a:endParaRPr lang="en-US" b="1" dirty="0"/>
                    </a:p>
                  </a:txBody>
                  <a:tcPr anchor="ctr">
                    <a:solidFill>
                      <a:schemeClr val="accent4">
                        <a:lumMod val="20000"/>
                        <a:lumOff val="80000"/>
                      </a:schemeClr>
                    </a:solidFill>
                  </a:tcPr>
                </a:tc>
                <a:extLst>
                  <a:ext uri="{0D108BD9-81ED-4DB2-BD59-A6C34878D82A}">
                    <a16:rowId xmlns:a16="http://schemas.microsoft.com/office/drawing/2014/main" val="2699351375"/>
                  </a:ext>
                </a:extLst>
              </a:tr>
              <a:tr h="5729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Rugs and Carpets</a:t>
                      </a:r>
                    </a:p>
                    <a:p>
                      <a:endParaRPr lang="en-US" b="1" dirty="0">
                        <a:solidFill>
                          <a:schemeClr val="tx1"/>
                        </a:solidFill>
                      </a:endParaRPr>
                    </a:p>
                  </a:txBody>
                  <a:tcPr anchor="ctr">
                    <a:solidFill>
                      <a:schemeClr val="tx2">
                        <a:lumMod val="20000"/>
                        <a:lumOff val="80000"/>
                      </a:schemeClr>
                    </a:solidFill>
                  </a:tcPr>
                </a:tc>
                <a:tc>
                  <a:txBody>
                    <a:bodyPr/>
                    <a:lstStyle/>
                    <a:p>
                      <a:r>
                        <a:rPr lang="en-US" b="1" dirty="0"/>
                        <a:t>Collections</a:t>
                      </a:r>
                    </a:p>
                  </a:txBody>
                  <a:tcPr anchor="ctr">
                    <a:solidFill>
                      <a:schemeClr val="accent4">
                        <a:lumMod val="20000"/>
                        <a:lumOff val="80000"/>
                      </a:schemeClr>
                    </a:solidFill>
                  </a:tcPr>
                </a:tc>
                <a:extLst>
                  <a:ext uri="{0D108BD9-81ED-4DB2-BD59-A6C34878D82A}">
                    <a16:rowId xmlns:a16="http://schemas.microsoft.com/office/drawing/2014/main" val="730304550"/>
                  </a:ext>
                </a:extLst>
              </a:tr>
              <a:tr h="481257">
                <a:tc>
                  <a:txBody>
                    <a:bodyPr/>
                    <a:lstStyle/>
                    <a:p>
                      <a:r>
                        <a:rPr lang="en-US" b="1" dirty="0">
                          <a:solidFill>
                            <a:schemeClr val="tx1"/>
                          </a:solidFill>
                        </a:rPr>
                        <a:t>Recreational items such as bikes, sports or exercise </a:t>
                      </a:r>
                    </a:p>
                  </a:txBody>
                  <a:tcPr anchor="ctr">
                    <a:solidFill>
                      <a:schemeClr val="tx2">
                        <a:lumMod val="20000"/>
                        <a:lumOff val="80000"/>
                      </a:schemeClr>
                    </a:solidFill>
                  </a:tcPr>
                </a:tc>
                <a:tc>
                  <a:txBody>
                    <a:bodyPr/>
                    <a:lstStyle/>
                    <a:p>
                      <a:r>
                        <a:rPr lang="en-US" b="1" dirty="0"/>
                        <a:t>Weapons</a:t>
                      </a:r>
                    </a:p>
                  </a:txBody>
                  <a:tcPr anchor="ctr">
                    <a:solidFill>
                      <a:schemeClr val="accent4">
                        <a:lumMod val="20000"/>
                        <a:lumOff val="80000"/>
                      </a:schemeClr>
                    </a:solidFill>
                  </a:tcPr>
                </a:tc>
                <a:extLst>
                  <a:ext uri="{0D108BD9-81ED-4DB2-BD59-A6C34878D82A}">
                    <a16:rowId xmlns:a16="http://schemas.microsoft.com/office/drawing/2014/main" val="1248444260"/>
                  </a:ext>
                </a:extLst>
              </a:tr>
              <a:tr h="8185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Educational items such as books or items needed for Veteran household</a:t>
                      </a:r>
                    </a:p>
                  </a:txBody>
                  <a:tcPr anchor="ctr">
                    <a:solidFill>
                      <a:schemeClr val="tx2">
                        <a:lumMod val="20000"/>
                        <a:lumOff val="80000"/>
                      </a:schemeClr>
                    </a:solidFill>
                  </a:tcPr>
                </a:tc>
                <a:tc>
                  <a:txBody>
                    <a:bodyPr/>
                    <a:lstStyle/>
                    <a:p>
                      <a:endParaRPr lang="en-US" b="1" dirty="0"/>
                    </a:p>
                  </a:txBody>
                  <a:tcPr anchor="ctr">
                    <a:solidFill>
                      <a:schemeClr val="accent4">
                        <a:lumMod val="20000"/>
                        <a:lumOff val="80000"/>
                      </a:schemeClr>
                    </a:solidFill>
                  </a:tcPr>
                </a:tc>
                <a:extLst>
                  <a:ext uri="{0D108BD9-81ED-4DB2-BD59-A6C34878D82A}">
                    <a16:rowId xmlns:a16="http://schemas.microsoft.com/office/drawing/2014/main" val="3600796039"/>
                  </a:ext>
                </a:extLst>
              </a:tr>
              <a:tr h="5729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Hobby materials  such as crafts, games.</a:t>
                      </a:r>
                    </a:p>
                    <a:p>
                      <a:endParaRPr lang="en-US" b="1" dirty="0">
                        <a:solidFill>
                          <a:schemeClr val="tx1"/>
                        </a:solidFill>
                      </a:endParaRPr>
                    </a:p>
                  </a:txBody>
                  <a:tcPr anchor="ctr">
                    <a:solidFill>
                      <a:schemeClr val="tx2">
                        <a:lumMod val="20000"/>
                        <a:lumOff val="80000"/>
                      </a:schemeClr>
                    </a:solidFill>
                  </a:tcPr>
                </a:tc>
                <a:tc>
                  <a:txBody>
                    <a:bodyPr/>
                    <a:lstStyle/>
                    <a:p>
                      <a:endParaRPr lang="en-US" b="1" dirty="0"/>
                    </a:p>
                  </a:txBody>
                  <a:tcPr>
                    <a:solidFill>
                      <a:schemeClr val="accent4">
                        <a:lumMod val="20000"/>
                        <a:lumOff val="80000"/>
                      </a:schemeClr>
                    </a:solidFill>
                  </a:tcPr>
                </a:tc>
                <a:extLst>
                  <a:ext uri="{0D108BD9-81ED-4DB2-BD59-A6C34878D82A}">
                    <a16:rowId xmlns:a16="http://schemas.microsoft.com/office/drawing/2014/main" val="3478087548"/>
                  </a:ext>
                </a:extLst>
              </a:tr>
            </a:tbl>
          </a:graphicData>
        </a:graphic>
      </p:graphicFrame>
    </p:spTree>
    <p:extLst>
      <p:ext uri="{BB962C8B-B14F-4D97-AF65-F5344CB8AC3E}">
        <p14:creationId xmlns:p14="http://schemas.microsoft.com/office/powerpoint/2010/main" val="707096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C0E62-44E5-421D-BB0E-DFB61BF4CAC1}"/>
              </a:ext>
            </a:extLst>
          </p:cNvPr>
          <p:cNvSpPr>
            <a:spLocks noGrp="1"/>
          </p:cNvSpPr>
          <p:nvPr>
            <p:ph idx="1"/>
          </p:nvPr>
        </p:nvSpPr>
        <p:spPr>
          <a:xfrm>
            <a:off x="48380" y="924567"/>
            <a:ext cx="12095240" cy="5129474"/>
          </a:xfrm>
        </p:spPr>
        <p:txBody>
          <a:bodyPr vert="horz" lIns="91440" tIns="45720" rIns="91440" bIns="45720" rtlCol="0" anchor="t">
            <a:normAutofit fontScale="70000" lnSpcReduction="20000"/>
          </a:bodyPr>
          <a:lstStyle/>
          <a:p>
            <a:r>
              <a:rPr lang="en-US" dirty="0">
                <a:solidFill>
                  <a:schemeClr val="tx1">
                    <a:lumMod val="95000"/>
                    <a:lumOff val="5000"/>
                  </a:schemeClr>
                </a:solidFill>
                <a:latin typeface="Arial"/>
                <a:cs typeface="Arial"/>
              </a:rPr>
              <a:t>Ask Veterans with lived experiences and expertise (current and former) what types of goods or items would most impact Veteran willingness or ability to accept housing</a:t>
            </a:r>
          </a:p>
          <a:p>
            <a:endParaRPr lang="en-US" dirty="0">
              <a:solidFill>
                <a:schemeClr val="tx1">
                  <a:lumMod val="95000"/>
                  <a:lumOff val="5000"/>
                </a:schemeClr>
              </a:solidFill>
            </a:endParaRPr>
          </a:p>
          <a:p>
            <a:r>
              <a:rPr lang="en-US" dirty="0">
                <a:solidFill>
                  <a:schemeClr val="tx1">
                    <a:lumMod val="95000"/>
                    <a:lumOff val="5000"/>
                  </a:schemeClr>
                </a:solidFill>
                <a:latin typeface="Arial"/>
                <a:cs typeface="Arial"/>
              </a:rPr>
              <a:t>Establish short list of vendors or stores to utilize for purchases</a:t>
            </a:r>
          </a:p>
          <a:p>
            <a:endParaRPr lang="en-US" dirty="0">
              <a:solidFill>
                <a:schemeClr val="tx1">
                  <a:lumMod val="95000"/>
                  <a:lumOff val="5000"/>
                </a:schemeClr>
              </a:solidFill>
            </a:endParaRPr>
          </a:p>
          <a:p>
            <a:r>
              <a:rPr lang="en-US" dirty="0">
                <a:solidFill>
                  <a:schemeClr val="tx1">
                    <a:lumMod val="95000"/>
                    <a:lumOff val="5000"/>
                  </a:schemeClr>
                </a:solidFill>
                <a:latin typeface="Arial"/>
                <a:cs typeface="Arial"/>
              </a:rPr>
              <a:t>Discuss, as needed, purpose of client incentive funds with merchants and seek partnerships or discounts  </a:t>
            </a:r>
            <a:endParaRPr lang="en-US" dirty="0">
              <a:solidFill>
                <a:schemeClr val="tx1">
                  <a:lumMod val="95000"/>
                  <a:lumOff val="5000"/>
                </a:schemeClr>
              </a:solidFill>
            </a:endParaRPr>
          </a:p>
          <a:p>
            <a:endParaRPr lang="en-US" dirty="0">
              <a:solidFill>
                <a:schemeClr val="tx1">
                  <a:lumMod val="95000"/>
                  <a:lumOff val="5000"/>
                </a:schemeClr>
              </a:solidFill>
            </a:endParaRPr>
          </a:p>
          <a:p>
            <a:r>
              <a:rPr lang="en-US" dirty="0">
                <a:solidFill>
                  <a:schemeClr val="tx1">
                    <a:lumMod val="95000"/>
                    <a:lumOff val="5000"/>
                  </a:schemeClr>
                </a:solidFill>
                <a:latin typeface="Arial"/>
                <a:cs typeface="Arial"/>
              </a:rPr>
              <a:t>Consider a menu of options/packages of client goods as examples for Veterans to consider when requesting purchases</a:t>
            </a:r>
          </a:p>
          <a:p>
            <a:endParaRPr lang="en-US" dirty="0">
              <a:solidFill>
                <a:schemeClr val="tx1">
                  <a:lumMod val="95000"/>
                  <a:lumOff val="5000"/>
                </a:schemeClr>
              </a:solidFill>
            </a:endParaRPr>
          </a:p>
          <a:p>
            <a:r>
              <a:rPr lang="en-US" dirty="0">
                <a:solidFill>
                  <a:schemeClr val="tx1">
                    <a:lumMod val="95000"/>
                    <a:lumOff val="5000"/>
                  </a:schemeClr>
                </a:solidFill>
                <a:latin typeface="Arial"/>
                <a:cs typeface="Arial"/>
              </a:rPr>
              <a:t>Revise financial management protocol to clarify request and purchase process</a:t>
            </a:r>
          </a:p>
          <a:p>
            <a:pPr marL="0" indent="0">
              <a:buNone/>
            </a:pPr>
            <a:endParaRPr lang="en-US" dirty="0">
              <a:solidFill>
                <a:schemeClr val="tx1">
                  <a:lumMod val="95000"/>
                  <a:lumOff val="5000"/>
                </a:schemeClr>
              </a:solidFill>
            </a:endParaRPr>
          </a:p>
          <a:p>
            <a:r>
              <a:rPr lang="en-US" dirty="0">
                <a:solidFill>
                  <a:schemeClr val="tx1">
                    <a:lumMod val="95000"/>
                    <a:lumOff val="5000"/>
                  </a:schemeClr>
                </a:solidFill>
                <a:latin typeface="Arial"/>
                <a:cs typeface="Arial"/>
              </a:rPr>
              <a:t>Develop clear processes for ordering and tracking that are in compliance with SSVF regulations</a:t>
            </a:r>
          </a:p>
        </p:txBody>
      </p:sp>
      <p:sp>
        <p:nvSpPr>
          <p:cNvPr id="3" name="Slide Number Placeholder 2">
            <a:extLst>
              <a:ext uri="{FF2B5EF4-FFF2-40B4-BE49-F238E27FC236}">
                <a16:creationId xmlns:a16="http://schemas.microsoft.com/office/drawing/2014/main" id="{F97DD1B5-84C4-4AE9-93E7-EDEB161C68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461EC11-08A6-4BF8-956B-9AA635F16300}"/>
              </a:ext>
            </a:extLst>
          </p:cNvPr>
          <p:cNvSpPr>
            <a:spLocks noGrp="1"/>
          </p:cNvSpPr>
          <p:nvPr>
            <p:ph type="title"/>
          </p:nvPr>
        </p:nvSpPr>
        <p:spPr>
          <a:xfrm>
            <a:off x="0" y="-1"/>
            <a:ext cx="12192000" cy="824815"/>
          </a:xfrm>
        </p:spPr>
        <p:txBody>
          <a:bodyPr>
            <a:normAutofit/>
          </a:bodyPr>
          <a:lstStyle/>
          <a:p>
            <a:r>
              <a:rPr lang="en-US" sz="3200" dirty="0"/>
              <a:t>Key Planning</a:t>
            </a:r>
            <a:r>
              <a:rPr lang="en-US" sz="3200" dirty="0">
                <a:solidFill>
                  <a:srgbClr val="00B050"/>
                </a:solidFill>
              </a:rPr>
              <a:t> </a:t>
            </a:r>
            <a:r>
              <a:rPr lang="en-US" sz="3200" dirty="0"/>
              <a:t>Considerations: Client Incentives</a:t>
            </a:r>
          </a:p>
        </p:txBody>
      </p:sp>
    </p:spTree>
    <p:extLst>
      <p:ext uri="{BB962C8B-B14F-4D97-AF65-F5344CB8AC3E}">
        <p14:creationId xmlns:p14="http://schemas.microsoft.com/office/powerpoint/2010/main" val="432960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914400" y="2282920"/>
            <a:ext cx="10363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Arial"/>
              <a:buNone/>
            </a:pPr>
            <a:r>
              <a:rPr lang="en-US" b="1" dirty="0"/>
              <a:t>Allowance for 80% AMI Eligibility</a:t>
            </a:r>
            <a:endParaRPr dirty="0"/>
          </a:p>
        </p:txBody>
      </p:sp>
    </p:spTree>
    <p:extLst>
      <p:ext uri="{BB962C8B-B14F-4D97-AF65-F5344CB8AC3E}">
        <p14:creationId xmlns:p14="http://schemas.microsoft.com/office/powerpoint/2010/main" val="985123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C0E62-44E5-421D-BB0E-DFB61BF4CAC1}"/>
              </a:ext>
            </a:extLst>
          </p:cNvPr>
          <p:cNvSpPr>
            <a:spLocks noGrp="1"/>
          </p:cNvSpPr>
          <p:nvPr>
            <p:ph idx="1"/>
          </p:nvPr>
        </p:nvSpPr>
        <p:spPr>
          <a:xfrm>
            <a:off x="85897" y="888941"/>
            <a:ext cx="11526982" cy="5038033"/>
          </a:xfrm>
        </p:spPr>
        <p:txBody>
          <a:bodyPr vert="horz" lIns="91440" tIns="45720" rIns="91440" bIns="45720" rtlCol="0" anchor="t">
            <a:normAutofit/>
          </a:bodyPr>
          <a:lstStyle/>
          <a:p>
            <a:r>
              <a:rPr lang="en-US" sz="2400" dirty="0"/>
              <a:t>Veterans eligible up to 80% AMI, regardless of enrollment in HUD-VASH, within funded VA Catchment Areas from Table 1 of the NOFA</a:t>
            </a:r>
          </a:p>
          <a:p>
            <a:endParaRPr lang="en-US" sz="2400" dirty="0">
              <a:solidFill>
                <a:schemeClr val="tx1">
                  <a:lumMod val="95000"/>
                  <a:lumOff val="5000"/>
                </a:schemeClr>
              </a:solidFill>
              <a:latin typeface="Arial"/>
              <a:cs typeface="Arial"/>
            </a:endParaRPr>
          </a:p>
          <a:p>
            <a:r>
              <a:rPr lang="en-US" sz="2400" dirty="0">
                <a:solidFill>
                  <a:schemeClr val="tx1">
                    <a:lumMod val="95000"/>
                    <a:lumOff val="5000"/>
                  </a:schemeClr>
                </a:solidFill>
                <a:latin typeface="Arial"/>
                <a:cs typeface="Arial"/>
              </a:rPr>
              <a:t>SSVF still prioritizes lowest income or most vulnerable Veterans – may need caution in enrolling higher income Veterans, even if allowable</a:t>
            </a:r>
          </a:p>
          <a:p>
            <a:endParaRPr lang="en-US" sz="2400" dirty="0">
              <a:solidFill>
                <a:schemeClr val="tx1">
                  <a:lumMod val="95000"/>
                  <a:lumOff val="5000"/>
                </a:schemeClr>
              </a:solidFill>
              <a:latin typeface="Arial"/>
              <a:cs typeface="Arial"/>
            </a:endParaRPr>
          </a:p>
          <a:p>
            <a:r>
              <a:rPr lang="en-US" sz="2400" dirty="0">
                <a:solidFill>
                  <a:schemeClr val="tx1">
                    <a:lumMod val="95000"/>
                    <a:lumOff val="5000"/>
                  </a:schemeClr>
                </a:solidFill>
                <a:latin typeface="Arial"/>
                <a:cs typeface="Arial"/>
              </a:rPr>
              <a:t>Grantees must ensure equitable service delivery across the community</a:t>
            </a:r>
          </a:p>
          <a:p>
            <a:endParaRPr lang="en-US" dirty="0">
              <a:solidFill>
                <a:schemeClr val="tx1">
                  <a:lumMod val="95000"/>
                  <a:lumOff val="5000"/>
                </a:schemeClr>
              </a:solidFill>
              <a:latin typeface="Arial"/>
              <a:cs typeface="Arial"/>
            </a:endParaRPr>
          </a:p>
          <a:p>
            <a:endParaRPr lang="en-US" dirty="0">
              <a:solidFill>
                <a:schemeClr val="tx1">
                  <a:lumMod val="95000"/>
                  <a:lumOff val="5000"/>
                </a:schemeClr>
              </a:solidFill>
              <a:latin typeface="Arial"/>
              <a:cs typeface="Arial"/>
            </a:endParaRPr>
          </a:p>
        </p:txBody>
      </p:sp>
      <p:sp>
        <p:nvSpPr>
          <p:cNvPr id="3" name="Slide Number Placeholder 2">
            <a:extLst>
              <a:ext uri="{FF2B5EF4-FFF2-40B4-BE49-F238E27FC236}">
                <a16:creationId xmlns:a16="http://schemas.microsoft.com/office/drawing/2014/main" id="{F97DD1B5-84C4-4AE9-93E7-EDEB161C68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461EC11-08A6-4BF8-956B-9AA635F16300}"/>
              </a:ext>
            </a:extLst>
          </p:cNvPr>
          <p:cNvSpPr>
            <a:spLocks noGrp="1"/>
          </p:cNvSpPr>
          <p:nvPr>
            <p:ph type="title"/>
          </p:nvPr>
        </p:nvSpPr>
        <p:spPr>
          <a:xfrm>
            <a:off x="0" y="-1"/>
            <a:ext cx="12192000" cy="824815"/>
          </a:xfrm>
        </p:spPr>
        <p:txBody>
          <a:bodyPr>
            <a:normAutofit/>
          </a:bodyPr>
          <a:lstStyle/>
          <a:p>
            <a:r>
              <a:rPr lang="en-US" sz="3200" dirty="0"/>
              <a:t>80% AMI Income Eligibility Overview</a:t>
            </a:r>
          </a:p>
        </p:txBody>
      </p:sp>
    </p:spTree>
    <p:extLst>
      <p:ext uri="{BB962C8B-B14F-4D97-AF65-F5344CB8AC3E}">
        <p14:creationId xmlns:p14="http://schemas.microsoft.com/office/powerpoint/2010/main" val="3884122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C0E62-44E5-421D-BB0E-DFB61BF4CAC1}"/>
              </a:ext>
            </a:extLst>
          </p:cNvPr>
          <p:cNvSpPr>
            <a:spLocks noGrp="1"/>
          </p:cNvSpPr>
          <p:nvPr>
            <p:ph idx="1"/>
          </p:nvPr>
        </p:nvSpPr>
        <p:spPr>
          <a:xfrm>
            <a:off x="85897" y="888941"/>
            <a:ext cx="11526982" cy="5038033"/>
          </a:xfrm>
        </p:spPr>
        <p:txBody>
          <a:bodyPr vert="horz" lIns="91440" tIns="45720" rIns="91440" bIns="45720" rtlCol="0" anchor="t">
            <a:normAutofit/>
          </a:bodyPr>
          <a:lstStyle/>
          <a:p>
            <a:r>
              <a:rPr lang="en-US" sz="2400" dirty="0"/>
              <a:t>Review available local data to understand changes in eligible population based on AMI increase</a:t>
            </a:r>
          </a:p>
          <a:p>
            <a:endParaRPr lang="en-US" sz="2400" dirty="0">
              <a:solidFill>
                <a:schemeClr val="tx1">
                  <a:lumMod val="95000"/>
                  <a:lumOff val="5000"/>
                </a:schemeClr>
              </a:solidFill>
            </a:endParaRPr>
          </a:p>
          <a:p>
            <a:r>
              <a:rPr lang="en-US" sz="2400" dirty="0">
                <a:solidFill>
                  <a:schemeClr val="tx1">
                    <a:lumMod val="95000"/>
                    <a:lumOff val="5000"/>
                  </a:schemeClr>
                </a:solidFill>
                <a:latin typeface="Arial"/>
                <a:cs typeface="Arial"/>
              </a:rPr>
              <a:t>Review program budget and By Name List client demand to:</a:t>
            </a:r>
          </a:p>
          <a:p>
            <a:pPr lvl="1"/>
            <a:r>
              <a:rPr lang="en-US" sz="2400" dirty="0">
                <a:solidFill>
                  <a:schemeClr val="tx1">
                    <a:lumMod val="95000"/>
                    <a:lumOff val="5000"/>
                  </a:schemeClr>
                </a:solidFill>
                <a:latin typeface="Arial"/>
                <a:cs typeface="Arial"/>
              </a:rPr>
              <a:t>Anticipate number of Veterans between 50%-80%</a:t>
            </a:r>
          </a:p>
          <a:p>
            <a:pPr lvl="1"/>
            <a:r>
              <a:rPr lang="en-US" sz="2400" dirty="0">
                <a:solidFill>
                  <a:schemeClr val="tx1">
                    <a:lumMod val="95000"/>
                    <a:lumOff val="5000"/>
                  </a:schemeClr>
                </a:solidFill>
                <a:latin typeface="Arial"/>
                <a:cs typeface="Arial"/>
              </a:rPr>
              <a:t>Understand and mitigate against further inequities in services for Veterans from historically disadvantaged populations</a:t>
            </a:r>
          </a:p>
          <a:p>
            <a:pPr lvl="1"/>
            <a:r>
              <a:rPr lang="en-US" sz="2400" dirty="0">
                <a:solidFill>
                  <a:schemeClr val="tx1">
                    <a:lumMod val="95000"/>
                    <a:lumOff val="5000"/>
                  </a:schemeClr>
                </a:solidFill>
                <a:latin typeface="Arial"/>
                <a:cs typeface="Arial"/>
              </a:rPr>
              <a:t>Establish how to continue to ensure rapid housing access for extremely low and zero income Veterans, both with HUD-VASH and SSVF alone</a:t>
            </a:r>
          </a:p>
          <a:p>
            <a:pPr lvl="1"/>
            <a:r>
              <a:rPr lang="en-US" sz="2400" dirty="0">
                <a:solidFill>
                  <a:schemeClr val="tx1">
                    <a:lumMod val="95000"/>
                    <a:lumOff val="5000"/>
                  </a:schemeClr>
                </a:solidFill>
                <a:latin typeface="Arial"/>
                <a:cs typeface="Arial"/>
              </a:rPr>
              <a:t>Update intake documents and income references for staff certifying eligibility under new income guidelines</a:t>
            </a:r>
          </a:p>
          <a:p>
            <a:pPr lvl="1"/>
            <a:r>
              <a:rPr lang="en-US" sz="2400" dirty="0">
                <a:solidFill>
                  <a:schemeClr val="tx1">
                    <a:lumMod val="95000"/>
                    <a:lumOff val="5000"/>
                  </a:schemeClr>
                </a:solidFill>
                <a:latin typeface="Arial"/>
                <a:cs typeface="Arial"/>
              </a:rPr>
              <a:t>Possibly create financial projection tools or forms </a:t>
            </a:r>
            <a:endParaRPr lang="en-US" sz="2400" dirty="0">
              <a:solidFill>
                <a:schemeClr val="tx1">
                  <a:lumMod val="95000"/>
                  <a:lumOff val="5000"/>
                </a:schemeClr>
              </a:solidFill>
            </a:endParaRPr>
          </a:p>
        </p:txBody>
      </p:sp>
      <p:sp>
        <p:nvSpPr>
          <p:cNvPr id="3" name="Slide Number Placeholder 2">
            <a:extLst>
              <a:ext uri="{FF2B5EF4-FFF2-40B4-BE49-F238E27FC236}">
                <a16:creationId xmlns:a16="http://schemas.microsoft.com/office/drawing/2014/main" id="{F97DD1B5-84C4-4AE9-93E7-EDEB161C68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461EC11-08A6-4BF8-956B-9AA635F16300}"/>
              </a:ext>
            </a:extLst>
          </p:cNvPr>
          <p:cNvSpPr>
            <a:spLocks noGrp="1"/>
          </p:cNvSpPr>
          <p:nvPr>
            <p:ph type="title"/>
          </p:nvPr>
        </p:nvSpPr>
        <p:spPr>
          <a:xfrm>
            <a:off x="0" y="-1"/>
            <a:ext cx="12192000" cy="824815"/>
          </a:xfrm>
        </p:spPr>
        <p:txBody>
          <a:bodyPr>
            <a:normAutofit/>
          </a:bodyPr>
          <a:lstStyle/>
          <a:p>
            <a:r>
              <a:rPr lang="en-US" sz="3200" dirty="0"/>
              <a:t>Key Planning Considerations: AMI Change</a:t>
            </a:r>
          </a:p>
        </p:txBody>
      </p:sp>
    </p:spTree>
    <p:extLst>
      <p:ext uri="{BB962C8B-B14F-4D97-AF65-F5344CB8AC3E}">
        <p14:creationId xmlns:p14="http://schemas.microsoft.com/office/powerpoint/2010/main" val="2300378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914400" y="2282920"/>
            <a:ext cx="10363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Arial"/>
              <a:buNone/>
            </a:pPr>
            <a:r>
              <a:rPr lang="en-US" b="1" dirty="0"/>
              <a:t>SSVF HMIS Data Entry</a:t>
            </a:r>
            <a:endParaRPr dirty="0"/>
          </a:p>
        </p:txBody>
      </p:sp>
    </p:spTree>
    <p:extLst>
      <p:ext uri="{BB962C8B-B14F-4D97-AF65-F5344CB8AC3E}">
        <p14:creationId xmlns:p14="http://schemas.microsoft.com/office/powerpoint/2010/main" val="3459395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C0E62-44E5-421D-BB0E-DFB61BF4CAC1}"/>
              </a:ext>
            </a:extLst>
          </p:cNvPr>
          <p:cNvSpPr>
            <a:spLocks noGrp="1"/>
          </p:cNvSpPr>
          <p:nvPr>
            <p:ph idx="1"/>
          </p:nvPr>
        </p:nvSpPr>
        <p:spPr>
          <a:xfrm>
            <a:off x="85897" y="888941"/>
            <a:ext cx="11526982" cy="5038033"/>
          </a:xfrm>
        </p:spPr>
        <p:txBody>
          <a:bodyPr vert="horz" lIns="91440" tIns="45720" rIns="91440" bIns="45720" rtlCol="0" anchor="t">
            <a:normAutofit fontScale="85000" lnSpcReduction="10000"/>
          </a:bodyPr>
          <a:lstStyle/>
          <a:p>
            <a:pPr marL="0" lvl="0" indent="0" defTabSz="914400">
              <a:spcBef>
                <a:spcPts val="0"/>
              </a:spcBef>
              <a:buNone/>
              <a:defRPr/>
            </a:pPr>
            <a:r>
              <a:rPr lang="en-US" sz="2400" dirty="0">
                <a:latin typeface="Arial"/>
              </a:rPr>
              <a:t>To accurately capture the work provided under the Supplemental NOFA for Landlord or Veteran Incentives in HMIS and to ensure the data is uploaded to the VA Repository please perform the following for each Veteran:</a:t>
            </a:r>
          </a:p>
          <a:p>
            <a:pPr marL="0" lvl="0" indent="0" defTabSz="914400">
              <a:spcBef>
                <a:spcPts val="0"/>
              </a:spcBef>
              <a:buNone/>
              <a:defRPr/>
            </a:pPr>
            <a:endParaRPr lang="en-US" sz="2400" dirty="0">
              <a:latin typeface="Arial"/>
            </a:endParaRPr>
          </a:p>
          <a:p>
            <a:pPr marL="0" lvl="0" indent="0" defTabSz="914400">
              <a:spcBef>
                <a:spcPts val="0"/>
              </a:spcBef>
              <a:buNone/>
              <a:defRPr/>
            </a:pPr>
            <a:r>
              <a:rPr lang="en-US" sz="2400" dirty="0">
                <a:latin typeface="Arial"/>
              </a:rPr>
              <a:t>1. V2 Services Provided – SSVF This is how we will know that the Veteran is receiving assistance under the NOFA.</a:t>
            </a:r>
          </a:p>
          <a:p>
            <a:pPr marL="0" lvl="0" indent="0" defTabSz="914400">
              <a:spcBef>
                <a:spcPts val="0"/>
              </a:spcBef>
              <a:buNone/>
              <a:defRPr/>
            </a:pPr>
            <a:r>
              <a:rPr lang="en-US" sz="2400" dirty="0">
                <a:latin typeface="Arial"/>
              </a:rPr>
              <a:t>	On Date of Service, record “Other” service and write “Incentive”</a:t>
            </a:r>
          </a:p>
          <a:p>
            <a:pPr marL="0" lvl="0" indent="0" defTabSz="914400">
              <a:spcBef>
                <a:spcPts val="0"/>
              </a:spcBef>
              <a:buNone/>
              <a:defRPr/>
            </a:pPr>
            <a:endParaRPr lang="en-US" sz="2400" dirty="0">
              <a:latin typeface="Arial"/>
            </a:endParaRPr>
          </a:p>
          <a:p>
            <a:pPr marL="0" lvl="0" indent="0" defTabSz="914400">
              <a:spcBef>
                <a:spcPts val="0"/>
              </a:spcBef>
              <a:buNone/>
              <a:defRPr/>
            </a:pPr>
            <a:r>
              <a:rPr lang="en-US" sz="2400" dirty="0">
                <a:latin typeface="Arial"/>
              </a:rPr>
              <a:t>2. V3 Financial Assistance – SSVF This is how we will know what kind of NOFA incentives the Veteran received.</a:t>
            </a:r>
          </a:p>
          <a:p>
            <a:pPr marL="0" lvl="0" indent="0" defTabSz="914400">
              <a:spcBef>
                <a:spcPts val="0"/>
              </a:spcBef>
              <a:buNone/>
              <a:defRPr/>
            </a:pPr>
            <a:r>
              <a:rPr lang="en-US" sz="2400" dirty="0">
                <a:latin typeface="Arial"/>
              </a:rPr>
              <a:t>	On </a:t>
            </a:r>
            <a:r>
              <a:rPr lang="en-US" sz="2400" i="1" dirty="0">
                <a:latin typeface="Arial"/>
              </a:rPr>
              <a:t>same</a:t>
            </a:r>
            <a:r>
              <a:rPr lang="en-US" sz="2400" dirty="0">
                <a:latin typeface="Arial"/>
              </a:rPr>
              <a:t> Date as above, record EITHER </a:t>
            </a:r>
          </a:p>
          <a:p>
            <a:pPr marL="0" lvl="0" indent="0" defTabSz="914400">
              <a:spcBef>
                <a:spcPts val="0"/>
              </a:spcBef>
              <a:buNone/>
              <a:defRPr/>
            </a:pPr>
            <a:r>
              <a:rPr lang="en-US" sz="2400" b="1" dirty="0">
                <a:latin typeface="Arial"/>
              </a:rPr>
              <a:t>		“Moving cost” plus amount </a:t>
            </a:r>
            <a:r>
              <a:rPr lang="en-US" sz="2400" dirty="0">
                <a:latin typeface="Arial"/>
              </a:rPr>
              <a:t>for “</a:t>
            </a:r>
            <a:r>
              <a:rPr lang="en-US" sz="2400" u="sng" dirty="0">
                <a:latin typeface="Arial"/>
              </a:rPr>
              <a:t>Landlord Incentive</a:t>
            </a:r>
            <a:r>
              <a:rPr lang="en-US" sz="2400" dirty="0">
                <a:latin typeface="Arial"/>
              </a:rPr>
              <a:t>”</a:t>
            </a:r>
          </a:p>
          <a:p>
            <a:pPr marL="0" lvl="0" indent="0" defTabSz="914400">
              <a:spcBef>
                <a:spcPts val="0"/>
              </a:spcBef>
              <a:buNone/>
              <a:defRPr/>
            </a:pPr>
            <a:r>
              <a:rPr lang="en-US" sz="2400" dirty="0">
                <a:latin typeface="Arial"/>
              </a:rPr>
              <a:t>	OR	“</a:t>
            </a:r>
            <a:r>
              <a:rPr lang="en-US" sz="2400" b="1" dirty="0">
                <a:latin typeface="Arial"/>
              </a:rPr>
              <a:t>General housing stability assistance” plus amount </a:t>
            </a:r>
            <a:r>
              <a:rPr lang="en-US" sz="2400" dirty="0">
                <a:latin typeface="Arial"/>
              </a:rPr>
              <a:t>for “</a:t>
            </a:r>
            <a:r>
              <a:rPr lang="en-US" sz="2400" u="sng" dirty="0">
                <a:latin typeface="Arial"/>
              </a:rPr>
              <a:t>Veteran Incentive</a:t>
            </a:r>
            <a:r>
              <a:rPr lang="en-US" sz="2400" dirty="0">
                <a:latin typeface="Arial"/>
              </a:rPr>
              <a:t>”</a:t>
            </a:r>
          </a:p>
          <a:p>
            <a:pPr marL="0" lvl="0" indent="0" defTabSz="914400">
              <a:spcBef>
                <a:spcPts val="0"/>
              </a:spcBef>
              <a:buNone/>
              <a:defRPr/>
            </a:pPr>
            <a:endParaRPr lang="en-US" sz="2400" dirty="0">
              <a:solidFill>
                <a:srgbClr val="000000"/>
              </a:solidFill>
              <a:latin typeface="Arial"/>
            </a:endParaRPr>
          </a:p>
          <a:p>
            <a:pPr marL="0" lvl="0" indent="0" defTabSz="914400">
              <a:spcBef>
                <a:spcPts val="0"/>
              </a:spcBef>
              <a:buNone/>
              <a:defRPr/>
            </a:pPr>
            <a:r>
              <a:rPr lang="en-US" sz="2400" dirty="0">
                <a:solidFill>
                  <a:srgbClr val="000000"/>
                </a:solidFill>
                <a:latin typeface="Arial"/>
              </a:rPr>
              <a:t>Have your HMIS Lead/HMIS Vendor confirm with the </a:t>
            </a:r>
            <a:r>
              <a:rPr lang="en-US" sz="2400" dirty="0">
                <a:solidFill>
                  <a:srgbClr val="000000"/>
                </a:solidFill>
                <a:latin typeface="Arial"/>
                <a:hlinkClick r:id="rId2"/>
              </a:rPr>
              <a:t>HMIS Data Dictionary </a:t>
            </a:r>
            <a:r>
              <a:rPr lang="en-US" sz="2400" dirty="0">
                <a:solidFill>
                  <a:srgbClr val="000000"/>
                </a:solidFill>
                <a:latin typeface="Arial"/>
              </a:rPr>
              <a:t>that you are tracking it correctly in your local HMIS software.</a:t>
            </a:r>
          </a:p>
          <a:p>
            <a:pPr marL="0" lvl="0" indent="0" defTabSz="914400">
              <a:spcBef>
                <a:spcPts val="0"/>
              </a:spcBef>
              <a:buNone/>
              <a:defRPr/>
            </a:pPr>
            <a:endParaRPr lang="en-US" sz="2400" dirty="0">
              <a:solidFill>
                <a:srgbClr val="000000"/>
              </a:solidFill>
              <a:latin typeface="Arial"/>
            </a:endParaRPr>
          </a:p>
          <a:p>
            <a:pPr marL="0" lvl="0" indent="0" defTabSz="914400">
              <a:spcBef>
                <a:spcPts val="0"/>
              </a:spcBef>
              <a:buNone/>
              <a:defRPr/>
            </a:pPr>
            <a:r>
              <a:rPr lang="en-US" sz="2400" dirty="0">
                <a:solidFill>
                  <a:srgbClr val="000000"/>
                </a:solidFill>
                <a:latin typeface="Arial"/>
              </a:rPr>
              <a:t>Email </a:t>
            </a:r>
            <a:r>
              <a:rPr lang="en-US" sz="2400" dirty="0">
                <a:solidFill>
                  <a:srgbClr val="000000"/>
                </a:solidFill>
                <a:latin typeface="Arial"/>
                <a:hlinkClick r:id="rId3"/>
              </a:rPr>
              <a:t>ssvfhmis@abtassoc.com</a:t>
            </a:r>
            <a:r>
              <a:rPr lang="en-US" sz="2400" dirty="0">
                <a:solidFill>
                  <a:srgbClr val="000000"/>
                </a:solidFill>
                <a:latin typeface="Arial"/>
              </a:rPr>
              <a:t> if you have further questions or need clarifications.</a:t>
            </a:r>
          </a:p>
        </p:txBody>
      </p:sp>
      <p:sp>
        <p:nvSpPr>
          <p:cNvPr id="3" name="Slide Number Placeholder 2">
            <a:extLst>
              <a:ext uri="{FF2B5EF4-FFF2-40B4-BE49-F238E27FC236}">
                <a16:creationId xmlns:a16="http://schemas.microsoft.com/office/drawing/2014/main" id="{F97DD1B5-84C4-4AE9-93E7-EDEB161C68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461EC11-08A6-4BF8-956B-9AA635F16300}"/>
              </a:ext>
            </a:extLst>
          </p:cNvPr>
          <p:cNvSpPr>
            <a:spLocks noGrp="1"/>
          </p:cNvSpPr>
          <p:nvPr>
            <p:ph type="title"/>
          </p:nvPr>
        </p:nvSpPr>
        <p:spPr>
          <a:xfrm>
            <a:off x="0" y="-1"/>
            <a:ext cx="12192000" cy="824815"/>
          </a:xfrm>
        </p:spPr>
        <p:txBody>
          <a:bodyPr>
            <a:normAutofit/>
          </a:bodyPr>
          <a:lstStyle/>
          <a:p>
            <a:r>
              <a:rPr lang="en-US" sz="3200" dirty="0"/>
              <a:t>Veteran and Landlord Incentives</a:t>
            </a:r>
          </a:p>
        </p:txBody>
      </p:sp>
    </p:spTree>
    <p:extLst>
      <p:ext uri="{BB962C8B-B14F-4D97-AF65-F5344CB8AC3E}">
        <p14:creationId xmlns:p14="http://schemas.microsoft.com/office/powerpoint/2010/main" val="1509800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7DD1B5-84C4-4AE9-93E7-EDEB161C68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461EC11-08A6-4BF8-956B-9AA635F16300}"/>
              </a:ext>
            </a:extLst>
          </p:cNvPr>
          <p:cNvSpPr>
            <a:spLocks noGrp="1"/>
          </p:cNvSpPr>
          <p:nvPr>
            <p:ph type="title"/>
          </p:nvPr>
        </p:nvSpPr>
        <p:spPr>
          <a:xfrm>
            <a:off x="0" y="-1"/>
            <a:ext cx="12192000" cy="824815"/>
          </a:xfrm>
        </p:spPr>
        <p:txBody>
          <a:bodyPr>
            <a:normAutofit/>
          </a:bodyPr>
          <a:lstStyle/>
          <a:p>
            <a:r>
              <a:rPr lang="en-US" sz="3200" dirty="0"/>
              <a:t>Data Dictionary Pgs. 76 &amp; 77</a:t>
            </a:r>
          </a:p>
        </p:txBody>
      </p:sp>
      <p:sp>
        <p:nvSpPr>
          <p:cNvPr id="6" name="Slide Number Placeholder 2">
            <a:extLst>
              <a:ext uri="{FF2B5EF4-FFF2-40B4-BE49-F238E27FC236}">
                <a16:creationId xmlns:a16="http://schemas.microsoft.com/office/drawing/2014/main" id="{B55F18B0-538B-168D-E903-8ABD27C2B1F3}"/>
              </a:ext>
            </a:extLst>
          </p:cNvPr>
          <p:cNvSpPr txBox="1">
            <a:spLocks/>
          </p:cNvSpPr>
          <p:nvPr/>
        </p:nvSpPr>
        <p:spPr>
          <a:xfrm>
            <a:off x="8708255" y="5766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200"/>
              <a:buFont typeface="Arial"/>
              <a:buNone/>
              <a:defRPr/>
            </a:pPr>
            <a:fld id="{00000000-1234-1234-1234-123412341234}" type="slidenum">
              <a:rPr lang="en-US" kern="0" smtClean="0">
                <a:solidFill>
                  <a:srgbClr val="888888"/>
                </a:solidFill>
                <a:latin typeface="Calibri"/>
                <a:cs typeface="Calibri"/>
                <a:sym typeface="Calibri"/>
              </a:rPr>
              <a:pPr>
                <a:buClr>
                  <a:srgbClr val="000000"/>
                </a:buClr>
                <a:buSzPts val="1200"/>
                <a:buFont typeface="Arial"/>
                <a:buNone/>
                <a:defRPr/>
              </a:pPr>
              <a:t>37</a:t>
            </a:fld>
            <a:endParaRPr lang="en-US" kern="0">
              <a:solidFill>
                <a:srgbClr val="888888"/>
              </a:solidFill>
              <a:latin typeface="Calibri"/>
              <a:cs typeface="Calibri"/>
              <a:sym typeface="Calibri"/>
            </a:endParaRPr>
          </a:p>
        </p:txBody>
      </p:sp>
      <p:pic>
        <p:nvPicPr>
          <p:cNvPr id="7" name="Picture 2">
            <a:extLst>
              <a:ext uri="{FF2B5EF4-FFF2-40B4-BE49-F238E27FC236}">
                <a16:creationId xmlns:a16="http://schemas.microsoft.com/office/drawing/2014/main" id="{9575EC5D-9DB3-C5A1-99A1-D31B2F3B1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85" y="1089284"/>
            <a:ext cx="6896100" cy="42195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2707642-73BB-0E13-8ADC-54D7AFA26F0F}"/>
              </a:ext>
            </a:extLst>
          </p:cNvPr>
          <p:cNvPicPr>
            <a:picLocks noChangeAspect="1"/>
          </p:cNvPicPr>
          <p:nvPr/>
        </p:nvPicPr>
        <p:blipFill rotWithShape="1">
          <a:blip r:embed="rId3"/>
          <a:srcRect r="22835"/>
          <a:stretch/>
        </p:blipFill>
        <p:spPr>
          <a:xfrm>
            <a:off x="5242036" y="1286605"/>
            <a:ext cx="6699788" cy="382493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a:extLst>
              <a:ext uri="{FF2B5EF4-FFF2-40B4-BE49-F238E27FC236}">
                <a16:creationId xmlns:a16="http://schemas.microsoft.com/office/drawing/2014/main" id="{917E9FAF-8CBB-AB4F-4ED0-5A7EFA0F97DE}"/>
              </a:ext>
            </a:extLst>
          </p:cNvPr>
          <p:cNvSpPr txBox="1"/>
          <p:nvPr/>
        </p:nvSpPr>
        <p:spPr>
          <a:xfrm>
            <a:off x="9017872" y="3284058"/>
            <a:ext cx="24335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Arial"/>
                <a:ea typeface="+mn-ea"/>
                <a:cs typeface="+mn-cs"/>
              </a:rPr>
              <a:t>Landlord Incentive</a:t>
            </a:r>
          </a:p>
        </p:txBody>
      </p:sp>
      <p:sp>
        <p:nvSpPr>
          <p:cNvPr id="10" name="TextBox 9">
            <a:extLst>
              <a:ext uri="{FF2B5EF4-FFF2-40B4-BE49-F238E27FC236}">
                <a16:creationId xmlns:a16="http://schemas.microsoft.com/office/drawing/2014/main" id="{5A3B1B37-806D-13EE-94F0-64C86106B59A}"/>
              </a:ext>
            </a:extLst>
          </p:cNvPr>
          <p:cNvSpPr txBox="1"/>
          <p:nvPr/>
        </p:nvSpPr>
        <p:spPr>
          <a:xfrm>
            <a:off x="10234663" y="4043909"/>
            <a:ext cx="1721223" cy="307777"/>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Arial"/>
                <a:ea typeface="+mn-ea"/>
                <a:cs typeface="+mn-cs"/>
              </a:rPr>
              <a:t>Veteran Incentive</a:t>
            </a:r>
          </a:p>
        </p:txBody>
      </p:sp>
      <p:sp>
        <p:nvSpPr>
          <p:cNvPr id="11" name="TextBox 10">
            <a:extLst>
              <a:ext uri="{FF2B5EF4-FFF2-40B4-BE49-F238E27FC236}">
                <a16:creationId xmlns:a16="http://schemas.microsoft.com/office/drawing/2014/main" id="{0204B511-4C1E-B291-D6EF-021FA4CCB85A}"/>
              </a:ext>
            </a:extLst>
          </p:cNvPr>
          <p:cNvSpPr txBox="1"/>
          <p:nvPr/>
        </p:nvSpPr>
        <p:spPr>
          <a:xfrm>
            <a:off x="2399790" y="5766337"/>
            <a:ext cx="2743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Arial"/>
                <a:ea typeface="+mn-ea"/>
                <a:cs typeface="+mn-cs"/>
              </a:rPr>
              <a:t>Type in “Incentive”</a:t>
            </a:r>
          </a:p>
        </p:txBody>
      </p:sp>
      <p:cxnSp>
        <p:nvCxnSpPr>
          <p:cNvPr id="12" name="Straight Arrow Connector 11">
            <a:extLst>
              <a:ext uri="{FF2B5EF4-FFF2-40B4-BE49-F238E27FC236}">
                <a16:creationId xmlns:a16="http://schemas.microsoft.com/office/drawing/2014/main" id="{D3061734-F38B-4D41-CDE6-D1F4FFEF4DA8}"/>
              </a:ext>
            </a:extLst>
          </p:cNvPr>
          <p:cNvCxnSpPr/>
          <p:nvPr/>
        </p:nvCxnSpPr>
        <p:spPr>
          <a:xfrm flipV="1">
            <a:off x="2959188" y="4982447"/>
            <a:ext cx="365760" cy="78389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296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914400" y="2282920"/>
            <a:ext cx="10363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Arial"/>
              <a:buNone/>
            </a:pPr>
            <a:r>
              <a:rPr lang="en-US" dirty="0"/>
              <a:t>Next Steps and Supports </a:t>
            </a:r>
            <a:endParaRPr dirty="0"/>
          </a:p>
        </p:txBody>
      </p:sp>
    </p:spTree>
    <p:extLst>
      <p:ext uri="{BB962C8B-B14F-4D97-AF65-F5344CB8AC3E}">
        <p14:creationId xmlns:p14="http://schemas.microsoft.com/office/powerpoint/2010/main" val="3401740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C0E62-44E5-421D-BB0E-DFB61BF4CAC1}"/>
              </a:ext>
            </a:extLst>
          </p:cNvPr>
          <p:cNvSpPr>
            <a:spLocks noGrp="1"/>
          </p:cNvSpPr>
          <p:nvPr>
            <p:ph idx="1"/>
          </p:nvPr>
        </p:nvSpPr>
        <p:spPr>
          <a:xfrm>
            <a:off x="85897" y="888941"/>
            <a:ext cx="11830800" cy="5207059"/>
          </a:xfrm>
        </p:spPr>
        <p:txBody>
          <a:bodyPr vert="horz" lIns="91440" tIns="45720" rIns="91440" bIns="45720" rtlCol="0" anchor="t">
            <a:normAutofit lnSpcReduction="10000"/>
          </a:bodyPr>
          <a:lstStyle/>
          <a:p>
            <a:r>
              <a:rPr lang="en-US" sz="2400" dirty="0"/>
              <a:t>August 23</a:t>
            </a:r>
            <a:r>
              <a:rPr lang="en-US" sz="2400" baseline="30000" dirty="0"/>
              <a:t>rd</a:t>
            </a:r>
            <a:r>
              <a:rPr lang="en-US" sz="2400" dirty="0"/>
              <a:t> HUD-VASH National Call</a:t>
            </a:r>
          </a:p>
          <a:p>
            <a:endParaRPr lang="en-US" sz="2400" dirty="0"/>
          </a:p>
          <a:p>
            <a:r>
              <a:rPr lang="en-US" sz="2400" dirty="0">
                <a:solidFill>
                  <a:schemeClr val="tx1">
                    <a:lumMod val="95000"/>
                    <a:lumOff val="5000"/>
                  </a:schemeClr>
                </a:solidFill>
              </a:rPr>
              <a:t>1:1 TA Support for some larger communities</a:t>
            </a:r>
          </a:p>
          <a:p>
            <a:endParaRPr lang="en-US" sz="2400" dirty="0">
              <a:solidFill>
                <a:schemeClr val="tx1">
                  <a:lumMod val="95000"/>
                  <a:lumOff val="5000"/>
                </a:schemeClr>
              </a:solidFill>
            </a:endParaRPr>
          </a:p>
          <a:p>
            <a:r>
              <a:rPr lang="en-US" sz="2400" dirty="0">
                <a:solidFill>
                  <a:schemeClr val="tx1">
                    <a:lumMod val="95000"/>
                    <a:lumOff val="5000"/>
                  </a:schemeClr>
                </a:solidFill>
              </a:rPr>
              <a:t>Community of Practice opportunities for some communities</a:t>
            </a:r>
          </a:p>
          <a:p>
            <a:endParaRPr lang="en-US" sz="2400" dirty="0">
              <a:solidFill>
                <a:schemeClr val="tx1">
                  <a:lumMod val="95000"/>
                  <a:lumOff val="5000"/>
                </a:schemeClr>
              </a:solidFill>
            </a:endParaRPr>
          </a:p>
          <a:p>
            <a:r>
              <a:rPr lang="en-US" sz="2400" dirty="0">
                <a:solidFill>
                  <a:schemeClr val="tx1">
                    <a:lumMod val="95000"/>
                    <a:lumOff val="5000"/>
                  </a:schemeClr>
                </a:solidFill>
              </a:rPr>
              <a:t>Planning documents and support</a:t>
            </a:r>
          </a:p>
          <a:p>
            <a:endParaRPr lang="en-US" sz="2400" dirty="0">
              <a:solidFill>
                <a:schemeClr val="tx1">
                  <a:lumMod val="95000"/>
                  <a:lumOff val="5000"/>
                </a:schemeClr>
              </a:solidFill>
            </a:endParaRPr>
          </a:p>
          <a:p>
            <a:r>
              <a:rPr lang="en-US" sz="2400" dirty="0">
                <a:solidFill>
                  <a:schemeClr val="tx1">
                    <a:lumMod val="95000"/>
                    <a:lumOff val="5000"/>
                  </a:schemeClr>
                </a:solidFill>
              </a:rPr>
              <a:t>Frequently Asked Questions updates (for both SSVF and HUD-VASH)</a:t>
            </a:r>
          </a:p>
          <a:p>
            <a:endParaRPr lang="en-US" sz="2400" dirty="0">
              <a:solidFill>
                <a:schemeClr val="tx1">
                  <a:lumMod val="95000"/>
                  <a:lumOff val="5000"/>
                </a:schemeClr>
              </a:solidFill>
            </a:endParaRPr>
          </a:p>
          <a:p>
            <a:r>
              <a:rPr lang="en-US" sz="2400" dirty="0">
                <a:solidFill>
                  <a:schemeClr val="tx1">
                    <a:lumMod val="95000"/>
                    <a:lumOff val="5000"/>
                  </a:schemeClr>
                </a:solidFill>
              </a:rPr>
              <a:t>Ongoing webinars and communication support from VA and technical assistance team</a:t>
            </a:r>
          </a:p>
        </p:txBody>
      </p:sp>
      <p:sp>
        <p:nvSpPr>
          <p:cNvPr id="3" name="Slide Number Placeholder 2">
            <a:extLst>
              <a:ext uri="{FF2B5EF4-FFF2-40B4-BE49-F238E27FC236}">
                <a16:creationId xmlns:a16="http://schemas.microsoft.com/office/drawing/2014/main" id="{F97DD1B5-84C4-4AE9-93E7-EDEB161C68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461EC11-08A6-4BF8-956B-9AA635F16300}"/>
              </a:ext>
            </a:extLst>
          </p:cNvPr>
          <p:cNvSpPr>
            <a:spLocks noGrp="1"/>
          </p:cNvSpPr>
          <p:nvPr>
            <p:ph type="title"/>
          </p:nvPr>
        </p:nvSpPr>
        <p:spPr>
          <a:xfrm>
            <a:off x="0" y="-1"/>
            <a:ext cx="12192000" cy="824815"/>
          </a:xfrm>
        </p:spPr>
        <p:txBody>
          <a:bodyPr>
            <a:normAutofit/>
          </a:bodyPr>
          <a:lstStyle/>
          <a:p>
            <a:r>
              <a:rPr lang="en-US" sz="3200" dirty="0"/>
              <a:t>Upcoming Support</a:t>
            </a:r>
          </a:p>
        </p:txBody>
      </p:sp>
    </p:spTree>
    <p:extLst>
      <p:ext uri="{BB962C8B-B14F-4D97-AF65-F5344CB8AC3E}">
        <p14:creationId xmlns:p14="http://schemas.microsoft.com/office/powerpoint/2010/main" val="17993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914400" y="2282920"/>
            <a:ext cx="10363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Arial"/>
              <a:buNone/>
            </a:pPr>
            <a:r>
              <a:rPr lang="en-US" b="1" dirty="0"/>
              <a:t>NOFA and Funding Overview</a:t>
            </a:r>
            <a:endParaRPr dirty="0"/>
          </a:p>
        </p:txBody>
      </p:sp>
    </p:spTree>
    <p:extLst>
      <p:ext uri="{BB962C8B-B14F-4D97-AF65-F5344CB8AC3E}">
        <p14:creationId xmlns:p14="http://schemas.microsoft.com/office/powerpoint/2010/main" val="3062567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C0E62-44E5-421D-BB0E-DFB61BF4CAC1}"/>
              </a:ext>
            </a:extLst>
          </p:cNvPr>
          <p:cNvSpPr>
            <a:spLocks noGrp="1"/>
          </p:cNvSpPr>
          <p:nvPr>
            <p:ph idx="1"/>
          </p:nvPr>
        </p:nvSpPr>
        <p:spPr>
          <a:xfrm>
            <a:off x="85897" y="888941"/>
            <a:ext cx="11830800" cy="5207059"/>
          </a:xfrm>
        </p:spPr>
        <p:txBody>
          <a:bodyPr vert="horz" lIns="91440" tIns="45720" rIns="91440" bIns="45720" rtlCol="0" anchor="t">
            <a:normAutofit/>
          </a:bodyPr>
          <a:lstStyle/>
          <a:p>
            <a:r>
              <a:rPr lang="en-US" sz="2400" dirty="0">
                <a:hlinkClick r:id="rId2"/>
              </a:rPr>
              <a:t>SNOFA_FAQs.pdf (va.gov)</a:t>
            </a:r>
            <a:endParaRPr lang="en-US" sz="2400" dirty="0">
              <a:solidFill>
                <a:schemeClr val="tx1">
                  <a:lumMod val="95000"/>
                  <a:lumOff val="5000"/>
                </a:schemeClr>
              </a:solidFill>
            </a:endParaRPr>
          </a:p>
        </p:txBody>
      </p:sp>
      <p:sp>
        <p:nvSpPr>
          <p:cNvPr id="3" name="Slide Number Placeholder 2">
            <a:extLst>
              <a:ext uri="{FF2B5EF4-FFF2-40B4-BE49-F238E27FC236}">
                <a16:creationId xmlns:a16="http://schemas.microsoft.com/office/drawing/2014/main" id="{F97DD1B5-84C4-4AE9-93E7-EDEB161C68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461EC11-08A6-4BF8-956B-9AA635F16300}"/>
              </a:ext>
            </a:extLst>
          </p:cNvPr>
          <p:cNvSpPr>
            <a:spLocks noGrp="1"/>
          </p:cNvSpPr>
          <p:nvPr>
            <p:ph type="title"/>
          </p:nvPr>
        </p:nvSpPr>
        <p:spPr>
          <a:xfrm>
            <a:off x="0" y="-1"/>
            <a:ext cx="12192000" cy="824815"/>
          </a:xfrm>
        </p:spPr>
        <p:txBody>
          <a:bodyPr>
            <a:normAutofit/>
          </a:bodyPr>
          <a:lstStyle/>
          <a:p>
            <a:r>
              <a:rPr lang="en-US" sz="3200" dirty="0"/>
              <a:t>Resources</a:t>
            </a:r>
          </a:p>
        </p:txBody>
      </p:sp>
    </p:spTree>
    <p:extLst>
      <p:ext uri="{BB962C8B-B14F-4D97-AF65-F5344CB8AC3E}">
        <p14:creationId xmlns:p14="http://schemas.microsoft.com/office/powerpoint/2010/main" val="2034560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body" idx="1"/>
          </p:nvPr>
        </p:nvSpPr>
        <p:spPr>
          <a:xfrm>
            <a:off x="609600" y="1166018"/>
            <a:ext cx="10972800" cy="4525963"/>
          </a:xfrm>
          <a:prstGeom prst="rect">
            <a:avLst/>
          </a:prstGeom>
          <a:noFill/>
          <a:ln>
            <a:noFill/>
          </a:ln>
        </p:spPr>
        <p:txBody>
          <a:bodyPr spcFirstLastPara="1" wrap="square" lIns="91425" tIns="45700" rIns="91425" bIns="45700" anchor="t" anchorCtr="0">
            <a:normAutofit/>
          </a:bodyPr>
          <a:lstStyle/>
          <a:p>
            <a:pPr marL="342900" lvl="0" indent="-170180" algn="l" rtl="0">
              <a:lnSpc>
                <a:spcPct val="100000"/>
              </a:lnSpc>
              <a:spcBef>
                <a:spcPts val="544"/>
              </a:spcBef>
              <a:spcAft>
                <a:spcPts val="0"/>
              </a:spcAft>
              <a:buClr>
                <a:schemeClr val="dk1"/>
              </a:buClr>
              <a:buSzPct val="100000"/>
              <a:buNone/>
            </a:pPr>
            <a:endParaRPr dirty="0"/>
          </a:p>
          <a:p>
            <a:pPr marL="342900" lvl="0" indent="-170180" algn="l" rtl="0">
              <a:lnSpc>
                <a:spcPct val="100000"/>
              </a:lnSpc>
              <a:spcBef>
                <a:spcPts val="544"/>
              </a:spcBef>
              <a:spcAft>
                <a:spcPts val="0"/>
              </a:spcAft>
              <a:buClr>
                <a:schemeClr val="dk1"/>
              </a:buClr>
              <a:buSzPct val="100000"/>
              <a:buNone/>
            </a:pPr>
            <a:endParaRPr dirty="0"/>
          </a:p>
        </p:txBody>
      </p:sp>
      <p:sp>
        <p:nvSpPr>
          <p:cNvPr id="50" name="Google Shape;50;p2"/>
          <p:cNvSpPr txBox="1">
            <a:spLocks noGrp="1"/>
          </p:cNvSpPr>
          <p:nvPr>
            <p:ph type="sldNum" idx="12"/>
          </p:nvPr>
        </p:nvSpPr>
        <p:spPr>
          <a:xfrm>
            <a:off x="11582400" y="6400233"/>
            <a:ext cx="51284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dirty="0"/>
          </a:p>
        </p:txBody>
      </p:sp>
      <p:sp>
        <p:nvSpPr>
          <p:cNvPr id="51" name="Google Shape;51;p2"/>
          <p:cNvSpPr txBox="1">
            <a:spLocks noGrp="1"/>
          </p:cNvSpPr>
          <p:nvPr>
            <p:ph type="title"/>
          </p:nvPr>
        </p:nvSpPr>
        <p:spPr>
          <a:xfrm>
            <a:off x="0" y="-76200"/>
            <a:ext cx="12192000" cy="838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US" dirty="0"/>
              <a:t>Questions</a:t>
            </a:r>
            <a:endParaRPr dirty="0"/>
          </a:p>
        </p:txBody>
      </p:sp>
      <p:pic>
        <p:nvPicPr>
          <p:cNvPr id="52" name="Google Shape;52;p2"/>
          <p:cNvPicPr preferRelativeResize="0">
            <a:picLocks noGrp="1"/>
          </p:cNvPicPr>
          <p:nvPr>
            <p:ph type="body" idx="4294967295"/>
          </p:nvPr>
        </p:nvPicPr>
        <p:blipFill rotWithShape="1">
          <a:blip r:embed="rId3">
            <a:alphaModFix/>
          </a:blip>
          <a:srcRect/>
          <a:stretch/>
        </p:blipFill>
        <p:spPr>
          <a:xfrm>
            <a:off x="2472170" y="1070404"/>
            <a:ext cx="6588703" cy="4258054"/>
          </a:xfrm>
          <a:prstGeom prst="rect">
            <a:avLst/>
          </a:prstGeom>
          <a:noFill/>
          <a:ln>
            <a:noFill/>
          </a:ln>
        </p:spPr>
      </p:pic>
      <p:sp>
        <p:nvSpPr>
          <p:cNvPr id="53" name="Google Shape;53;p2"/>
          <p:cNvSpPr/>
          <p:nvPr/>
        </p:nvSpPr>
        <p:spPr>
          <a:xfrm>
            <a:off x="1392363" y="5036249"/>
            <a:ext cx="9407274"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855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8B5902-2000-439B-B2F2-CBFCD4B741D4}"/>
              </a:ext>
            </a:extLst>
          </p:cNvPr>
          <p:cNvSpPr>
            <a:spLocks noGrp="1"/>
          </p:cNvSpPr>
          <p:nvPr>
            <p:ph idx="1"/>
          </p:nvPr>
        </p:nvSpPr>
        <p:spPr>
          <a:xfrm>
            <a:off x="609600" y="945930"/>
            <a:ext cx="10972800" cy="4855779"/>
          </a:xfrm>
        </p:spPr>
        <p:txBody>
          <a:bodyPr>
            <a:normAutofit/>
          </a:bodyPr>
          <a:lstStyle/>
          <a:p>
            <a:r>
              <a:rPr lang="en-US" dirty="0"/>
              <a:t>Address barriers to permanent housing placement. Some authorities likely to become permanent features of SSVF.</a:t>
            </a:r>
          </a:p>
          <a:p>
            <a:endParaRPr lang="en-US" dirty="0"/>
          </a:p>
          <a:p>
            <a:r>
              <a:rPr lang="en-US" dirty="0"/>
              <a:t>Support the Secretary’s goal of placing 38,000 Veterans by the end of CY 2022.</a:t>
            </a:r>
          </a:p>
          <a:p>
            <a:endParaRPr lang="en-US" dirty="0"/>
          </a:p>
          <a:p>
            <a:r>
              <a:rPr lang="en-US" dirty="0"/>
              <a:t>80% or more of TFA funds from this award must be used for literally homeless.</a:t>
            </a:r>
          </a:p>
        </p:txBody>
      </p:sp>
      <p:sp>
        <p:nvSpPr>
          <p:cNvPr id="3" name="Slide Number Placeholder 2">
            <a:extLst>
              <a:ext uri="{FF2B5EF4-FFF2-40B4-BE49-F238E27FC236}">
                <a16:creationId xmlns:a16="http://schemas.microsoft.com/office/drawing/2014/main" id="{AB95BDAA-96FE-4701-9C13-C9432494DF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8C7A80D8-7BAD-4CD3-8A71-EE09DDCE5A10}"/>
              </a:ext>
            </a:extLst>
          </p:cNvPr>
          <p:cNvSpPr>
            <a:spLocks noGrp="1"/>
          </p:cNvSpPr>
          <p:nvPr>
            <p:ph type="title"/>
          </p:nvPr>
        </p:nvSpPr>
        <p:spPr>
          <a:xfrm>
            <a:off x="0" y="-115615"/>
            <a:ext cx="12192000" cy="940429"/>
          </a:xfrm>
        </p:spPr>
        <p:txBody>
          <a:bodyPr>
            <a:normAutofit/>
          </a:bodyPr>
          <a:lstStyle/>
          <a:p>
            <a:r>
              <a:rPr lang="en-US" sz="4000" dirty="0"/>
              <a:t>Purpose</a:t>
            </a:r>
          </a:p>
        </p:txBody>
      </p:sp>
    </p:spTree>
    <p:extLst>
      <p:ext uri="{BB962C8B-B14F-4D97-AF65-F5344CB8AC3E}">
        <p14:creationId xmlns:p14="http://schemas.microsoft.com/office/powerpoint/2010/main" val="46393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64463E-0211-4EFC-8161-DD66D0E02A86}"/>
              </a:ext>
            </a:extLst>
          </p:cNvPr>
          <p:cNvSpPr>
            <a:spLocks noGrp="1"/>
          </p:cNvSpPr>
          <p:nvPr>
            <p:ph idx="1"/>
          </p:nvPr>
        </p:nvSpPr>
        <p:spPr>
          <a:xfrm>
            <a:off x="609600" y="1047750"/>
            <a:ext cx="10972800" cy="4838699"/>
          </a:xfrm>
        </p:spPr>
        <p:txBody>
          <a:bodyPr>
            <a:normAutofit lnSpcReduction="10000"/>
          </a:bodyPr>
          <a:lstStyle/>
          <a:p>
            <a:pPr marL="514350" indent="-514350">
              <a:buFont typeface="+mj-lt"/>
              <a:buAutoNum type="arabicPeriod"/>
            </a:pPr>
            <a:r>
              <a:rPr lang="en-US" sz="3200" dirty="0">
                <a:latin typeface=""/>
              </a:rPr>
              <a:t>Adds Housing Navigation services to HUD-VASH </a:t>
            </a:r>
          </a:p>
          <a:p>
            <a:pPr marL="514350" indent="-514350">
              <a:buFont typeface="+mj-lt"/>
              <a:buAutoNum type="arabicPeriod"/>
            </a:pPr>
            <a:endParaRPr lang="en-US" dirty="0">
              <a:solidFill>
                <a:srgbClr val="FF0000"/>
              </a:solidFill>
              <a:latin typeface=""/>
            </a:endParaRPr>
          </a:p>
          <a:p>
            <a:pPr marL="514350" indent="-514350">
              <a:buFont typeface="+mj-lt"/>
              <a:buAutoNum type="arabicPeriod"/>
            </a:pPr>
            <a:r>
              <a:rPr lang="en-US" dirty="0">
                <a:latin typeface=""/>
              </a:rPr>
              <a:t>Creates landlord incentive worth up to 2-months rent (in addition to normal deposits)</a:t>
            </a:r>
          </a:p>
          <a:p>
            <a:pPr marL="514350" indent="-514350">
              <a:buFont typeface="+mj-lt"/>
              <a:buAutoNum type="arabicPeriod"/>
            </a:pPr>
            <a:endParaRPr lang="en-US" dirty="0">
              <a:latin typeface=""/>
            </a:endParaRPr>
          </a:p>
          <a:p>
            <a:pPr marL="514350" indent="-514350">
              <a:buFont typeface="+mj-lt"/>
              <a:buAutoNum type="arabicPeriod"/>
            </a:pPr>
            <a:r>
              <a:rPr lang="en-US" dirty="0">
                <a:latin typeface=""/>
              </a:rPr>
              <a:t>Creates tenant incentive of up to $1,000</a:t>
            </a:r>
          </a:p>
          <a:p>
            <a:pPr marL="514350" indent="-514350">
              <a:buFont typeface="+mj-lt"/>
              <a:buAutoNum type="arabicPeriod"/>
            </a:pPr>
            <a:endParaRPr lang="en-US" dirty="0">
              <a:latin typeface=""/>
            </a:endParaRPr>
          </a:p>
          <a:p>
            <a:pPr marL="514350" indent="-514350">
              <a:buFont typeface="+mj-lt"/>
              <a:buAutoNum type="arabicPeriod"/>
            </a:pPr>
            <a:r>
              <a:rPr lang="en-US" dirty="0">
                <a:latin typeface=""/>
              </a:rPr>
              <a:t>Increases SSVF income limit from 50% to 80% of local Area Median Income (AMI)</a:t>
            </a:r>
          </a:p>
          <a:p>
            <a:pPr marL="514350" indent="-514350">
              <a:buFont typeface="+mj-lt"/>
              <a:buAutoNum type="arabicPeriod"/>
            </a:pPr>
            <a:endParaRPr lang="en-US" dirty="0">
              <a:latin typeface=""/>
            </a:endParaRPr>
          </a:p>
        </p:txBody>
      </p:sp>
      <p:sp>
        <p:nvSpPr>
          <p:cNvPr id="3" name="Slide Number Placeholder 2">
            <a:extLst>
              <a:ext uri="{FF2B5EF4-FFF2-40B4-BE49-F238E27FC236}">
                <a16:creationId xmlns:a16="http://schemas.microsoft.com/office/drawing/2014/main" id="{A431B6CF-909F-4E71-BF57-EB8DC6073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4" name="Title 3">
            <a:extLst>
              <a:ext uri="{FF2B5EF4-FFF2-40B4-BE49-F238E27FC236}">
                <a16:creationId xmlns:a16="http://schemas.microsoft.com/office/drawing/2014/main" id="{5B5657F9-23C0-4DF5-BF64-361FB7EAA909}"/>
              </a:ext>
            </a:extLst>
          </p:cNvPr>
          <p:cNvSpPr>
            <a:spLocks noGrp="1"/>
          </p:cNvSpPr>
          <p:nvPr>
            <p:ph type="title"/>
          </p:nvPr>
        </p:nvSpPr>
        <p:spPr>
          <a:xfrm>
            <a:off x="0" y="-318186"/>
            <a:ext cx="12192000" cy="1375461"/>
          </a:xfrm>
        </p:spPr>
        <p:txBody>
          <a:bodyPr>
            <a:normAutofit/>
          </a:bodyPr>
          <a:lstStyle/>
          <a:p>
            <a:r>
              <a:rPr lang="en-US" sz="3200" dirty="0"/>
              <a:t>NOFA and Funding Key Features</a:t>
            </a:r>
          </a:p>
        </p:txBody>
      </p:sp>
    </p:spTree>
    <p:extLst>
      <p:ext uri="{BB962C8B-B14F-4D97-AF65-F5344CB8AC3E}">
        <p14:creationId xmlns:p14="http://schemas.microsoft.com/office/powerpoint/2010/main" val="115740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64463E-0211-4EFC-8161-DD66D0E02A86}"/>
              </a:ext>
            </a:extLst>
          </p:cNvPr>
          <p:cNvSpPr>
            <a:spLocks noGrp="1"/>
          </p:cNvSpPr>
          <p:nvPr>
            <p:ph idx="1"/>
          </p:nvPr>
        </p:nvSpPr>
        <p:spPr>
          <a:xfrm>
            <a:off x="609600" y="1047750"/>
            <a:ext cx="10972800" cy="4838699"/>
          </a:xfrm>
        </p:spPr>
        <p:txBody>
          <a:bodyPr>
            <a:normAutofit/>
          </a:bodyPr>
          <a:lstStyle/>
          <a:p>
            <a:r>
              <a:rPr lang="en-US" sz="3200" dirty="0">
                <a:latin typeface=""/>
              </a:rPr>
              <a:t>4-year awards supplement existing capacity. </a:t>
            </a:r>
            <a:r>
              <a:rPr lang="en-US" dirty="0">
                <a:latin typeface=""/>
              </a:rPr>
              <a:t>Annual grant funds can also support flexibilities offered in NOFA</a:t>
            </a:r>
          </a:p>
          <a:p>
            <a:endParaRPr lang="en-US" dirty="0">
              <a:latin typeface=""/>
            </a:endParaRPr>
          </a:p>
          <a:p>
            <a:r>
              <a:rPr lang="en-US" dirty="0">
                <a:latin typeface=""/>
              </a:rPr>
              <a:t>Flexibilities are limited to VA Catchment Areas included in 	NOFA</a:t>
            </a:r>
          </a:p>
          <a:p>
            <a:pPr marL="0" indent="0">
              <a:buNone/>
            </a:pPr>
            <a:endParaRPr lang="en-US" dirty="0">
              <a:latin typeface=""/>
            </a:endParaRPr>
          </a:p>
          <a:p>
            <a:pPr marL="0" indent="0">
              <a:buNone/>
            </a:pPr>
            <a:r>
              <a:rPr lang="en-US" i="1" dirty="0">
                <a:latin typeface=""/>
              </a:rPr>
              <a:t>Formal award announcement expected in early September.</a:t>
            </a:r>
          </a:p>
          <a:p>
            <a:pPr marL="0" indent="0">
              <a:buNone/>
            </a:pPr>
            <a:endParaRPr lang="en-US" dirty="0">
              <a:latin typeface=""/>
            </a:endParaRPr>
          </a:p>
          <a:p>
            <a:pPr marL="0" indent="0">
              <a:buNone/>
            </a:pPr>
            <a:endParaRPr lang="en-US" dirty="0">
              <a:latin typeface=""/>
            </a:endParaRPr>
          </a:p>
          <a:p>
            <a:pPr marL="0" indent="0">
              <a:buNone/>
            </a:pPr>
            <a:endParaRPr lang="en-US" dirty="0">
              <a:latin typeface=""/>
            </a:endParaRPr>
          </a:p>
        </p:txBody>
      </p:sp>
      <p:sp>
        <p:nvSpPr>
          <p:cNvPr id="3" name="Slide Number Placeholder 2">
            <a:extLst>
              <a:ext uri="{FF2B5EF4-FFF2-40B4-BE49-F238E27FC236}">
                <a16:creationId xmlns:a16="http://schemas.microsoft.com/office/drawing/2014/main" id="{A431B6CF-909F-4E71-BF57-EB8DC60739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4" name="Title 3">
            <a:extLst>
              <a:ext uri="{FF2B5EF4-FFF2-40B4-BE49-F238E27FC236}">
                <a16:creationId xmlns:a16="http://schemas.microsoft.com/office/drawing/2014/main" id="{5B5657F9-23C0-4DF5-BF64-361FB7EAA909}"/>
              </a:ext>
            </a:extLst>
          </p:cNvPr>
          <p:cNvSpPr>
            <a:spLocks noGrp="1"/>
          </p:cNvSpPr>
          <p:nvPr>
            <p:ph type="title"/>
          </p:nvPr>
        </p:nvSpPr>
        <p:spPr>
          <a:xfrm>
            <a:off x="0" y="-318186"/>
            <a:ext cx="12192000" cy="1375461"/>
          </a:xfrm>
        </p:spPr>
        <p:txBody>
          <a:bodyPr>
            <a:normAutofit/>
          </a:bodyPr>
          <a:lstStyle/>
          <a:p>
            <a:r>
              <a:rPr lang="en-US" sz="3200" dirty="0"/>
              <a:t>Funding Key Features</a:t>
            </a:r>
          </a:p>
        </p:txBody>
      </p:sp>
    </p:spTree>
    <p:extLst>
      <p:ext uri="{BB962C8B-B14F-4D97-AF65-F5344CB8AC3E}">
        <p14:creationId xmlns:p14="http://schemas.microsoft.com/office/powerpoint/2010/main" val="335375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C0E62-44E5-421D-BB0E-DFB61BF4CAC1}"/>
              </a:ext>
            </a:extLst>
          </p:cNvPr>
          <p:cNvSpPr>
            <a:spLocks noGrp="1"/>
          </p:cNvSpPr>
          <p:nvPr>
            <p:ph idx="1"/>
          </p:nvPr>
        </p:nvSpPr>
        <p:spPr>
          <a:xfrm>
            <a:off x="195349" y="1072055"/>
            <a:ext cx="11801302" cy="4652340"/>
          </a:xfrm>
        </p:spPr>
        <p:txBody>
          <a:bodyPr>
            <a:normAutofit/>
          </a:bodyPr>
          <a:lstStyle/>
          <a:p>
            <a:endParaRPr lang="en-US" sz="2400" dirty="0"/>
          </a:p>
          <a:p>
            <a:r>
              <a:rPr lang="en-US" sz="2400" dirty="0"/>
              <a:t>Close coordination to determine how best to </a:t>
            </a:r>
            <a:r>
              <a:rPr lang="en-US" sz="2400" dirty="0">
                <a:latin typeface=""/>
              </a:rPr>
              <a:t>use the new authorities </a:t>
            </a:r>
          </a:p>
          <a:p>
            <a:pPr marL="0" indent="0">
              <a:buNone/>
            </a:pPr>
            <a:endParaRPr lang="en-US" sz="2400" dirty="0"/>
          </a:p>
          <a:p>
            <a:r>
              <a:rPr lang="en-US" sz="2400" dirty="0"/>
              <a:t>Deliberate bridging and co-enrollment strategy to expedite housing placements while HUD-VASH voucher is processed</a:t>
            </a:r>
          </a:p>
          <a:p>
            <a:endParaRPr lang="en-US" sz="2400" dirty="0"/>
          </a:p>
          <a:p>
            <a:r>
              <a:rPr lang="en-US" sz="2400" dirty="0"/>
              <a:t>Balancing needs of higher income Veterans with a commitment to housing first and equity</a:t>
            </a:r>
          </a:p>
          <a:p>
            <a:endParaRPr lang="en-US" sz="2400" dirty="0"/>
          </a:p>
          <a:p>
            <a:r>
              <a:rPr lang="en-US" sz="2400" dirty="0"/>
              <a:t>Strategy to engage landlords given new staff and incentives</a:t>
            </a:r>
          </a:p>
        </p:txBody>
      </p:sp>
      <p:sp>
        <p:nvSpPr>
          <p:cNvPr id="3" name="Slide Number Placeholder 2">
            <a:extLst>
              <a:ext uri="{FF2B5EF4-FFF2-40B4-BE49-F238E27FC236}">
                <a16:creationId xmlns:a16="http://schemas.microsoft.com/office/drawing/2014/main" id="{F97DD1B5-84C4-4AE9-93E7-EDEB161C68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461EC11-08A6-4BF8-956B-9AA635F16300}"/>
              </a:ext>
            </a:extLst>
          </p:cNvPr>
          <p:cNvSpPr>
            <a:spLocks noGrp="1"/>
          </p:cNvSpPr>
          <p:nvPr>
            <p:ph type="title"/>
          </p:nvPr>
        </p:nvSpPr>
        <p:spPr>
          <a:xfrm>
            <a:off x="0" y="-1"/>
            <a:ext cx="12192000" cy="824815"/>
          </a:xfrm>
        </p:spPr>
        <p:txBody>
          <a:bodyPr>
            <a:normAutofit/>
          </a:bodyPr>
          <a:lstStyle/>
          <a:p>
            <a:r>
              <a:rPr lang="en-US" sz="3200" dirty="0"/>
              <a:t>SSVF &amp; HUD-VASH Planning</a:t>
            </a:r>
          </a:p>
        </p:txBody>
      </p:sp>
    </p:spTree>
    <p:extLst>
      <p:ext uri="{BB962C8B-B14F-4D97-AF65-F5344CB8AC3E}">
        <p14:creationId xmlns:p14="http://schemas.microsoft.com/office/powerpoint/2010/main" val="171668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C0E62-44E5-421D-BB0E-DFB61BF4CAC1}"/>
              </a:ext>
            </a:extLst>
          </p:cNvPr>
          <p:cNvSpPr>
            <a:spLocks noGrp="1"/>
          </p:cNvSpPr>
          <p:nvPr>
            <p:ph idx="1"/>
          </p:nvPr>
        </p:nvSpPr>
        <p:spPr>
          <a:xfrm>
            <a:off x="149629" y="998482"/>
            <a:ext cx="11823296" cy="4912123"/>
          </a:xfrm>
        </p:spPr>
        <p:txBody>
          <a:bodyPr vert="horz" lIns="91440" tIns="45720" rIns="91440" bIns="45720" rtlCol="0" anchor="t">
            <a:noAutofit/>
          </a:bodyPr>
          <a:lstStyle/>
          <a:p>
            <a:pPr>
              <a:buFont typeface="Arial" panose="020B0604020202020204" pitchFamily="34" charset="0"/>
              <a:buChar char="•"/>
            </a:pPr>
            <a:r>
              <a:rPr lang="en-US" sz="2400" dirty="0"/>
              <a:t>Meet deadlines for next steps with grant awards and budgets</a:t>
            </a:r>
          </a:p>
          <a:p>
            <a:pPr marL="0" indent="0">
              <a:buNone/>
            </a:pPr>
            <a:endParaRPr lang="en-US" sz="2400" dirty="0"/>
          </a:p>
          <a:p>
            <a:pPr>
              <a:buFont typeface="Arial" panose="020B0604020202020204" pitchFamily="34" charset="0"/>
              <a:buChar char="•"/>
            </a:pPr>
            <a:r>
              <a:rPr lang="en-US" sz="2400" dirty="0"/>
              <a:t>HUD-VASH teams and local grantees who share catchment areas initiate planning over the next two weeks prior to September 2</a:t>
            </a:r>
            <a:r>
              <a:rPr lang="en-US" sz="2400" baseline="30000" dirty="0"/>
              <a:t>nd</a:t>
            </a:r>
            <a:r>
              <a:rPr lang="en-US" sz="2400" dirty="0"/>
              <a:t> final budget submissions</a:t>
            </a:r>
          </a:p>
          <a:p>
            <a:pPr>
              <a:buFont typeface="Arial" panose="020B0604020202020204" pitchFamily="34" charset="0"/>
              <a:buChar char="•"/>
            </a:pPr>
            <a:endParaRPr lang="en-US" sz="2400" dirty="0"/>
          </a:p>
          <a:p>
            <a:pPr>
              <a:buFont typeface="Arial" panose="020B0604020202020204" pitchFamily="34" charset="0"/>
              <a:buChar char="•"/>
            </a:pPr>
            <a:r>
              <a:rPr lang="en-US" sz="2400" dirty="0"/>
              <a:t>Begin recruitment of housing navigation staff</a:t>
            </a:r>
          </a:p>
          <a:p>
            <a:pPr marL="0" indent="0">
              <a:buNone/>
            </a:pPr>
            <a:endParaRPr lang="en-US" sz="2400" dirty="0"/>
          </a:p>
          <a:p>
            <a:pPr>
              <a:buFont typeface="Arial" panose="020B0604020202020204" pitchFamily="34" charset="0"/>
              <a:buChar char="•"/>
            </a:pPr>
            <a:r>
              <a:rPr lang="en-US" sz="2400" dirty="0"/>
              <a:t>SSVF coordinate with finance teams to ensure preparation for new cost types (landlord and tenant incentives) and process for rapid incentive payments</a:t>
            </a:r>
          </a:p>
          <a:p>
            <a:pPr marL="0" indent="0">
              <a:buNone/>
            </a:pPr>
            <a:endParaRPr lang="en-US" sz="2400" dirty="0"/>
          </a:p>
          <a:p>
            <a:pPr>
              <a:buFont typeface="Arial" panose="020B0604020202020204" pitchFamily="34" charset="0"/>
              <a:buChar char="•"/>
            </a:pPr>
            <a:endParaRPr lang="en-US" sz="2400" dirty="0">
              <a:solidFill>
                <a:srgbClr val="00B050"/>
              </a:solidFill>
            </a:endParaRPr>
          </a:p>
        </p:txBody>
      </p:sp>
      <p:sp>
        <p:nvSpPr>
          <p:cNvPr id="3" name="Slide Number Placeholder 2">
            <a:extLst>
              <a:ext uri="{FF2B5EF4-FFF2-40B4-BE49-F238E27FC236}">
                <a16:creationId xmlns:a16="http://schemas.microsoft.com/office/drawing/2014/main" id="{F97DD1B5-84C4-4AE9-93E7-EDEB161C68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B461EC11-08A6-4BF8-956B-9AA635F16300}"/>
              </a:ext>
            </a:extLst>
          </p:cNvPr>
          <p:cNvSpPr>
            <a:spLocks noGrp="1"/>
          </p:cNvSpPr>
          <p:nvPr>
            <p:ph type="title"/>
          </p:nvPr>
        </p:nvSpPr>
        <p:spPr>
          <a:xfrm>
            <a:off x="0" y="-1"/>
            <a:ext cx="12192000" cy="824815"/>
          </a:xfrm>
        </p:spPr>
        <p:txBody>
          <a:bodyPr>
            <a:normAutofit/>
          </a:bodyPr>
          <a:lstStyle/>
          <a:p>
            <a:r>
              <a:rPr lang="en-US" sz="3200" dirty="0"/>
              <a:t>Immediate Action Needed: Grant Awards</a:t>
            </a:r>
          </a:p>
        </p:txBody>
      </p:sp>
    </p:spTree>
    <p:extLst>
      <p:ext uri="{BB962C8B-B14F-4D97-AF65-F5344CB8AC3E}">
        <p14:creationId xmlns:p14="http://schemas.microsoft.com/office/powerpoint/2010/main" val="3614063935"/>
      </p:ext>
    </p:extLst>
  </p:cSld>
  <p:clrMapOvr>
    <a:masterClrMapping/>
  </p:clrMapOvr>
</p:sld>
</file>

<file path=ppt/theme/theme1.xml><?xml version="1.0" encoding="utf-8"?>
<a:theme xmlns:a="http://schemas.openxmlformats.org/drawingml/2006/main" name="3_Office Theme">
  <a:themeElements>
    <a:clrScheme name="VHA 1">
      <a:dk1>
        <a:srgbClr val="000000"/>
      </a:dk1>
      <a:lt1>
        <a:srgbClr val="FFFFFF"/>
      </a:lt1>
      <a:dk2>
        <a:srgbClr val="797979"/>
      </a:dk2>
      <a:lt2>
        <a:srgbClr val="DCDDDE"/>
      </a:lt2>
      <a:accent1>
        <a:srgbClr val="003F71"/>
      </a:accent1>
      <a:accent2>
        <a:srgbClr val="0083BE"/>
      </a:accent2>
      <a:accent3>
        <a:srgbClr val="C6262E"/>
      </a:accent3>
      <a:accent4>
        <a:srgbClr val="772432"/>
      </a:accent4>
      <a:accent5>
        <a:srgbClr val="C2B38F"/>
      </a:accent5>
      <a:accent6>
        <a:srgbClr val="839097"/>
      </a:accent6>
      <a:hlink>
        <a:srgbClr val="00A1DE"/>
      </a:hlink>
      <a:folHlink>
        <a:srgbClr val="72C7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SSVF Colors October 2021">
      <a:dk1>
        <a:srgbClr val="000000"/>
      </a:dk1>
      <a:lt1>
        <a:srgbClr val="FFFFFF"/>
      </a:lt1>
      <a:dk2>
        <a:srgbClr val="003F72"/>
      </a:dk2>
      <a:lt2>
        <a:srgbClr val="DCDDDE"/>
      </a:lt2>
      <a:accent1>
        <a:srgbClr val="598527"/>
      </a:accent1>
      <a:accent2>
        <a:srgbClr val="F3CF45"/>
      </a:accent2>
      <a:accent3>
        <a:srgbClr val="C8D8EB"/>
      </a:accent3>
      <a:accent4>
        <a:srgbClr val="4773AA"/>
      </a:accent4>
      <a:accent5>
        <a:srgbClr val="0083BE"/>
      </a:accent5>
      <a:accent6>
        <a:srgbClr val="685BC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C Slides final 03.31.2022" id="{7BAD2AF1-9078-496E-BBC8-0E4739B8DD4A}" vid="{F9241066-4ADD-4381-9E3B-D47BA54F09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2697</TotalTime>
  <Words>3035</Words>
  <Application>Microsoft Office PowerPoint</Application>
  <PresentationFormat>Widescreen</PresentationFormat>
  <Paragraphs>408</Paragraphs>
  <Slides>41</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Bitter</vt:lpstr>
      <vt:lpstr>Calibri</vt:lpstr>
      <vt:lpstr>3_Office Theme</vt:lpstr>
      <vt:lpstr>1_Office Theme</vt:lpstr>
      <vt:lpstr>SSVF Supplemental NOFA Awards, Planning and Implementation  SSVF HUD-VASH Joint Kick Off Call August 15, 2022</vt:lpstr>
      <vt:lpstr>Housekeeping</vt:lpstr>
      <vt:lpstr>Poll: Who is on the line?   </vt:lpstr>
      <vt:lpstr>NOFA and Funding Overview</vt:lpstr>
      <vt:lpstr>Purpose</vt:lpstr>
      <vt:lpstr>NOFA and Funding Key Features</vt:lpstr>
      <vt:lpstr>Funding Key Features</vt:lpstr>
      <vt:lpstr>SSVF &amp; HUD-VASH Planning</vt:lpstr>
      <vt:lpstr>Immediate Action Needed: Grant Awards</vt:lpstr>
      <vt:lpstr>General NOFA Award Timeline </vt:lpstr>
      <vt:lpstr>General Funding Update</vt:lpstr>
      <vt:lpstr>HUD-VASH Program Office</vt:lpstr>
      <vt:lpstr>HUD-VASH Responsibilities </vt:lpstr>
      <vt:lpstr>HUD-VASH Key Considerations and Expectations</vt:lpstr>
      <vt:lpstr>Key Questions Guiding Our Work</vt:lpstr>
      <vt:lpstr>Housing Navigation</vt:lpstr>
      <vt:lpstr>Housing Navigation Overview</vt:lpstr>
      <vt:lpstr>Housing Navigation</vt:lpstr>
      <vt:lpstr>Key Considerations: SSVF HUD-VASH Roles and Responsibilities</vt:lpstr>
      <vt:lpstr>Key Planning Considerations: Housing Navigation</vt:lpstr>
      <vt:lpstr>Key Planning Considerations: Housing Navigation (cont)</vt:lpstr>
      <vt:lpstr>Assessing Current Capacity and Gaps – example joint tool</vt:lpstr>
      <vt:lpstr>Identifying Roles – example joint tool</vt:lpstr>
      <vt:lpstr>Landlord Incentives</vt:lpstr>
      <vt:lpstr> Landlord Incentive Overview</vt:lpstr>
      <vt:lpstr>Key Planning Considerations: Landlord Incentives</vt:lpstr>
      <vt:lpstr>Example Landlord Payment</vt:lpstr>
      <vt:lpstr>Tenant Incentives</vt:lpstr>
      <vt:lpstr>Tenant Incentive Overview</vt:lpstr>
      <vt:lpstr>Compliance Considerations: Client Incentives Examples</vt:lpstr>
      <vt:lpstr>Key Planning Considerations: Client Incentives</vt:lpstr>
      <vt:lpstr>Allowance for 80% AMI Eligibility</vt:lpstr>
      <vt:lpstr>80% AMI Income Eligibility Overview</vt:lpstr>
      <vt:lpstr>Key Planning Considerations: AMI Change</vt:lpstr>
      <vt:lpstr>SSVF HMIS Data Entry</vt:lpstr>
      <vt:lpstr>Veteran and Landlord Incentives</vt:lpstr>
      <vt:lpstr>Data Dictionary Pgs. 76 &amp; 77</vt:lpstr>
      <vt:lpstr>Next Steps and Supports </vt:lpstr>
      <vt:lpstr>Upcoming Support</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NOFO KEY FEATURES</dc:title>
  <dc:creator>Kuhn, John H. (VACO)</dc:creator>
  <cp:lastModifiedBy>Douglas Tetrault</cp:lastModifiedBy>
  <cp:revision>152</cp:revision>
  <dcterms:created xsi:type="dcterms:W3CDTF">2022-06-14T14:05:12Z</dcterms:created>
  <dcterms:modified xsi:type="dcterms:W3CDTF">2022-08-15T13:10:59Z</dcterms:modified>
</cp:coreProperties>
</file>