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60" r:id="rId8"/>
    <p:sldId id="266" r:id="rId9"/>
    <p:sldId id="267" r:id="rId10"/>
    <p:sldId id="257" r:id="rId11"/>
    <p:sldId id="261" r:id="rId12"/>
    <p:sldId id="262" r:id="rId13"/>
    <p:sldId id="265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BD776-A56D-79C3-9364-72058D68DFD3}" v="44" dt="2025-06-20T16:18:10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" y="9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/>
                <a:ea typeface="Microsoft YaHei"/>
                <a:cs typeface="Microsoft YaHei"/>
              </a:defRPr>
            </a:pPr>
            <a:r>
              <a:rPr lang="en-US"/>
              <a:t>Hampshire County PIT Counts 2020 - 2025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crosoft YaHei"/>
              <a:ea typeface="Microsoft YaHei"/>
              <a:cs typeface="Microsoft YaHei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'Hampshire County'!$B$59</c:f>
              <c:strCache>
                <c:ptCount val="1"/>
                <c:pt idx="0">
                  <c:v>Total PIT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  <a:cs typeface="Microsoft YaHe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'Hampshire County'!$C$58:$H$58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'Hampshire County'!$C$59:$H$59</c:f>
              <c:numCache>
                <c:formatCode>General</c:formatCode>
                <c:ptCount val="6"/>
                <c:pt idx="0">
                  <c:v>285</c:v>
                </c:pt>
                <c:pt idx="1">
                  <c:v>210</c:v>
                </c:pt>
                <c:pt idx="2">
                  <c:v>234</c:v>
                </c:pt>
                <c:pt idx="3">
                  <c:v>240</c:v>
                </c:pt>
                <c:pt idx="4">
                  <c:v>312</c:v>
                </c:pt>
                <c:pt idx="5">
                  <c:v>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7F-46E4-A674-EE13E84E3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195848"/>
        <c:axId val="371045384"/>
      </c:lineChart>
      <c:catAx>
        <c:axId val="19619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/>
                <a:ea typeface="Microsoft YaHei"/>
                <a:cs typeface="Microsoft YaHei"/>
              </a:defRPr>
            </a:pPr>
            <a:endParaRPr lang="en-US"/>
          </a:p>
        </c:txPr>
        <c:crossAx val="371045384"/>
        <c:crosses val="autoZero"/>
        <c:auto val="1"/>
        <c:lblAlgn val="ctr"/>
        <c:lblOffset val="100"/>
        <c:noMultiLvlLbl val="0"/>
      </c:catAx>
      <c:valAx>
        <c:axId val="371045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6195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/>
                <a:ea typeface="Microsoft YaHei"/>
                <a:cs typeface="Microsoft YaHei"/>
              </a:defRPr>
            </a:pPr>
            <a:r>
              <a:rPr lang="en-US"/>
              <a:t>Hampshire County 2025 PIT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crosoft YaHei"/>
              <a:ea typeface="Microsoft YaHei"/>
              <a:cs typeface="Microsoft YaHei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'Hampshire County'!$B$3</c:f>
              <c:strCache>
                <c:ptCount val="1"/>
                <c:pt idx="0">
                  <c:v>In shelter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'Hampshire County'!$C$2:$D$2</c:f>
              <c:strCache>
                <c:ptCount val="2"/>
                <c:pt idx="0">
                  <c:v>Families</c:v>
                </c:pt>
                <c:pt idx="1">
                  <c:v>Individuals</c:v>
                </c:pt>
              </c:strCache>
            </c:strRef>
          </c:cat>
          <c:val>
            <c:numRef>
              <c:f>'Hampshire County'!$C$3:$D$3</c:f>
              <c:numCache>
                <c:formatCode>General</c:formatCode>
                <c:ptCount val="2"/>
                <c:pt idx="0">
                  <c:v>98</c:v>
                </c:pt>
                <c:pt idx="1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39-471B-9562-5B7B0BAE48FA}"/>
            </c:ext>
          </c:extLst>
        </c:ser>
        <c:ser>
          <c:idx val="1"/>
          <c:order val="1"/>
          <c:tx>
            <c:strRef>
              <c:f>'Hampshire County'!$B$4</c:f>
              <c:strCache>
                <c:ptCount val="1"/>
                <c:pt idx="0">
                  <c:v>Unsheltered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39-471B-9562-5B7B0BAE4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'Hampshire County'!$C$2:$D$2</c:f>
              <c:strCache>
                <c:ptCount val="2"/>
                <c:pt idx="0">
                  <c:v>Families</c:v>
                </c:pt>
                <c:pt idx="1">
                  <c:v>Individuals</c:v>
                </c:pt>
              </c:strCache>
            </c:strRef>
          </c:cat>
          <c:val>
            <c:numRef>
              <c:f>'Hampshire County'!$C$4:$D$4</c:f>
              <c:numCache>
                <c:formatCode>General</c:formatCode>
                <c:ptCount val="2"/>
                <c:pt idx="0">
                  <c:v>0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39-471B-9562-5B7B0BAE4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4102152"/>
        <c:axId val="637326856"/>
      </c:barChart>
      <c:catAx>
        <c:axId val="60410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/>
                <a:ea typeface="Microsoft YaHei"/>
                <a:cs typeface="Microsoft YaHei"/>
              </a:defRPr>
            </a:pPr>
            <a:endParaRPr lang="en-US"/>
          </a:p>
        </c:txPr>
        <c:crossAx val="637326856"/>
        <c:crosses val="autoZero"/>
        <c:auto val="1"/>
        <c:lblAlgn val="ctr"/>
        <c:lblOffset val="100"/>
        <c:noMultiLvlLbl val="0"/>
      </c:catAx>
      <c:valAx>
        <c:axId val="637326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4102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YaHei"/>
              <a:ea typeface="Microsoft YaHei"/>
              <a:cs typeface="Microsoft YaHe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r>
              <a:rPr lang="en-US" sz="1400">
                <a:latin typeface="Microsoft YaHei" panose="020B0503020204020204" pitchFamily="34" charset="-122"/>
                <a:ea typeface="Microsoft YaHei" panose="020B0503020204020204" pitchFamily="34" charset="-122"/>
              </a:rPr>
              <a:t>Hampshire County 2025 PIT Count - Age by Household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'Hampshire County'!$C$6</c:f>
              <c:strCache>
                <c:ptCount val="1"/>
                <c:pt idx="0">
                  <c:v>Families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87-4A21-9358-0D1229B421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'Hampshire County'!$B$7:$B$13</c:f>
              <c:strCache>
                <c:ptCount val="7"/>
                <c:pt idx="0">
                  <c:v>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'Hampshire County'!$C$7:$C$13</c:f>
              <c:numCache>
                <c:formatCode>General</c:formatCode>
                <c:ptCount val="7"/>
                <c:pt idx="0">
                  <c:v>48</c:v>
                </c:pt>
                <c:pt idx="1">
                  <c:v>2</c:v>
                </c:pt>
                <c:pt idx="2">
                  <c:v>20</c:v>
                </c:pt>
                <c:pt idx="3">
                  <c:v>22</c:v>
                </c:pt>
                <c:pt idx="4">
                  <c:v>5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7-4A21-9358-0D1229B42196}"/>
            </c:ext>
          </c:extLst>
        </c:ser>
        <c:ser>
          <c:idx val="1"/>
          <c:order val="1"/>
          <c:tx>
            <c:strRef>
              <c:f>'Hampshire County'!$D$6</c:f>
              <c:strCache>
                <c:ptCount val="1"/>
                <c:pt idx="0">
                  <c:v>Individuals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87-4A21-9358-0D1229B421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'Hampshire County'!$B$7:$B$13</c:f>
              <c:strCache>
                <c:ptCount val="7"/>
                <c:pt idx="0">
                  <c:v>0-17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'Hampshire County'!$D$7:$D$13</c:f>
              <c:numCache>
                <c:formatCode>General</c:formatCode>
                <c:ptCount val="7"/>
                <c:pt idx="0">
                  <c:v>0</c:v>
                </c:pt>
                <c:pt idx="1">
                  <c:v>13</c:v>
                </c:pt>
                <c:pt idx="2">
                  <c:v>40</c:v>
                </c:pt>
                <c:pt idx="3">
                  <c:v>64</c:v>
                </c:pt>
                <c:pt idx="4">
                  <c:v>80</c:v>
                </c:pt>
                <c:pt idx="5">
                  <c:v>70</c:v>
                </c:pt>
                <c:pt idx="6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87-4A21-9358-0D1229B42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2518664"/>
        <c:axId val="792520712"/>
      </c:barChart>
      <c:catAx>
        <c:axId val="79251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/>
                <a:ea typeface="Microsoft YaHei"/>
                <a:cs typeface="Microsoft YaHei"/>
              </a:defRPr>
            </a:pPr>
            <a:endParaRPr lang="en-US"/>
          </a:p>
        </c:txPr>
        <c:crossAx val="792520712"/>
        <c:crosses val="autoZero"/>
        <c:auto val="1"/>
        <c:lblAlgn val="ctr"/>
        <c:lblOffset val="100"/>
        <c:noMultiLvlLbl val="0"/>
      </c:catAx>
      <c:valAx>
        <c:axId val="792520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251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/>
                <a:ea typeface="Microsoft YaHei"/>
                <a:cs typeface="Microsoft YaHei"/>
              </a:defRPr>
            </a:pPr>
            <a:r>
              <a:rPr lang="en-US"/>
              <a:t>Chronic Homelessness - Hampshire County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crosoft YaHei"/>
              <a:ea typeface="Microsoft YaHei"/>
              <a:cs typeface="Microsoft YaHe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'Hampshire County'!$E$50:$F$50</c:f>
              <c:strCache>
                <c:ptCount val="2"/>
                <c:pt idx="0">
                  <c:v>Sheltered</c:v>
                </c:pt>
                <c:pt idx="1">
                  <c:v>Unsheltered</c:v>
                </c:pt>
              </c:strCache>
            </c:strRef>
          </c:cat>
          <c:val>
            <c:numRef>
              <c:f>'Hampshire County'!$E$51:$F$51</c:f>
              <c:numCache>
                <c:formatCode>0%</c:formatCode>
                <c:ptCount val="2"/>
                <c:pt idx="0">
                  <c:v>0.18911174785100288</c:v>
                </c:pt>
                <c:pt idx="1">
                  <c:v>0.71698113207547165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2-401D-8578-CB214E54B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741384"/>
        <c:axId val="328758280"/>
      </c:barChart>
      <c:catAx>
        <c:axId val="32874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en-US"/>
          </a:p>
        </c:txPr>
        <c:crossAx val="328758280"/>
        <c:crosses val="autoZero"/>
        <c:auto val="1"/>
        <c:lblAlgn val="ctr"/>
        <c:lblOffset val="100"/>
        <c:noMultiLvlLbl val="0"/>
      </c:catAx>
      <c:valAx>
        <c:axId val="3287582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8741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/>
                <a:ea typeface="Microsoft YaHei"/>
                <a:cs typeface="Microsoft YaHei"/>
              </a:defRPr>
            </a:pPr>
            <a:r>
              <a:rPr lang="en-US" sz="1600"/>
              <a:t>Hampshire County 2025 PIT Count -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crosoft YaHei"/>
              <a:ea typeface="Microsoft YaHei"/>
              <a:cs typeface="Microsoft YaHei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'Hampshire County'!$B$69</c:f>
              <c:strCache>
                <c:ptCount val="1"/>
                <c:pt idx="0">
                  <c:v>Woman (Girl if child)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'Hampshire County'!$C$68:$D$68</c:f>
              <c:strCache>
                <c:ptCount val="2"/>
                <c:pt idx="0">
                  <c:v>Families</c:v>
                </c:pt>
                <c:pt idx="1">
                  <c:v>Individuals</c:v>
                </c:pt>
              </c:strCache>
            </c:strRef>
          </c:cat>
          <c:val>
            <c:numRef>
              <c:f>'Hampshire County'!$C$69:$D$69</c:f>
              <c:numCache>
                <c:formatCode>0%</c:formatCode>
                <c:ptCount val="2"/>
                <c:pt idx="0">
                  <c:v>0.51020408163265307</c:v>
                </c:pt>
                <c:pt idx="1">
                  <c:v>0.26644736842105265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1-43BF-91D5-162A513D6690}"/>
            </c:ext>
          </c:extLst>
        </c:ser>
        <c:ser>
          <c:idx val="1"/>
          <c:order val="1"/>
          <c:tx>
            <c:strRef>
              <c:f>'Hampshire County'!$B$70</c:f>
              <c:strCache>
                <c:ptCount val="1"/>
                <c:pt idx="0">
                  <c:v>Man (Boy if child)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'Hampshire County'!$C$68:$D$68</c:f>
              <c:strCache>
                <c:ptCount val="2"/>
                <c:pt idx="0">
                  <c:v>Families</c:v>
                </c:pt>
                <c:pt idx="1">
                  <c:v>Individuals</c:v>
                </c:pt>
              </c:strCache>
            </c:strRef>
          </c:cat>
          <c:val>
            <c:numRef>
              <c:f>'Hampshire County'!$C$70:$D$70</c:f>
              <c:numCache>
                <c:formatCode>0%</c:formatCode>
                <c:ptCount val="2"/>
                <c:pt idx="0">
                  <c:v>0.48979591836734693</c:v>
                </c:pt>
                <c:pt idx="1">
                  <c:v>0.68092105263157898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81-43BF-91D5-162A513D6690}"/>
            </c:ext>
          </c:extLst>
        </c:ser>
        <c:ser>
          <c:idx val="2"/>
          <c:order val="2"/>
          <c:tx>
            <c:strRef>
              <c:f>'Hampshire County'!$B$71</c:f>
              <c:strCache>
                <c:ptCount val="1"/>
                <c:pt idx="0">
                  <c:v>Transgender and/or Non-Binary and/or Other Genders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81-43BF-91D5-162A513D6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'Hampshire County'!$C$68:$D$68</c:f>
              <c:strCache>
                <c:ptCount val="2"/>
                <c:pt idx="0">
                  <c:v>Families</c:v>
                </c:pt>
                <c:pt idx="1">
                  <c:v>Individuals</c:v>
                </c:pt>
              </c:strCache>
            </c:strRef>
          </c:cat>
          <c:val>
            <c:numRef>
              <c:f>'Hampshire County'!$C$71:$D$71</c:f>
              <c:numCache>
                <c:formatCode>0%</c:formatCode>
                <c:ptCount val="2"/>
                <c:pt idx="0">
                  <c:v>0</c:v>
                </c:pt>
                <c:pt idx="1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81-43BF-91D5-162A513D6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3317767"/>
        <c:axId val="637302280"/>
      </c:barChart>
      <c:catAx>
        <c:axId val="563317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en-US"/>
          </a:p>
        </c:txPr>
        <c:crossAx val="637302280"/>
        <c:crosses val="autoZero"/>
        <c:auto val="1"/>
        <c:lblAlgn val="ctr"/>
        <c:lblOffset val="100"/>
        <c:noMultiLvlLbl val="0"/>
      </c:catAx>
      <c:valAx>
        <c:axId val="6373022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63317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r>
              <a:rPr lang="en-US" sz="1600">
                <a:latin typeface="Microsoft YaHei" panose="020B0503020204020204" pitchFamily="34" charset="-122"/>
                <a:ea typeface="Microsoft YaHei" panose="020B0503020204020204" pitchFamily="34" charset="-122"/>
              </a:rPr>
              <a:t>Hampshire County 2025 PIT Count - Race &amp; Ethnicity (Overlapping)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'Hampshire County'!$B$111</c:f>
              <c:strCache>
                <c:ptCount val="1"/>
                <c:pt idx="0">
                  <c:v>American Indian, Alaska Native, or Indigenous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04-4E67-A4B8-EC8817013F4D}"/>
                </c:ext>
              </c:extLst>
            </c:dLbl>
            <c:dLbl>
              <c:idx val="1"/>
              <c:layout>
                <c:manualLayout>
                  <c:x val="4.2105263157894606E-3"/>
                  <c:y val="-8.80626223091976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04-4E67-A4B8-EC8817013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'Hampshire County'!$C$110:$D$110</c:f>
              <c:strCache>
                <c:ptCount val="2"/>
                <c:pt idx="0">
                  <c:v>Families</c:v>
                </c:pt>
                <c:pt idx="1">
                  <c:v>Individuals</c:v>
                </c:pt>
              </c:strCache>
            </c:strRef>
          </c:cat>
          <c:val>
            <c:numRef>
              <c:f>'Hampshire County'!$C$111:$D$111</c:f>
              <c:numCache>
                <c:formatCode>0%</c:formatCode>
                <c:ptCount val="2"/>
                <c:pt idx="0">
                  <c:v>0</c:v>
                </c:pt>
                <c:pt idx="1">
                  <c:v>1.9736842105263157E-2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04-4E67-A4B8-EC8817013F4D}"/>
            </c:ext>
          </c:extLst>
        </c:ser>
        <c:ser>
          <c:idx val="1"/>
          <c:order val="1"/>
          <c:tx>
            <c:strRef>
              <c:f>'Hampshire County'!$B$112</c:f>
              <c:strCache>
                <c:ptCount val="1"/>
                <c:pt idx="0">
                  <c:v>Black, African American, or African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'Hampshire County'!$C$110:$D$110</c:f>
              <c:strCache>
                <c:ptCount val="2"/>
                <c:pt idx="0">
                  <c:v>Families</c:v>
                </c:pt>
                <c:pt idx="1">
                  <c:v>Individuals</c:v>
                </c:pt>
              </c:strCache>
            </c:strRef>
          </c:cat>
          <c:val>
            <c:numRef>
              <c:f>'Hampshire County'!$C$112:$D$112</c:f>
              <c:numCache>
                <c:formatCode>0%</c:formatCode>
                <c:ptCount val="2"/>
                <c:pt idx="0">
                  <c:v>0.68367346938775508</c:v>
                </c:pt>
                <c:pt idx="1">
                  <c:v>0.15460526315789475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04-4E67-A4B8-EC8817013F4D}"/>
            </c:ext>
          </c:extLst>
        </c:ser>
        <c:ser>
          <c:idx val="2"/>
          <c:order val="2"/>
          <c:tx>
            <c:strRef>
              <c:f>'Hampshire County'!$B$113</c:f>
              <c:strCache>
                <c:ptCount val="1"/>
                <c:pt idx="0">
                  <c:v>Hispanic/Latina/e/o only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'Hampshire County'!$C$110:$D$110</c:f>
              <c:strCache>
                <c:ptCount val="2"/>
                <c:pt idx="0">
                  <c:v>Families</c:v>
                </c:pt>
                <c:pt idx="1">
                  <c:v>Individuals</c:v>
                </c:pt>
              </c:strCache>
            </c:strRef>
          </c:cat>
          <c:val>
            <c:numRef>
              <c:f>'Hampshire County'!$C$113:$D$113</c:f>
              <c:numCache>
                <c:formatCode>0%</c:formatCode>
                <c:ptCount val="2"/>
                <c:pt idx="0">
                  <c:v>0.12244897959183673</c:v>
                </c:pt>
                <c:pt idx="1">
                  <c:v>9.5394736842105268E-2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04-4E67-A4B8-EC8817013F4D}"/>
            </c:ext>
          </c:extLst>
        </c:ser>
        <c:ser>
          <c:idx val="3"/>
          <c:order val="3"/>
          <c:tx>
            <c:strRef>
              <c:f>'Hampshire County'!$B$114</c:f>
              <c:strCache>
                <c:ptCount val="1"/>
                <c:pt idx="0">
                  <c:v>Hispanic/Latina/e/o &amp; Any race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'Hampshire County'!$C$110:$D$110</c:f>
              <c:strCache>
                <c:ptCount val="2"/>
                <c:pt idx="0">
                  <c:v>Families</c:v>
                </c:pt>
                <c:pt idx="1">
                  <c:v>Individuals</c:v>
                </c:pt>
              </c:strCache>
            </c:strRef>
          </c:cat>
          <c:val>
            <c:numRef>
              <c:f>'Hampshire County'!$C$114:$D$114</c:f>
              <c:numCache>
                <c:formatCode>0%</c:formatCode>
                <c:ptCount val="2"/>
                <c:pt idx="0">
                  <c:v>0.12244897959183673</c:v>
                </c:pt>
                <c:pt idx="1">
                  <c:v>9.8684210526315791E-2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04-4E67-A4B8-EC8817013F4D}"/>
            </c:ext>
          </c:extLst>
        </c:ser>
        <c:ser>
          <c:idx val="4"/>
          <c:order val="4"/>
          <c:tx>
            <c:strRef>
              <c:f>'Hampshire County'!$B$115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'Hampshire County'!$C$110:$D$110</c:f>
              <c:strCache>
                <c:ptCount val="2"/>
                <c:pt idx="0">
                  <c:v>Families</c:v>
                </c:pt>
                <c:pt idx="1">
                  <c:v>Individuals</c:v>
                </c:pt>
              </c:strCache>
            </c:strRef>
          </c:cat>
          <c:val>
            <c:numRef>
              <c:f>'Hampshire County'!$C$115:$D$115</c:f>
              <c:numCache>
                <c:formatCode>0%</c:formatCode>
                <c:ptCount val="2"/>
                <c:pt idx="0">
                  <c:v>0.14285714285714285</c:v>
                </c:pt>
                <c:pt idx="1">
                  <c:v>0.68092105263157898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04-4E67-A4B8-EC8817013F4D}"/>
            </c:ext>
          </c:extLst>
        </c:ser>
        <c:ser>
          <c:idx val="5"/>
          <c:order val="5"/>
          <c:tx>
            <c:strRef>
              <c:f>'Hampshire County'!$B$116</c:f>
              <c:strCache>
                <c:ptCount val="1"/>
                <c:pt idx="0">
                  <c:v>Multi-Racial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04-4E67-A4B8-EC8817013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'Hampshire County'!$C$110:$D$110</c:f>
              <c:strCache>
                <c:ptCount val="2"/>
                <c:pt idx="0">
                  <c:v>Families</c:v>
                </c:pt>
                <c:pt idx="1">
                  <c:v>Individuals</c:v>
                </c:pt>
              </c:strCache>
            </c:strRef>
          </c:cat>
          <c:val>
            <c:numRef>
              <c:f>'Hampshire County'!$C$116:$D$116</c:f>
              <c:numCache>
                <c:formatCode>0%</c:formatCode>
                <c:ptCount val="2"/>
                <c:pt idx="0">
                  <c:v>0</c:v>
                </c:pt>
                <c:pt idx="1">
                  <c:v>4.6052631578947366E-2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04-4E67-A4B8-EC8817013F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47998176"/>
        <c:axId val="1547998592"/>
      </c:barChart>
      <c:catAx>
        <c:axId val="154799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en-US"/>
          </a:p>
        </c:txPr>
        <c:crossAx val="1547998592"/>
        <c:crosses val="autoZero"/>
        <c:auto val="1"/>
        <c:lblAlgn val="ctr"/>
        <c:lblOffset val="100"/>
        <c:noMultiLvlLbl val="0"/>
      </c:catAx>
      <c:valAx>
        <c:axId val="15479985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4799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/>
                <a:ea typeface="Microsoft YaHei"/>
                <a:cs typeface="Microsoft YaHei"/>
              </a:defRPr>
            </a:pPr>
            <a:r>
              <a:rPr lang="en-US"/>
              <a:t>Hampshire County PIT Count 2023 - 2025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crosoft YaHei"/>
              <a:ea typeface="Microsoft YaHei"/>
              <a:cs typeface="Microsoft YaHei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'Hampshire County'!$B$54</c:f>
              <c:strCache>
                <c:ptCount val="1"/>
                <c:pt idx="0">
                  <c:v>In Shelter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'Hampshire County'!$C$53:$E$53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'Hampshire County'!$C$54:$E$54</c:f>
              <c:numCache>
                <c:formatCode>General</c:formatCode>
                <c:ptCount val="3"/>
                <c:pt idx="0">
                  <c:v>220</c:v>
                </c:pt>
                <c:pt idx="1">
                  <c:v>292</c:v>
                </c:pt>
                <c:pt idx="2">
                  <c:v>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EB-4022-9C08-0284B95DFD2F}"/>
            </c:ext>
          </c:extLst>
        </c:ser>
        <c:ser>
          <c:idx val="1"/>
          <c:order val="1"/>
          <c:tx>
            <c:strRef>
              <c:f>'Hampshire County'!$B$55</c:f>
              <c:strCache>
                <c:ptCount val="1"/>
                <c:pt idx="0">
                  <c:v>Unsheltered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'Hampshire County'!$C$53:$E$53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'Hampshire County'!$C$55:$E$55</c:f>
              <c:numCache>
                <c:formatCode>General</c:formatCode>
                <c:ptCount val="3"/>
                <c:pt idx="0">
                  <c:v>25</c:v>
                </c:pt>
                <c:pt idx="1">
                  <c:v>20</c:v>
                </c:pt>
                <c:pt idx="2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EB-4022-9C08-0284B95DF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0622215"/>
        <c:axId val="89252872"/>
      </c:lineChart>
      <c:catAx>
        <c:axId val="2030622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52872"/>
        <c:crosses val="autoZero"/>
        <c:auto val="1"/>
        <c:lblAlgn val="ctr"/>
        <c:lblOffset val="100"/>
        <c:noMultiLvlLbl val="0"/>
      </c:catAx>
      <c:valAx>
        <c:axId val="89252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0622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30E4864-DD48-BF39-7800-B2445439794A}"/>
              </a:ext>
              <a:ext uri="{147F2762-F138-4A5C-976F-8EAC2B608ADB}">
                <a16:predDERef xmlns:a16="http://schemas.microsoft.com/office/drawing/2014/main" pred="{B175248E-927C-2FBE-A052-D7374A98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572123"/>
              </p:ext>
            </p:extLst>
          </p:nvPr>
        </p:nvGraphicFramePr>
        <p:xfrm>
          <a:off x="1870364" y="833581"/>
          <a:ext cx="8451272" cy="519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D9234547-C33E-F5F8-0AEC-2D60FE78D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14375"/>
            <a:ext cx="9906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4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homelessness&#10;&#10;AI-generated content may be incorrect.">
            <a:extLst>
              <a:ext uri="{FF2B5EF4-FFF2-40B4-BE49-F238E27FC236}">
                <a16:creationId xmlns:a16="http://schemas.microsoft.com/office/drawing/2014/main" id="{8FBEB401-2C84-79F5-3DB5-3D109A89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96" y="827255"/>
            <a:ext cx="9401007" cy="52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46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3392F-B579-10C6-1BBE-5C230BD2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362961"/>
            <a:ext cx="9201150" cy="5153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1A7782-CC16-4C52-A29F-6C55E57618B0}"/>
              </a:ext>
            </a:extLst>
          </p:cNvPr>
          <p:cNvSpPr txBox="1"/>
          <p:nvPr/>
        </p:nvSpPr>
        <p:spPr>
          <a:xfrm>
            <a:off x="461818" y="5745018"/>
            <a:ext cx="11037455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/>
              <a:t>ES: Emergency Shelter</a:t>
            </a:r>
          </a:p>
          <a:p>
            <a:r>
              <a:rPr lang="en-US" dirty="0"/>
              <a:t>SH: Safe Haven</a:t>
            </a:r>
          </a:p>
          <a:p>
            <a:r>
              <a:rPr lang="en-US" dirty="0"/>
              <a:t>TH: Transitional Housing</a:t>
            </a:r>
          </a:p>
          <a:p>
            <a:r>
              <a:rPr lang="en-US" dirty="0"/>
              <a:t>RRH: Rapid Re-Housing</a:t>
            </a:r>
          </a:p>
          <a:p>
            <a:r>
              <a:rPr lang="en-US" dirty="0"/>
              <a:t>OPH: Other Permanent Housing</a:t>
            </a:r>
          </a:p>
          <a:p>
            <a:r>
              <a:rPr lang="en-US" dirty="0"/>
              <a:t>PSH: Permanent Supportive Housing</a:t>
            </a:r>
          </a:p>
        </p:txBody>
      </p:sp>
    </p:spTree>
    <p:extLst>
      <p:ext uri="{BB962C8B-B14F-4D97-AF65-F5344CB8AC3E}">
        <p14:creationId xmlns:p14="http://schemas.microsoft.com/office/powerpoint/2010/main" val="381712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AA11FC7-C6FB-3E9D-79ED-E5BA9529C081}"/>
              </a:ext>
              <a:ext uri="{147F2762-F138-4A5C-976F-8EAC2B608ADB}">
                <a16:predDERef xmlns:a16="http://schemas.microsoft.com/office/drawing/2014/main" pred="{F0A4391B-2639-CEB3-DA77-1C07DB7778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347034"/>
              </p:ext>
            </p:extLst>
          </p:nvPr>
        </p:nvGraphicFramePr>
        <p:xfrm>
          <a:off x="1810327" y="868218"/>
          <a:ext cx="8478982" cy="4913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79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0A4391B-2639-CEB3-DA77-1C07DB7778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18086"/>
              </p:ext>
            </p:extLst>
          </p:nvPr>
        </p:nvGraphicFramePr>
        <p:xfrm>
          <a:off x="1620419" y="907213"/>
          <a:ext cx="8951162" cy="504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617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175248E-927C-2FBE-A052-D7374A9870C1}"/>
              </a:ext>
              <a:ext uri="{147F2762-F138-4A5C-976F-8EAC2B608ADB}">
                <a16:predDERef xmlns:a16="http://schemas.microsoft.com/office/drawing/2014/main" pred="{C5B406CE-6884-045E-E2FE-D3A277D55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267527"/>
              </p:ext>
            </p:extLst>
          </p:nvPr>
        </p:nvGraphicFramePr>
        <p:xfrm>
          <a:off x="2139942" y="1265901"/>
          <a:ext cx="7912115" cy="432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6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621212F-932E-DBA6-7415-44050AA346D3}"/>
              </a:ext>
              <a:ext uri="{147F2762-F138-4A5C-976F-8EAC2B608ADB}">
                <a16:predDERef xmlns:a16="http://schemas.microsoft.com/office/drawing/2014/main" pred="{1AA11FC7-C6FB-3E9D-79ED-E5BA9529C0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277165"/>
              </p:ext>
            </p:extLst>
          </p:nvPr>
        </p:nvGraphicFramePr>
        <p:xfrm>
          <a:off x="1467117" y="1121626"/>
          <a:ext cx="9257766" cy="4614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334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13FBD0-43DF-4C51-BC99-0E2FED126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895699"/>
              </p:ext>
            </p:extLst>
          </p:nvPr>
        </p:nvGraphicFramePr>
        <p:xfrm>
          <a:off x="841057" y="1058949"/>
          <a:ext cx="10509885" cy="474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271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5B406CE-6884-045E-E2FE-D3A277D5533F}"/>
              </a:ext>
              <a:ext uri="{147F2762-F138-4A5C-976F-8EAC2B608ADB}">
                <a16:predDERef xmlns:a16="http://schemas.microsoft.com/office/drawing/2014/main" pred="{D621212F-932E-DBA6-7415-44050AA346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400272"/>
              </p:ext>
            </p:extLst>
          </p:nvPr>
        </p:nvGraphicFramePr>
        <p:xfrm>
          <a:off x="1865832" y="1087379"/>
          <a:ext cx="8460336" cy="468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385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numbers and a number of people&#10;&#10;AI-generated content may be incorrect.">
            <a:extLst>
              <a:ext uri="{FF2B5EF4-FFF2-40B4-BE49-F238E27FC236}">
                <a16:creationId xmlns:a16="http://schemas.microsoft.com/office/drawing/2014/main" id="{DC7C4C60-E20B-46D1-F044-7DF30BBF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01" y="682542"/>
            <a:ext cx="9638798" cy="549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073F46-6DFB-F622-9934-4C10E9DB8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747713"/>
            <a:ext cx="94202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62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A56465"/>
    </a:accent1>
    <a:accent2>
      <a:srgbClr val="A56E3A"/>
    </a:accent2>
    <a:accent3>
      <a:srgbClr val="74908D"/>
    </a:accent3>
    <a:accent4>
      <a:srgbClr val="A28D2E"/>
    </a:accent4>
    <a:accent5>
      <a:srgbClr val="8496BE"/>
    </a:accent5>
    <a:accent6>
      <a:srgbClr val="667E32"/>
    </a:accent6>
    <a:hlink>
      <a:srgbClr val="43754F"/>
    </a:hlink>
    <a:folHlink>
      <a:srgbClr val="F07F09"/>
    </a:folHlink>
  </a:clrScheme>
  <a:fontScheme name="Office">
    <a:majorFont>
      <a:latin typeface="Aptos Display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A56465"/>
    </a:accent1>
    <a:accent2>
      <a:srgbClr val="A56E3A"/>
    </a:accent2>
    <a:accent3>
      <a:srgbClr val="74908D"/>
    </a:accent3>
    <a:accent4>
      <a:srgbClr val="A28D2E"/>
    </a:accent4>
    <a:accent5>
      <a:srgbClr val="8496BE"/>
    </a:accent5>
    <a:accent6>
      <a:srgbClr val="667E32"/>
    </a:accent6>
    <a:hlink>
      <a:srgbClr val="43754F"/>
    </a:hlink>
    <a:folHlink>
      <a:srgbClr val="F07F09"/>
    </a:folHlink>
  </a:clrScheme>
  <a:fontScheme name="Office">
    <a:majorFont>
      <a:latin typeface="Aptos Display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A56465"/>
    </a:accent1>
    <a:accent2>
      <a:srgbClr val="A56E3A"/>
    </a:accent2>
    <a:accent3>
      <a:srgbClr val="74908D"/>
    </a:accent3>
    <a:accent4>
      <a:srgbClr val="A28D2E"/>
    </a:accent4>
    <a:accent5>
      <a:srgbClr val="8496BE"/>
    </a:accent5>
    <a:accent6>
      <a:srgbClr val="667E32"/>
    </a:accent6>
    <a:hlink>
      <a:srgbClr val="43754F"/>
    </a:hlink>
    <a:folHlink>
      <a:srgbClr val="F07F09"/>
    </a:folHlink>
  </a:clrScheme>
  <a:fontScheme name="Office">
    <a:majorFont>
      <a:latin typeface="Aptos Display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A56465"/>
    </a:accent1>
    <a:accent2>
      <a:srgbClr val="A56E3A"/>
    </a:accent2>
    <a:accent3>
      <a:srgbClr val="74908D"/>
    </a:accent3>
    <a:accent4>
      <a:srgbClr val="A28D2E"/>
    </a:accent4>
    <a:accent5>
      <a:srgbClr val="8496BE"/>
    </a:accent5>
    <a:accent6>
      <a:srgbClr val="667E32"/>
    </a:accent6>
    <a:hlink>
      <a:srgbClr val="43754F"/>
    </a:hlink>
    <a:folHlink>
      <a:srgbClr val="F07F09"/>
    </a:folHlink>
  </a:clrScheme>
  <a:fontScheme name="Office">
    <a:majorFont>
      <a:latin typeface="Aptos Display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A56465"/>
    </a:accent1>
    <a:accent2>
      <a:srgbClr val="A56E3A"/>
    </a:accent2>
    <a:accent3>
      <a:srgbClr val="74908D"/>
    </a:accent3>
    <a:accent4>
      <a:srgbClr val="A28D2E"/>
    </a:accent4>
    <a:accent5>
      <a:srgbClr val="8496BE"/>
    </a:accent5>
    <a:accent6>
      <a:srgbClr val="667E32"/>
    </a:accent6>
    <a:hlink>
      <a:srgbClr val="43754F"/>
    </a:hlink>
    <a:folHlink>
      <a:srgbClr val="F07F09"/>
    </a:folHlink>
  </a:clrScheme>
  <a:fontScheme name="Office">
    <a:majorFont>
      <a:latin typeface="Aptos Display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A56465"/>
    </a:accent1>
    <a:accent2>
      <a:srgbClr val="A56E3A"/>
    </a:accent2>
    <a:accent3>
      <a:srgbClr val="74908D"/>
    </a:accent3>
    <a:accent4>
      <a:srgbClr val="A28D2E"/>
    </a:accent4>
    <a:accent5>
      <a:srgbClr val="8496BE"/>
    </a:accent5>
    <a:accent6>
      <a:srgbClr val="667E32"/>
    </a:accent6>
    <a:hlink>
      <a:srgbClr val="43754F"/>
    </a:hlink>
    <a:folHlink>
      <a:srgbClr val="F07F09"/>
    </a:folHlink>
  </a:clrScheme>
  <a:fontScheme name="Office">
    <a:majorFont>
      <a:latin typeface="Aptos Display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A56465"/>
    </a:accent1>
    <a:accent2>
      <a:srgbClr val="A56E3A"/>
    </a:accent2>
    <a:accent3>
      <a:srgbClr val="74908D"/>
    </a:accent3>
    <a:accent4>
      <a:srgbClr val="A28D2E"/>
    </a:accent4>
    <a:accent5>
      <a:srgbClr val="8496BE"/>
    </a:accent5>
    <a:accent6>
      <a:srgbClr val="667E32"/>
    </a:accent6>
    <a:hlink>
      <a:srgbClr val="43754F"/>
    </a:hlink>
    <a:folHlink>
      <a:srgbClr val="F07F09"/>
    </a:folHlink>
  </a:clrScheme>
  <a:fontScheme name="Office">
    <a:majorFont>
      <a:latin typeface="Aptos Display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lanation xmlns="64ea17a1-dffb-4023-aade-8ddb5d22979b" xsi:nil="true"/>
    <TaxCatchAll xmlns="2ed1e42b-3b16-4c4c-980e-db513e605f0f" xsi:nil="true"/>
    <lcf76f155ced4ddcb4097134ff3c332f xmlns="64ea17a1-dffb-4023-aade-8ddb5d22979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A0D72AE4287448C626D86083358D7" ma:contentTypeVersion="18" ma:contentTypeDescription="Create a new document." ma:contentTypeScope="" ma:versionID="64c7b3f3fab0cd297c7335b92651fe2b">
  <xsd:schema xmlns:xsd="http://www.w3.org/2001/XMLSchema" xmlns:xs="http://www.w3.org/2001/XMLSchema" xmlns:p="http://schemas.microsoft.com/office/2006/metadata/properties" xmlns:ns2="64ea17a1-dffb-4023-aade-8ddb5d22979b" xmlns:ns3="2ed1e42b-3b16-4c4c-980e-db513e605f0f" targetNamespace="http://schemas.microsoft.com/office/2006/metadata/properties" ma:root="true" ma:fieldsID="dd7773bb28d5d7dc8ca2de2e8771c7ce" ns2:_="" ns3:_="">
    <xsd:import namespace="64ea17a1-dffb-4023-aade-8ddb5d22979b"/>
    <xsd:import namespace="2ed1e42b-3b16-4c4c-980e-db513e605f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Explan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a17a1-dffb-4023-aade-8ddb5d2297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xplanation" ma:index="12" nillable="true" ma:displayName="Explanation" ma:format="Dropdown" ma:internalName="Explanation">
      <xsd:simpleType>
        <xsd:restriction base="dms:Text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276a186-9e68-4632-aee2-e126ee2ec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1e42b-3b16-4c4c-980e-db513e605f0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db3e3c0-44a2-4d88-b8db-8d0a7e11350e}" ma:internalName="TaxCatchAll" ma:showField="CatchAllData" ma:web="2ed1e42b-3b16-4c4c-980e-db513e605f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8A354E-D859-4DB6-80AE-F500C9D0DE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B000BA-AF6F-4079-8B41-088AC3627289}">
  <ds:schemaRefs>
    <ds:schemaRef ds:uri="http://purl.org/dc/elements/1.1/"/>
    <ds:schemaRef ds:uri="http://schemas.microsoft.com/office/2006/metadata/properties"/>
    <ds:schemaRef ds:uri="2ed1e42b-3b16-4c4c-980e-db513e605f0f"/>
    <ds:schemaRef ds:uri="http://schemas.microsoft.com/office/2006/documentManagement/types"/>
    <ds:schemaRef ds:uri="http://purl.org/dc/dcmitype/"/>
    <ds:schemaRef ds:uri="http://schemas.microsoft.com/office/infopath/2007/PartnerControls"/>
    <ds:schemaRef ds:uri="64ea17a1-dffb-4023-aade-8ddb5d22979b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4F88FEC-B50E-48CE-A34C-114A3F2BC2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a17a1-dffb-4023-aade-8ddb5d22979b"/>
    <ds:schemaRef ds:uri="2ed1e42b-3b16-4c4c-980e-db513e605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80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Michele LaFleur</cp:lastModifiedBy>
  <cp:revision>50</cp:revision>
  <dcterms:created xsi:type="dcterms:W3CDTF">2025-06-20T15:52:20Z</dcterms:created>
  <dcterms:modified xsi:type="dcterms:W3CDTF">2025-06-20T20:18:59Z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0x010100EC1A0D72AE4287448C626D86083358D7</vt:lpwstr>
  </property>
  <property fmtid="{D5CDD505-2E9C-101B-9397-08002B2CF9AE}" pid="3" name="MediaServiceImageTags">
    <vt:lpwstr/>
  </property>
</Properties>
</file>