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331" r:id="rId5"/>
    <p:sldId id="260" r:id="rId6"/>
    <p:sldId id="261" r:id="rId7"/>
    <p:sldId id="262" r:id="rId8"/>
    <p:sldId id="263" r:id="rId9"/>
    <p:sldId id="265" r:id="rId10"/>
    <p:sldId id="266" r:id="rId11"/>
    <p:sldId id="332" r:id="rId12"/>
    <p:sldId id="272" r:id="rId13"/>
    <p:sldId id="269" r:id="rId14"/>
    <p:sldId id="271" r:id="rId15"/>
    <p:sldId id="270" r:id="rId16"/>
    <p:sldId id="274" r:id="rId17"/>
    <p:sldId id="275" r:id="rId18"/>
    <p:sldId id="277" r:id="rId19"/>
    <p:sldId id="278" r:id="rId20"/>
    <p:sldId id="280" r:id="rId21"/>
    <p:sldId id="281" r:id="rId22"/>
    <p:sldId id="283" r:id="rId23"/>
    <p:sldId id="284" r:id="rId24"/>
    <p:sldId id="285" r:id="rId25"/>
    <p:sldId id="286" r:id="rId26"/>
    <p:sldId id="287" r:id="rId27"/>
    <p:sldId id="289" r:id="rId28"/>
    <p:sldId id="288" r:id="rId29"/>
    <p:sldId id="324" r:id="rId30"/>
    <p:sldId id="320" r:id="rId31"/>
    <p:sldId id="312" r:id="rId32"/>
    <p:sldId id="323" r:id="rId33"/>
    <p:sldId id="325" r:id="rId34"/>
    <p:sldId id="316" r:id="rId35"/>
    <p:sldId id="315" r:id="rId36"/>
    <p:sldId id="326" r:id="rId37"/>
    <p:sldId id="329" r:id="rId38"/>
    <p:sldId id="317" r:id="rId39"/>
    <p:sldId id="319" r:id="rId40"/>
    <p:sldId id="318" r:id="rId41"/>
    <p:sldId id="327" r:id="rId42"/>
  </p:sldIdLst>
  <p:sldSz cx="18288000" cy="10287000"/>
  <p:notesSz cx="6858000" cy="9144000"/>
  <p:embeddedFontLst>
    <p:embeddedFont>
      <p:font typeface="Arimo" panose="020B0604020202020204" pitchFamily="34" charset="0"/>
      <p:regular r:id="rId44"/>
    </p:embeddedFont>
    <p:embeddedFont>
      <p:font typeface="Calibri" panose="020F0502020204030204" pitchFamily="34" charset="0"/>
      <p:regular r:id="rId45"/>
      <p:bold r:id="rId46"/>
      <p:italic r:id="rId47"/>
      <p:boldItalic r:id="rId48"/>
    </p:embeddedFont>
    <p:embeddedFont>
      <p:font typeface="Clear Sans Bold" panose="020B0803030202020304" pitchFamily="34" charset="0"/>
      <p:regular r:id="rId49"/>
      <p:bold r:id="rId50"/>
    </p:embeddedFont>
    <p:embeddedFont>
      <p:font typeface="Clear Sans Bold Italics" panose="020B0803030202090304" pitchFamily="34" charset="0"/>
      <p:regular r:id="rId51"/>
      <p:bold r:id="rId52"/>
      <p:italic r:id="rId53"/>
      <p:boldItalic r:id="rId54"/>
    </p:embeddedFont>
    <p:embeddedFont>
      <p:font typeface="Clear Sans Regular" panose="020B0503030202020304" pitchFamily="34" charset="0"/>
      <p:regular r:id="rId55"/>
    </p:embeddedFont>
    <p:embeddedFont>
      <p:font typeface="Clear Sans Regular Bold" panose="020B0603030202020304" pitchFamily="34" charset="0"/>
      <p:regular r:id="rId56"/>
    </p:embeddedFont>
    <p:embeddedFont>
      <p:font typeface="Clear Sans Thin Bold" panose="020B0303030202020304" pitchFamily="34" charset="0"/>
      <p:regular r:id="rId57"/>
    </p:embeddedFont>
    <p:embeddedFont>
      <p:font typeface="Open Sans" panose="020B0606030504020204" pitchFamily="34" charset="0"/>
      <p:regular r:id="rId58"/>
      <p:bold r:id="rId59"/>
      <p:italic r:id="rId60"/>
      <p:boldItalic r:id="rId61"/>
    </p:embeddedFont>
    <p:embeddedFont>
      <p:font typeface="Open Sans Bold" panose="020B0806030504020204" pitchFamily="34" charset="0"/>
      <p:regular r:id="rId62"/>
      <p:bold r:id="rId63"/>
    </p:embeddedFont>
    <p:embeddedFont>
      <p:font typeface="Open Sans Bold Italics" panose="020B0806030504020204" pitchFamily="34" charset="0"/>
      <p:regular r:id="rId64"/>
      <p:bold r:id="rId65"/>
      <p:italic r:id="rId66"/>
      <p:boldItalic r:id="rId67"/>
    </p:embeddedFont>
    <p:embeddedFont>
      <p:font typeface="Open Sans Extra Bold" panose="020B0906030804020204" pitchFamily="34" charset="0"/>
      <p:regular r:id="rId68"/>
      <p:bold r:id="rId69"/>
    </p:embeddedFont>
    <p:embeddedFont>
      <p:font typeface="Open Sans Light" panose="020F0302020204030204" pitchFamily="34" charset="0"/>
      <p:regular r:id="rId70"/>
      <p:italic r:id="rId71"/>
    </p:embeddedFont>
    <p:embeddedFont>
      <p:font typeface="Open Sans Light Bold" panose="020B0806030504020204" pitchFamily="34" charset="0"/>
      <p:regular r:id="rId72"/>
      <p:bold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80" autoAdjust="0"/>
    <p:restoredTop sz="94558" autoAdjust="0"/>
  </p:normalViewPr>
  <p:slideViewPr>
    <p:cSldViewPr>
      <p:cViewPr varScale="1">
        <p:scale>
          <a:sx n="64" d="100"/>
          <a:sy n="64" d="100"/>
        </p:scale>
        <p:origin x="168" y="7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6FCC4-64EB-FC4B-893F-3A45A5FCAB90}" type="datetimeFigureOut">
              <a:rPr lang="en-US" smtClean="0"/>
              <a:t>8/30/21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9DD8D-1DF2-584A-BAD7-C67866008E8F}" type="slidenum">
              <a:rPr lang="en-US" smtClean="0"/>
              <a:t>‹#›</a:t>
            </a:fld>
            <a:endParaRPr lang="en-US"/>
          </a:p>
        </p:txBody>
      </p:sp>
    </p:spTree>
    <p:extLst>
      <p:ext uri="{BB962C8B-B14F-4D97-AF65-F5344CB8AC3E}">
        <p14:creationId xmlns:p14="http://schemas.microsoft.com/office/powerpoint/2010/main" val="1166857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09DD8D-1DF2-584A-BAD7-C67866008E8F}" type="slidenum">
              <a:rPr lang="en-US" smtClean="0"/>
              <a:t>1</a:t>
            </a:fld>
            <a:endParaRPr lang="en-US"/>
          </a:p>
        </p:txBody>
      </p:sp>
    </p:spTree>
    <p:extLst>
      <p:ext uri="{BB962C8B-B14F-4D97-AF65-F5344CB8AC3E}">
        <p14:creationId xmlns:p14="http://schemas.microsoft.com/office/powerpoint/2010/main" val="1559306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C1C0E-CE0E-094D-AF17-0182E2225D35}" type="slidenum">
              <a:rPr lang="en-US" smtClean="0"/>
              <a:t>38</a:t>
            </a:fld>
            <a:endParaRPr lang="en-US"/>
          </a:p>
        </p:txBody>
      </p:sp>
    </p:spTree>
    <p:extLst>
      <p:ext uri="{BB962C8B-B14F-4D97-AF65-F5344CB8AC3E}">
        <p14:creationId xmlns:p14="http://schemas.microsoft.com/office/powerpoint/2010/main" val="326461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danmoyle/11715566974/"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hcpl.net/blogs/angel-hill?page=1"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seniorlivingresidences.com/communities/cape-cod-assisted-liv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ixabay.com/photos/finance-currency-money-wealth-306526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google.com/imgres?imgurl=https%3A%2F%2Fi.ytimg.com%2Fvi%2Fhfk6rV6O6XA%2Fmaxresdefault.jpg&amp;imgrefurl=https%3A%2F%2Fwww.youtube.com%2Fwatch%3Fv%3Dhfk6rV6O6XA&amp;tbnid=iFSM4PHdVkmiIM&amp;vet=12ahUKEwjwm_qQ-9HyAhWlq3IEHXkiC8IQMygVegUIARCrAQ..i&amp;docid=CxzdUMsJA88fiM&amp;w=1280&amp;h=720&amp;itg=1&amp;q=hickory%20ridge%20golf%20course%20amherst%20ma&amp;client=safari&amp;ved=2ahUKEwjwm_qQ-9HyAhWlq3IEHXkiC8IQMygVegUIARCrAQ"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0287001" y="0"/>
            <a:ext cx="8001000" cy="2933153"/>
          </a:xfrm>
          <a:prstGeom prst="rect">
            <a:avLst/>
          </a:prstGeom>
          <a:solidFill>
            <a:srgbClr val="8DE68B">
              <a:alpha val="34902"/>
            </a:srgbClr>
          </a:solidFill>
        </p:spPr>
      </p:sp>
      <p:pic>
        <p:nvPicPr>
          <p:cNvPr id="3" name="Picture 3"/>
          <p:cNvPicPr>
            <a:picLocks noChangeAspect="1"/>
          </p:cNvPicPr>
          <p:nvPr/>
        </p:nvPicPr>
        <p:blipFill>
          <a:blip r:embed="rId3"/>
          <a:srcRect l="738" r="738"/>
          <a:stretch>
            <a:fillRect/>
          </a:stretch>
        </p:blipFill>
        <p:spPr>
          <a:xfrm>
            <a:off x="10287001" y="1409700"/>
            <a:ext cx="8024342" cy="8877300"/>
          </a:xfrm>
          <a:prstGeom prst="rect">
            <a:avLst/>
          </a:prstGeom>
        </p:spPr>
      </p:pic>
      <p:sp>
        <p:nvSpPr>
          <p:cNvPr id="4" name="TextBox 4"/>
          <p:cNvSpPr txBox="1"/>
          <p:nvPr/>
        </p:nvSpPr>
        <p:spPr>
          <a:xfrm>
            <a:off x="1028700" y="852895"/>
            <a:ext cx="10303201" cy="6927344"/>
          </a:xfrm>
          <a:prstGeom prst="rect">
            <a:avLst/>
          </a:prstGeom>
        </p:spPr>
        <p:txBody>
          <a:bodyPr lIns="0" tIns="0" rIns="0" bIns="0" rtlCol="0" anchor="t">
            <a:spAutoFit/>
          </a:bodyPr>
          <a:lstStyle/>
          <a:p>
            <a:pPr>
              <a:lnSpc>
                <a:spcPts val="8415"/>
              </a:lnSpc>
            </a:pPr>
            <a:r>
              <a:rPr lang="en-US" sz="8500">
                <a:solidFill>
                  <a:srgbClr val="5D6C89"/>
                </a:solidFill>
                <a:latin typeface="Clear Sans Bold Bold"/>
              </a:rPr>
              <a:t>OVERVIEW OF AFFORDABLE HOUSING IN AMHERST: </a:t>
            </a:r>
          </a:p>
          <a:p>
            <a:pPr>
              <a:lnSpc>
                <a:spcPts val="7524"/>
              </a:lnSpc>
            </a:pPr>
            <a:endParaRPr lang="en-US" sz="8500">
              <a:solidFill>
                <a:srgbClr val="5D6C89"/>
              </a:solidFill>
              <a:latin typeface="Clear Sans Bold Bold"/>
            </a:endParaRPr>
          </a:p>
          <a:p>
            <a:pPr>
              <a:lnSpc>
                <a:spcPts val="6633"/>
              </a:lnSpc>
            </a:pPr>
            <a:r>
              <a:rPr lang="en-US" sz="6700">
                <a:solidFill>
                  <a:srgbClr val="6BBB75"/>
                </a:solidFill>
                <a:latin typeface="Clear Sans Regular Bold"/>
              </a:rPr>
              <a:t>FACTS, TRENDS, AND FUTURE</a:t>
            </a:r>
          </a:p>
        </p:txBody>
      </p:sp>
      <p:sp>
        <p:nvSpPr>
          <p:cNvPr id="5" name="TextBox 5"/>
          <p:cNvSpPr txBox="1"/>
          <p:nvPr/>
        </p:nvSpPr>
        <p:spPr>
          <a:xfrm>
            <a:off x="1028700" y="8295829"/>
            <a:ext cx="6515100" cy="1468159"/>
          </a:xfrm>
          <a:prstGeom prst="rect">
            <a:avLst/>
          </a:prstGeom>
        </p:spPr>
        <p:txBody>
          <a:bodyPr wrap="square" lIns="0" tIns="0" rIns="0" bIns="0" rtlCol="0" anchor="t">
            <a:spAutoFit/>
          </a:bodyPr>
          <a:lstStyle/>
          <a:p>
            <a:pPr>
              <a:lnSpc>
                <a:spcPts val="3854"/>
              </a:lnSpc>
            </a:pPr>
            <a:r>
              <a:rPr lang="en-US" sz="2964" spc="415" dirty="0">
                <a:solidFill>
                  <a:srgbClr val="193046"/>
                </a:solidFill>
                <a:latin typeface="Clear Sans Thin Bold"/>
              </a:rPr>
              <a:t>PRESENTED BY JOHN HORNIK, Amherst Municipal Affordable Housing Trust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 y="2143277"/>
            <a:ext cx="18288000" cy="7115023"/>
          </a:xfrm>
          <a:prstGeom prst="rect">
            <a:avLst/>
          </a:prstGeom>
          <a:solidFill>
            <a:srgbClr val="8CB89F">
              <a:alpha val="34902"/>
            </a:srgbClr>
          </a:solidFill>
        </p:spPr>
      </p:sp>
      <p:pic>
        <p:nvPicPr>
          <p:cNvPr id="3" name="Picture 3"/>
          <p:cNvPicPr>
            <a:picLocks noChangeAspect="1"/>
          </p:cNvPicPr>
          <p:nvPr/>
        </p:nvPicPr>
        <p:blipFill>
          <a:blip r:embed="rId2"/>
          <a:srcRect/>
          <a:stretch>
            <a:fillRect/>
          </a:stretch>
        </p:blipFill>
        <p:spPr>
          <a:xfrm>
            <a:off x="2565682" y="2969114"/>
            <a:ext cx="13156637" cy="5463349"/>
          </a:xfrm>
          <a:prstGeom prst="rect">
            <a:avLst/>
          </a:prstGeom>
        </p:spPr>
      </p:pic>
      <p:sp>
        <p:nvSpPr>
          <p:cNvPr id="4" name="TextBox 4"/>
          <p:cNvSpPr txBox="1"/>
          <p:nvPr/>
        </p:nvSpPr>
        <p:spPr>
          <a:xfrm>
            <a:off x="835614" y="805805"/>
            <a:ext cx="12983183" cy="923925"/>
          </a:xfrm>
          <a:prstGeom prst="rect">
            <a:avLst/>
          </a:prstGeom>
        </p:spPr>
        <p:txBody>
          <a:bodyPr lIns="0" tIns="0" rIns="0" bIns="0" rtlCol="0" anchor="t">
            <a:spAutoFit/>
          </a:bodyPr>
          <a:lstStyle/>
          <a:p>
            <a:pPr>
              <a:lnSpc>
                <a:spcPts val="7200"/>
              </a:lnSpc>
            </a:pPr>
            <a:r>
              <a:rPr lang="en-US" sz="6000" spc="179">
                <a:solidFill>
                  <a:srgbClr val="CB5B3B"/>
                </a:solidFill>
                <a:latin typeface="Clear Sans Bold Bold"/>
              </a:rPr>
              <a:t>DO YOU RECOGNIZE THIS GAME?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D361C7-E71B-9F47-96A3-9F24D0E6C8B5}"/>
              </a:ext>
            </a:extLst>
          </p:cNvPr>
          <p:cNvSpPr/>
          <p:nvPr/>
        </p:nvSpPr>
        <p:spPr>
          <a:xfrm>
            <a:off x="3962400" y="1943100"/>
            <a:ext cx="11049000" cy="3734356"/>
          </a:xfrm>
          <a:prstGeom prst="rect">
            <a:avLst/>
          </a:prstGeom>
        </p:spPr>
        <p:txBody>
          <a:bodyPr wrap="square">
            <a:spAutoFit/>
          </a:bodyPr>
          <a:lstStyle/>
          <a:p>
            <a:pPr algn="ctr">
              <a:lnSpc>
                <a:spcPts val="7080"/>
              </a:lnSpc>
            </a:pPr>
            <a:endParaRPr lang="en-US" sz="6600" spc="177" dirty="0">
              <a:solidFill>
                <a:srgbClr val="4282AA"/>
              </a:solidFill>
              <a:latin typeface="Clear Sans Bold Bold"/>
            </a:endParaRPr>
          </a:p>
          <a:p>
            <a:pPr algn="ctr">
              <a:lnSpc>
                <a:spcPts val="7080"/>
              </a:lnSpc>
            </a:pPr>
            <a:endParaRPr lang="en-US" sz="6600" spc="177" dirty="0">
              <a:solidFill>
                <a:srgbClr val="4282AA"/>
              </a:solidFill>
              <a:latin typeface="Clear Sans Bold Bold"/>
            </a:endParaRPr>
          </a:p>
          <a:p>
            <a:pPr algn="ctr">
              <a:lnSpc>
                <a:spcPts val="7080"/>
              </a:lnSpc>
            </a:pPr>
            <a:r>
              <a:rPr lang="en-US" sz="6600" spc="177" dirty="0">
                <a:solidFill>
                  <a:srgbClr val="4282AA"/>
                </a:solidFill>
                <a:latin typeface="Clear Sans Bold Bold"/>
              </a:rPr>
              <a:t>WHAT ARE THE </a:t>
            </a:r>
          </a:p>
          <a:p>
            <a:pPr algn="ctr">
              <a:lnSpc>
                <a:spcPts val="7080"/>
              </a:lnSpc>
            </a:pPr>
            <a:r>
              <a:rPr lang="en-US" sz="6600" spc="177" dirty="0">
                <a:solidFill>
                  <a:srgbClr val="4282AA"/>
                </a:solidFill>
                <a:latin typeface="Clear Sans Bold Bold"/>
              </a:rPr>
              <a:t> CONSEQUENCES?</a:t>
            </a:r>
          </a:p>
        </p:txBody>
      </p:sp>
    </p:spTree>
    <p:extLst>
      <p:ext uri="{BB962C8B-B14F-4D97-AF65-F5344CB8AC3E}">
        <p14:creationId xmlns:p14="http://schemas.microsoft.com/office/powerpoint/2010/main" val="160164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 y="1790701"/>
            <a:ext cx="18288000" cy="7467600"/>
          </a:xfrm>
          <a:prstGeom prst="rect">
            <a:avLst/>
          </a:prstGeom>
          <a:solidFill>
            <a:srgbClr val="8CB89F">
              <a:alpha val="34902"/>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77746" y="6484086"/>
            <a:ext cx="3099680" cy="2774214"/>
          </a:xfrm>
          <a:prstGeom prst="rect">
            <a:avLst/>
          </a:prstGeom>
        </p:spPr>
      </p:pic>
      <p:sp>
        <p:nvSpPr>
          <p:cNvPr id="4" name="TextBox 4"/>
          <p:cNvSpPr txBox="1"/>
          <p:nvPr/>
        </p:nvSpPr>
        <p:spPr>
          <a:xfrm>
            <a:off x="1028700" y="533400"/>
            <a:ext cx="16230600" cy="990600"/>
          </a:xfrm>
          <a:prstGeom prst="rect">
            <a:avLst/>
          </a:prstGeom>
        </p:spPr>
        <p:txBody>
          <a:bodyPr lIns="0" tIns="0" rIns="0" bIns="0" rtlCol="0" anchor="t">
            <a:spAutoFit/>
          </a:bodyPr>
          <a:lstStyle/>
          <a:p>
            <a:pPr>
              <a:lnSpc>
                <a:spcPts val="7800"/>
              </a:lnSpc>
            </a:pPr>
            <a:r>
              <a:rPr lang="en-US" sz="6500" spc="195">
                <a:solidFill>
                  <a:srgbClr val="DF9333"/>
                </a:solidFill>
                <a:latin typeface="Clear Sans Bold Bold"/>
              </a:rPr>
              <a:t>PURCHASING A NEW HOME</a:t>
            </a:r>
          </a:p>
        </p:txBody>
      </p:sp>
      <p:sp>
        <p:nvSpPr>
          <p:cNvPr id="5" name="TextBox 5"/>
          <p:cNvSpPr txBox="1"/>
          <p:nvPr/>
        </p:nvSpPr>
        <p:spPr>
          <a:xfrm>
            <a:off x="808030" y="2204085"/>
            <a:ext cx="7058000" cy="7099042"/>
          </a:xfrm>
          <a:prstGeom prst="rect">
            <a:avLst/>
          </a:prstGeom>
        </p:spPr>
        <p:txBody>
          <a:bodyPr lIns="0" tIns="0" rIns="0" bIns="0" rtlCol="0" anchor="t">
            <a:spAutoFit/>
          </a:bodyPr>
          <a:lstStyle/>
          <a:p>
            <a:pPr>
              <a:lnSpc>
                <a:spcPts val="5135"/>
              </a:lnSpc>
            </a:pPr>
            <a:r>
              <a:rPr lang="en-US" sz="3423" spc="171">
                <a:solidFill>
                  <a:srgbClr val="1F7F95"/>
                </a:solidFill>
                <a:latin typeface="Clear Sans Bold Italics"/>
              </a:rPr>
              <a:t>The Amherst Community Land Trust assists low-income, first-time homebuyers in purchasing a home. This year one family was successful in finding a home for $250,000, but a second family was consistently outbid in its efforts to become homeowners at the same or slightly higher amounts.</a:t>
            </a:r>
          </a:p>
          <a:p>
            <a:pPr>
              <a:lnSpc>
                <a:spcPts val="5135"/>
              </a:lnSpc>
            </a:pPr>
            <a:endParaRPr lang="en-US" sz="3423" spc="171">
              <a:solidFill>
                <a:srgbClr val="1F7F95"/>
              </a:solidFill>
              <a:latin typeface="Clear Sans Bold Italics"/>
            </a:endParaRPr>
          </a:p>
        </p:txBody>
      </p:sp>
      <p:sp>
        <p:nvSpPr>
          <p:cNvPr id="6" name="TextBox 6"/>
          <p:cNvSpPr txBox="1"/>
          <p:nvPr/>
        </p:nvSpPr>
        <p:spPr>
          <a:xfrm>
            <a:off x="8426824" y="2282190"/>
            <a:ext cx="7173259" cy="5627370"/>
          </a:xfrm>
          <a:prstGeom prst="rect">
            <a:avLst/>
          </a:prstGeom>
        </p:spPr>
        <p:txBody>
          <a:bodyPr lIns="0" tIns="0" rIns="0" bIns="0" rtlCol="0" anchor="t">
            <a:spAutoFit/>
          </a:bodyPr>
          <a:lstStyle/>
          <a:p>
            <a:pPr>
              <a:lnSpc>
                <a:spcPts val="4950"/>
              </a:lnSpc>
            </a:pPr>
            <a:r>
              <a:rPr lang="en-US" sz="3300" spc="165">
                <a:solidFill>
                  <a:srgbClr val="5D6C89"/>
                </a:solidFill>
                <a:latin typeface="Clear Sans Bold"/>
              </a:rPr>
              <a:t>Like the cost of rental units, the costs of homes are rising in a seller’s market. Not only are there entrepreneurs buying up homes to rent to students, but there are people moving to Amherst from urban areas as a result of the pandemic.</a:t>
            </a:r>
          </a:p>
          <a:p>
            <a:pPr>
              <a:lnSpc>
                <a:spcPts val="4950"/>
              </a:lnSpc>
            </a:pPr>
            <a:endParaRPr lang="en-US" sz="3300" spc="165">
              <a:solidFill>
                <a:srgbClr val="5D6C89"/>
              </a:solidFill>
              <a:latin typeface="Clear Sa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 y="1943101"/>
            <a:ext cx="18288000" cy="7315200"/>
          </a:xfrm>
          <a:prstGeom prst="rect">
            <a:avLst/>
          </a:prstGeom>
          <a:solidFill>
            <a:srgbClr val="6D8B85">
              <a:alpha val="34902"/>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41052" y="7141416"/>
            <a:ext cx="2118320" cy="2046827"/>
          </a:xfrm>
          <a:prstGeom prst="rect">
            <a:avLst/>
          </a:prstGeom>
        </p:spPr>
      </p:pic>
      <p:sp>
        <p:nvSpPr>
          <p:cNvPr id="4" name="TextBox 4"/>
          <p:cNvSpPr txBox="1"/>
          <p:nvPr/>
        </p:nvSpPr>
        <p:spPr>
          <a:xfrm>
            <a:off x="1028700" y="561975"/>
            <a:ext cx="16230600" cy="923925"/>
          </a:xfrm>
          <a:prstGeom prst="rect">
            <a:avLst/>
          </a:prstGeom>
        </p:spPr>
        <p:txBody>
          <a:bodyPr lIns="0" tIns="0" rIns="0" bIns="0" rtlCol="0" anchor="t">
            <a:spAutoFit/>
          </a:bodyPr>
          <a:lstStyle/>
          <a:p>
            <a:pPr>
              <a:lnSpc>
                <a:spcPts val="7200"/>
              </a:lnSpc>
            </a:pPr>
            <a:r>
              <a:rPr lang="en-US" sz="6000" spc="179">
                <a:solidFill>
                  <a:srgbClr val="CB5B3B"/>
                </a:solidFill>
                <a:latin typeface="Clear Sans Bold Bold"/>
              </a:rPr>
              <a:t>MANY FEWER FAMILIES WITH CHILDREN </a:t>
            </a:r>
          </a:p>
        </p:txBody>
      </p:sp>
      <p:sp>
        <p:nvSpPr>
          <p:cNvPr id="5" name="TextBox 5"/>
          <p:cNvSpPr txBox="1"/>
          <p:nvPr/>
        </p:nvSpPr>
        <p:spPr>
          <a:xfrm>
            <a:off x="1028700" y="2527935"/>
            <a:ext cx="7422001" cy="6730365"/>
          </a:xfrm>
          <a:prstGeom prst="rect">
            <a:avLst/>
          </a:prstGeom>
        </p:spPr>
        <p:txBody>
          <a:bodyPr lIns="0" tIns="0" rIns="0" bIns="0" rtlCol="0" anchor="t">
            <a:spAutoFit/>
          </a:bodyPr>
          <a:lstStyle/>
          <a:p>
            <a:pPr>
              <a:lnSpc>
                <a:spcPts val="5399"/>
              </a:lnSpc>
            </a:pPr>
            <a:r>
              <a:rPr lang="en-US" sz="3599" spc="179">
                <a:solidFill>
                  <a:srgbClr val="4282AA"/>
                </a:solidFill>
                <a:latin typeface="Clear Sans Bold Italics"/>
              </a:rPr>
              <a:t>Edward, a single parent who works for the Town of Amherst, lived in a brick house for many years with rent increasing each year.Two years ago it reached the point where it was no longer affordable, and he and his son had to move out of Amherst</a:t>
            </a:r>
            <a:r>
              <a:rPr lang="en-US" sz="3599" spc="179">
                <a:solidFill>
                  <a:srgbClr val="4282AA"/>
                </a:solidFill>
                <a:latin typeface="Clear Sans Bold"/>
              </a:rPr>
              <a:t>.</a:t>
            </a:r>
          </a:p>
          <a:p>
            <a:pPr>
              <a:lnSpc>
                <a:spcPts val="5399"/>
              </a:lnSpc>
            </a:pPr>
            <a:endParaRPr lang="en-US" sz="3599" spc="179">
              <a:solidFill>
                <a:srgbClr val="4282AA"/>
              </a:solidFill>
              <a:latin typeface="Clear Sans Bold"/>
            </a:endParaRPr>
          </a:p>
        </p:txBody>
      </p:sp>
      <p:sp>
        <p:nvSpPr>
          <p:cNvPr id="6" name="TextBox 6"/>
          <p:cNvSpPr txBox="1"/>
          <p:nvPr/>
        </p:nvSpPr>
        <p:spPr>
          <a:xfrm>
            <a:off x="9837788" y="2537460"/>
            <a:ext cx="7173259" cy="5627370"/>
          </a:xfrm>
          <a:prstGeom prst="rect">
            <a:avLst/>
          </a:prstGeom>
        </p:spPr>
        <p:txBody>
          <a:bodyPr lIns="0" tIns="0" rIns="0" bIns="0" rtlCol="0" anchor="t">
            <a:spAutoFit/>
          </a:bodyPr>
          <a:lstStyle/>
          <a:p>
            <a:pPr>
              <a:lnSpc>
                <a:spcPts val="4950"/>
              </a:lnSpc>
            </a:pPr>
            <a:r>
              <a:rPr lang="en-US" sz="3300" spc="165">
                <a:solidFill>
                  <a:srgbClr val="1F7F95"/>
                </a:solidFill>
                <a:latin typeface="Clear Sans Bold"/>
              </a:rPr>
              <a:t>The numbers of families with school age children has steadily declined since the Year 2000 from 2475 to about 1800. Over the same period the number of school age children residing in Amherst has dropped by more than 1,000. </a:t>
            </a:r>
          </a:p>
          <a:p>
            <a:pPr>
              <a:lnSpc>
                <a:spcPts val="4950"/>
              </a:lnSpc>
            </a:pPr>
            <a:endParaRPr lang="en-US" sz="3300" spc="165">
              <a:solidFill>
                <a:srgbClr val="1F7F95"/>
              </a:solidFill>
              <a:latin typeface="Clear Sans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 y="1866901"/>
            <a:ext cx="18288000" cy="7391400"/>
          </a:xfrm>
          <a:prstGeom prst="rect">
            <a:avLst/>
          </a:prstGeom>
          <a:solidFill>
            <a:srgbClr val="8DE68B">
              <a:alpha val="34902"/>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5515" y="5700789"/>
            <a:ext cx="3245396" cy="2434047"/>
          </a:xfrm>
          <a:prstGeom prst="rect">
            <a:avLst/>
          </a:prstGeom>
        </p:spPr>
      </p:pic>
      <p:sp>
        <p:nvSpPr>
          <p:cNvPr id="4" name="TextBox 4"/>
          <p:cNvSpPr txBox="1"/>
          <p:nvPr/>
        </p:nvSpPr>
        <p:spPr>
          <a:xfrm>
            <a:off x="1028700" y="533400"/>
            <a:ext cx="16230600" cy="990600"/>
          </a:xfrm>
          <a:prstGeom prst="rect">
            <a:avLst/>
          </a:prstGeom>
        </p:spPr>
        <p:txBody>
          <a:bodyPr lIns="0" tIns="0" rIns="0" bIns="0" rtlCol="0" anchor="t">
            <a:spAutoFit/>
          </a:bodyPr>
          <a:lstStyle/>
          <a:p>
            <a:pPr>
              <a:lnSpc>
                <a:spcPts val="7800"/>
              </a:lnSpc>
            </a:pPr>
            <a:r>
              <a:rPr lang="en-US" sz="6500" spc="195">
                <a:solidFill>
                  <a:srgbClr val="1F7F95"/>
                </a:solidFill>
                <a:latin typeface="Clear Sans Bold Bold"/>
              </a:rPr>
              <a:t>NEW PH.D. - FIRST JOB!</a:t>
            </a:r>
          </a:p>
        </p:txBody>
      </p:sp>
      <p:sp>
        <p:nvSpPr>
          <p:cNvPr id="5" name="TextBox 5"/>
          <p:cNvSpPr txBox="1"/>
          <p:nvPr/>
        </p:nvSpPr>
        <p:spPr>
          <a:xfrm>
            <a:off x="1028700" y="2527935"/>
            <a:ext cx="7058000" cy="6451342"/>
          </a:xfrm>
          <a:prstGeom prst="rect">
            <a:avLst/>
          </a:prstGeom>
        </p:spPr>
        <p:txBody>
          <a:bodyPr lIns="0" tIns="0" rIns="0" bIns="0" rtlCol="0" anchor="t">
            <a:spAutoFit/>
          </a:bodyPr>
          <a:lstStyle/>
          <a:p>
            <a:pPr>
              <a:lnSpc>
                <a:spcPts val="5135"/>
              </a:lnSpc>
            </a:pPr>
            <a:r>
              <a:rPr lang="en-US" sz="3423" spc="171">
                <a:solidFill>
                  <a:srgbClr val="CB5B3B"/>
                </a:solidFill>
                <a:latin typeface="Clear Sans Bold Italics"/>
              </a:rPr>
              <a:t>Susan, a new Ph.D. came to UMass last year from another state on a research fellowship. She was unable to find affordable housing in Amherst. So she returned to the community she grew up in, living with her parents--45 minutes away from Amherst.</a:t>
            </a:r>
          </a:p>
          <a:p>
            <a:pPr>
              <a:lnSpc>
                <a:spcPts val="5135"/>
              </a:lnSpc>
            </a:pPr>
            <a:endParaRPr lang="en-US" sz="3423" spc="171">
              <a:solidFill>
                <a:srgbClr val="CB5B3B"/>
              </a:solidFill>
              <a:latin typeface="Clear Sans Bold Italics"/>
            </a:endParaRPr>
          </a:p>
        </p:txBody>
      </p:sp>
      <p:sp>
        <p:nvSpPr>
          <p:cNvPr id="6" name="TextBox 6"/>
          <p:cNvSpPr txBox="1"/>
          <p:nvPr/>
        </p:nvSpPr>
        <p:spPr>
          <a:xfrm>
            <a:off x="9447421" y="2588019"/>
            <a:ext cx="7173259" cy="3112770"/>
          </a:xfrm>
          <a:prstGeom prst="rect">
            <a:avLst/>
          </a:prstGeom>
        </p:spPr>
        <p:txBody>
          <a:bodyPr lIns="0" tIns="0" rIns="0" bIns="0" rtlCol="0" anchor="t">
            <a:spAutoFit/>
          </a:bodyPr>
          <a:lstStyle/>
          <a:p>
            <a:pPr>
              <a:lnSpc>
                <a:spcPts val="4950"/>
              </a:lnSpc>
            </a:pPr>
            <a:r>
              <a:rPr lang="en-US" sz="3300" spc="165">
                <a:solidFill>
                  <a:srgbClr val="5D6C89"/>
                </a:solidFill>
                <a:latin typeface="Clear Sans Bold"/>
              </a:rPr>
              <a:t>Prior to the pandemic, the vacancy rate for apartment rentals in Amherst was generally understood to be </a:t>
            </a:r>
            <a:r>
              <a:rPr lang="en-US" sz="3300" spc="165">
                <a:solidFill>
                  <a:srgbClr val="DF9333"/>
                </a:solidFill>
                <a:latin typeface="Clear Sans Bold"/>
              </a:rPr>
              <a:t>under 3%</a:t>
            </a:r>
          </a:p>
          <a:p>
            <a:pPr>
              <a:lnSpc>
                <a:spcPts val="4950"/>
              </a:lnSpc>
            </a:pPr>
            <a:endParaRPr lang="en-US" sz="3300" spc="165">
              <a:solidFill>
                <a:srgbClr val="DF9333"/>
              </a:solidFill>
              <a:latin typeface="Clear Sans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 y="1853739"/>
            <a:ext cx="18288001" cy="7404562"/>
          </a:xfrm>
          <a:prstGeom prst="rect">
            <a:avLst/>
          </a:prstGeom>
          <a:solidFill>
            <a:srgbClr val="E4D4C5">
              <a:alpha val="34902"/>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57459" y="6530316"/>
            <a:ext cx="2158517" cy="2727984"/>
          </a:xfrm>
          <a:prstGeom prst="rect">
            <a:avLst/>
          </a:prstGeom>
        </p:spPr>
      </p:pic>
      <p:sp>
        <p:nvSpPr>
          <p:cNvPr id="4" name="TextBox 4"/>
          <p:cNvSpPr txBox="1"/>
          <p:nvPr/>
        </p:nvSpPr>
        <p:spPr>
          <a:xfrm>
            <a:off x="808030" y="538162"/>
            <a:ext cx="16230600" cy="981075"/>
          </a:xfrm>
          <a:prstGeom prst="rect">
            <a:avLst/>
          </a:prstGeom>
        </p:spPr>
        <p:txBody>
          <a:bodyPr lIns="0" tIns="0" rIns="0" bIns="0" rtlCol="0" anchor="t">
            <a:spAutoFit/>
          </a:bodyPr>
          <a:lstStyle/>
          <a:p>
            <a:pPr>
              <a:lnSpc>
                <a:spcPts val="7799"/>
              </a:lnSpc>
            </a:pPr>
            <a:r>
              <a:rPr lang="en-US" sz="6499" spc="194">
                <a:solidFill>
                  <a:srgbClr val="8CB89F"/>
                </a:solidFill>
                <a:latin typeface="Clear Sans Bold Bold"/>
              </a:rPr>
              <a:t>WELCOME SCHOOL TEACHERS!</a:t>
            </a:r>
          </a:p>
        </p:txBody>
      </p:sp>
      <p:sp>
        <p:nvSpPr>
          <p:cNvPr id="5" name="TextBox 5"/>
          <p:cNvSpPr txBox="1"/>
          <p:nvPr/>
        </p:nvSpPr>
        <p:spPr>
          <a:xfrm>
            <a:off x="1028700" y="2362711"/>
            <a:ext cx="8115300" cy="7404562"/>
          </a:xfrm>
          <a:prstGeom prst="rect">
            <a:avLst/>
          </a:prstGeom>
        </p:spPr>
        <p:txBody>
          <a:bodyPr lIns="0" tIns="0" rIns="0" bIns="0" rtlCol="0" anchor="t">
            <a:spAutoFit/>
          </a:bodyPr>
          <a:lstStyle/>
          <a:p>
            <a:pPr>
              <a:lnSpc>
                <a:spcPts val="4950"/>
              </a:lnSpc>
            </a:pPr>
            <a:r>
              <a:rPr lang="en-US" sz="3300" spc="165">
                <a:solidFill>
                  <a:srgbClr val="1F7F95"/>
                </a:solidFill>
                <a:latin typeface="Clear Sans Bold Italics"/>
              </a:rPr>
              <a:t>Beth, a teacher in another local school system, has lived in Amherst for several years with her two children in a market rate apartment. She was facing an increase in rent that would force her and her children to move out of Amherst. Luckily for her and her family, at the eleventh hour, she received a better paying teaching position. </a:t>
            </a:r>
          </a:p>
          <a:p>
            <a:pPr>
              <a:lnSpc>
                <a:spcPts val="4513"/>
              </a:lnSpc>
            </a:pPr>
            <a:endParaRPr lang="en-US" sz="3300" spc="165">
              <a:solidFill>
                <a:srgbClr val="1F7F95"/>
              </a:solidFill>
              <a:latin typeface="Clear Sans Bold Italics"/>
            </a:endParaRPr>
          </a:p>
          <a:p>
            <a:pPr>
              <a:lnSpc>
                <a:spcPts val="4513"/>
              </a:lnSpc>
            </a:pPr>
            <a:endParaRPr lang="en-US" sz="3300" spc="165">
              <a:solidFill>
                <a:srgbClr val="1F7F95"/>
              </a:solidFill>
              <a:latin typeface="Clear Sans Bold Italics"/>
            </a:endParaRPr>
          </a:p>
        </p:txBody>
      </p:sp>
      <p:sp>
        <p:nvSpPr>
          <p:cNvPr id="6" name="TextBox 6"/>
          <p:cNvSpPr txBox="1"/>
          <p:nvPr/>
        </p:nvSpPr>
        <p:spPr>
          <a:xfrm>
            <a:off x="9144000" y="2362711"/>
            <a:ext cx="8677921" cy="5713744"/>
          </a:xfrm>
          <a:prstGeom prst="rect">
            <a:avLst/>
          </a:prstGeom>
        </p:spPr>
        <p:txBody>
          <a:bodyPr lIns="0" tIns="0" rIns="0" bIns="0" rtlCol="0" anchor="t">
            <a:spAutoFit/>
          </a:bodyPr>
          <a:lstStyle/>
          <a:p>
            <a:pPr>
              <a:lnSpc>
                <a:spcPts val="4950"/>
              </a:lnSpc>
            </a:pPr>
            <a:r>
              <a:rPr lang="en-US" sz="3300" spc="165" dirty="0">
                <a:solidFill>
                  <a:srgbClr val="DF9333"/>
                </a:solidFill>
                <a:latin typeface="Clear Sans Bold"/>
              </a:rPr>
              <a:t>In the newest apartment buildings in Amherst, advertised rents are $1900/month for a one-bedroom place and $3000/month for a two-bedroom place. These anchor the rental market causing increases in many other developments in Town.</a:t>
            </a:r>
          </a:p>
          <a:p>
            <a:pPr>
              <a:lnSpc>
                <a:spcPts val="4950"/>
              </a:lnSpc>
            </a:pPr>
            <a:endParaRPr lang="en-US" sz="3300" spc="165" dirty="0">
              <a:solidFill>
                <a:srgbClr val="DF9333"/>
              </a:solidFill>
              <a:latin typeface="Clear Sans Bold"/>
            </a:endParaRPr>
          </a:p>
          <a:p>
            <a:pPr>
              <a:lnSpc>
                <a:spcPts val="4950"/>
              </a:lnSpc>
            </a:pPr>
            <a:endParaRPr lang="en-US" sz="3300" spc="165" dirty="0">
              <a:solidFill>
                <a:srgbClr val="DF9333"/>
              </a:solidFill>
              <a:latin typeface="Clear Sans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 y="1452562"/>
            <a:ext cx="18288000" cy="7805738"/>
          </a:xfrm>
          <a:prstGeom prst="rect">
            <a:avLst/>
          </a:prstGeom>
          <a:solidFill>
            <a:srgbClr val="44D4C3">
              <a:alpha val="34902"/>
            </a:srgbClr>
          </a:solidFill>
        </p:spPr>
      </p:sp>
      <p:sp>
        <p:nvSpPr>
          <p:cNvPr id="3" name="TextBox 3"/>
          <p:cNvSpPr txBox="1"/>
          <p:nvPr/>
        </p:nvSpPr>
        <p:spPr>
          <a:xfrm>
            <a:off x="419984" y="895350"/>
            <a:ext cx="17868016" cy="9329990"/>
          </a:xfrm>
          <a:prstGeom prst="rect">
            <a:avLst/>
          </a:prstGeom>
        </p:spPr>
        <p:txBody>
          <a:bodyPr lIns="0" tIns="0" rIns="0" bIns="0" rtlCol="0" anchor="t">
            <a:spAutoFit/>
          </a:bodyPr>
          <a:lstStyle/>
          <a:p>
            <a:pPr>
              <a:lnSpc>
                <a:spcPts val="5849"/>
              </a:lnSpc>
            </a:pPr>
            <a:endParaRPr dirty="0"/>
          </a:p>
          <a:p>
            <a:pPr>
              <a:lnSpc>
                <a:spcPts val="5999"/>
              </a:lnSpc>
            </a:pPr>
            <a:r>
              <a:rPr lang="en-US" sz="3999" spc="199" dirty="0">
                <a:solidFill>
                  <a:srgbClr val="1F7F95"/>
                </a:solidFill>
                <a:latin typeface="Clear Sans Bold Bold"/>
              </a:rPr>
              <a:t>Renters in Amherst</a:t>
            </a:r>
          </a:p>
          <a:p>
            <a:pPr marL="755641" lvl="1" indent="-377820">
              <a:lnSpc>
                <a:spcPts val="5249"/>
              </a:lnSpc>
              <a:buFont typeface="Arial"/>
              <a:buChar char="•"/>
            </a:pPr>
            <a:r>
              <a:rPr lang="en-US" sz="3499" spc="174" dirty="0">
                <a:solidFill>
                  <a:srgbClr val="4D4A46"/>
                </a:solidFill>
                <a:latin typeface="Clear Sans Regular Bold"/>
              </a:rPr>
              <a:t>20% of Households are Cost Burdened </a:t>
            </a:r>
          </a:p>
          <a:p>
            <a:pPr marL="755641" lvl="1" indent="-377820">
              <a:lnSpc>
                <a:spcPts val="5249"/>
              </a:lnSpc>
              <a:buFont typeface="Arial"/>
              <a:buChar char="•"/>
            </a:pPr>
            <a:r>
              <a:rPr lang="en-US" sz="3499" spc="174" dirty="0">
                <a:solidFill>
                  <a:srgbClr val="4D4A46"/>
                </a:solidFill>
                <a:latin typeface="Clear Sans Regular Bold"/>
              </a:rPr>
              <a:t>40% of Households are Severely Cost Burdened </a:t>
            </a:r>
          </a:p>
          <a:p>
            <a:pPr>
              <a:lnSpc>
                <a:spcPts val="4649"/>
              </a:lnSpc>
            </a:pPr>
            <a:endParaRPr lang="en-US" sz="3499" spc="174" dirty="0">
              <a:solidFill>
                <a:srgbClr val="4D4A46"/>
              </a:solidFill>
              <a:latin typeface="Clear Sans Regular Bold"/>
            </a:endParaRPr>
          </a:p>
          <a:p>
            <a:pPr>
              <a:lnSpc>
                <a:spcPts val="5999"/>
              </a:lnSpc>
            </a:pPr>
            <a:r>
              <a:rPr lang="en-US" sz="3999" spc="199" dirty="0">
                <a:solidFill>
                  <a:srgbClr val="1F7F95"/>
                </a:solidFill>
                <a:latin typeface="Clear Sans Bold Bold"/>
              </a:rPr>
              <a:t>Homeowners in Amherst</a:t>
            </a:r>
          </a:p>
          <a:p>
            <a:pPr marL="755641" lvl="1" indent="-377820">
              <a:lnSpc>
                <a:spcPts val="5249"/>
              </a:lnSpc>
              <a:buFont typeface="Arial"/>
              <a:buChar char="•"/>
            </a:pPr>
            <a:r>
              <a:rPr lang="en-US" sz="3499" spc="174" dirty="0">
                <a:solidFill>
                  <a:srgbClr val="4D4A46"/>
                </a:solidFill>
                <a:latin typeface="Clear Sans Regular Bold"/>
              </a:rPr>
              <a:t>20% of Homeowners are Cost Burdened </a:t>
            </a:r>
          </a:p>
          <a:p>
            <a:pPr marL="755641" lvl="1" indent="-377820">
              <a:lnSpc>
                <a:spcPts val="5249"/>
              </a:lnSpc>
              <a:buFont typeface="Arial"/>
              <a:buChar char="•"/>
            </a:pPr>
            <a:r>
              <a:rPr lang="en-US" sz="3499" spc="174" dirty="0">
                <a:solidFill>
                  <a:srgbClr val="4D4A46"/>
                </a:solidFill>
                <a:latin typeface="Clear Sans Regular Bold"/>
              </a:rPr>
              <a:t>&lt;10% of Homeowners are Severely Cost Burdened </a:t>
            </a:r>
          </a:p>
          <a:p>
            <a:pPr>
              <a:lnSpc>
                <a:spcPts val="5249"/>
              </a:lnSpc>
            </a:pPr>
            <a:endParaRPr lang="en-US" sz="3499" spc="174" dirty="0">
              <a:solidFill>
                <a:srgbClr val="4D4A46"/>
              </a:solidFill>
              <a:latin typeface="Clear Sans Regular Bold"/>
            </a:endParaRPr>
          </a:p>
          <a:p>
            <a:pPr>
              <a:lnSpc>
                <a:spcPts val="5249"/>
              </a:lnSpc>
            </a:pPr>
            <a:r>
              <a:rPr lang="en-US" sz="3499" spc="174" dirty="0">
                <a:solidFill>
                  <a:srgbClr val="CB5B3B"/>
                </a:solidFill>
                <a:latin typeface="Clear Sans Bold Bold"/>
              </a:rPr>
              <a:t>       </a:t>
            </a:r>
            <a:r>
              <a:rPr lang="en-US" sz="3200" spc="174" dirty="0">
                <a:solidFill>
                  <a:srgbClr val="DF9333"/>
                </a:solidFill>
                <a:latin typeface="Clear Sans Bold Bold"/>
              </a:rPr>
              <a:t>COST BURDENED=</a:t>
            </a:r>
            <a:r>
              <a:rPr lang="en-US" sz="3200" spc="174" dirty="0">
                <a:solidFill>
                  <a:srgbClr val="CB5B3B"/>
                </a:solidFill>
                <a:latin typeface="Clear Sans Bold Bold"/>
              </a:rPr>
              <a:t> SPENDS MORE THAN 30% OF INCOME ON HOUSING </a:t>
            </a:r>
            <a:endParaRPr lang="en-US" sz="3499" spc="174" dirty="0">
              <a:solidFill>
                <a:srgbClr val="CB5B3B"/>
              </a:solidFill>
              <a:latin typeface="Clear Sans Bold Bold"/>
            </a:endParaRPr>
          </a:p>
          <a:p>
            <a:pPr>
              <a:lnSpc>
                <a:spcPts val="5249"/>
              </a:lnSpc>
            </a:pPr>
            <a:r>
              <a:rPr lang="en-US" sz="3200" spc="174" dirty="0">
                <a:solidFill>
                  <a:srgbClr val="DF9333"/>
                </a:solidFill>
                <a:latin typeface="Clear Sans Bold Bold"/>
              </a:rPr>
              <a:t>	SEVERELY COST BURDENED= </a:t>
            </a:r>
            <a:r>
              <a:rPr lang="en-US" sz="3200" spc="174" dirty="0">
                <a:solidFill>
                  <a:srgbClr val="CB5B3B"/>
                </a:solidFill>
                <a:latin typeface="Clear Sans Bold Bold"/>
              </a:rPr>
              <a:t>SPENDS MORE THAN 50% OF INCOME ON HOUSING</a:t>
            </a:r>
          </a:p>
          <a:p>
            <a:pPr>
              <a:lnSpc>
                <a:spcPts val="4649"/>
              </a:lnSpc>
            </a:pPr>
            <a:endParaRPr lang="en-US" sz="3499" spc="174" dirty="0">
              <a:solidFill>
                <a:srgbClr val="CB5B3B"/>
              </a:solidFill>
              <a:latin typeface="Clear Sans Bold Bold"/>
            </a:endParaRPr>
          </a:p>
          <a:p>
            <a:pPr>
              <a:lnSpc>
                <a:spcPts val="4649"/>
              </a:lnSpc>
            </a:pPr>
            <a:endParaRPr lang="en-US" sz="3499" spc="174" dirty="0">
              <a:solidFill>
                <a:srgbClr val="CB5B3B"/>
              </a:solidFill>
              <a:latin typeface="Clear Sans Bold Bold"/>
            </a:endParaRPr>
          </a:p>
          <a:p>
            <a:pPr>
              <a:lnSpc>
                <a:spcPts val="5249"/>
              </a:lnSpc>
            </a:pPr>
            <a:endParaRPr lang="en-US" sz="3499" spc="174" dirty="0">
              <a:solidFill>
                <a:srgbClr val="CB5B3B"/>
              </a:solidFill>
              <a:latin typeface="Clear Sans Bold Bold"/>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89194" y="1827976"/>
            <a:ext cx="2423138" cy="3028923"/>
          </a:xfrm>
          <a:prstGeom prst="rect">
            <a:avLst/>
          </a:prstGeom>
        </p:spPr>
      </p:pic>
      <p:sp>
        <p:nvSpPr>
          <p:cNvPr id="5" name="TextBox 5"/>
          <p:cNvSpPr txBox="1"/>
          <p:nvPr/>
        </p:nvSpPr>
        <p:spPr>
          <a:xfrm>
            <a:off x="419984" y="317493"/>
            <a:ext cx="14969210" cy="981075"/>
          </a:xfrm>
          <a:prstGeom prst="rect">
            <a:avLst/>
          </a:prstGeom>
        </p:spPr>
        <p:txBody>
          <a:bodyPr lIns="0" tIns="0" rIns="0" bIns="0" rtlCol="0" anchor="t">
            <a:spAutoFit/>
          </a:bodyPr>
          <a:lstStyle/>
          <a:p>
            <a:pPr>
              <a:lnSpc>
                <a:spcPts val="7799"/>
              </a:lnSpc>
            </a:pPr>
            <a:r>
              <a:rPr lang="en-US" sz="6499" spc="194">
                <a:solidFill>
                  <a:srgbClr val="CB5B3B"/>
                </a:solidFill>
                <a:latin typeface="Clear Sans Bold Bold"/>
              </a:rPr>
              <a:t>HOUSING INSECURITY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7632684" y="-1"/>
            <a:ext cx="10807716" cy="10287001"/>
          </a:xfrm>
          <a:prstGeom prst="rect">
            <a:avLst/>
          </a:prstGeom>
          <a:solidFill>
            <a:srgbClr val="51C7EA">
              <a:alpha val="34902"/>
            </a:srgbClr>
          </a:solidFill>
        </p:spPr>
      </p:sp>
      <p:pic>
        <p:nvPicPr>
          <p:cNvPr id="3" name="Picture 3"/>
          <p:cNvPicPr>
            <a:picLocks noChangeAspect="1"/>
          </p:cNvPicPr>
          <p:nvPr/>
        </p:nvPicPr>
        <p:blipFill>
          <a:blip r:embed="rId2"/>
          <a:srcRect/>
          <a:stretch>
            <a:fillRect/>
          </a:stretch>
        </p:blipFill>
        <p:spPr>
          <a:xfrm>
            <a:off x="538541" y="1882136"/>
            <a:ext cx="6688280" cy="6522729"/>
          </a:xfrm>
          <a:prstGeom prst="rect">
            <a:avLst/>
          </a:prstGeom>
        </p:spPr>
      </p:pic>
      <p:sp>
        <p:nvSpPr>
          <p:cNvPr id="4" name="TextBox 4"/>
          <p:cNvSpPr txBox="1"/>
          <p:nvPr/>
        </p:nvSpPr>
        <p:spPr>
          <a:xfrm>
            <a:off x="8026446" y="89620"/>
            <a:ext cx="10170145" cy="9286966"/>
          </a:xfrm>
          <a:prstGeom prst="rect">
            <a:avLst/>
          </a:prstGeom>
        </p:spPr>
        <p:txBody>
          <a:bodyPr lIns="0" tIns="0" rIns="0" bIns="0" rtlCol="0" anchor="t">
            <a:spAutoFit/>
          </a:bodyPr>
          <a:lstStyle/>
          <a:p>
            <a:pPr>
              <a:lnSpc>
                <a:spcPts val="6625"/>
              </a:lnSpc>
            </a:pPr>
            <a:r>
              <a:rPr lang="en-US" sz="4400" dirty="0">
                <a:solidFill>
                  <a:srgbClr val="193046"/>
                </a:solidFill>
                <a:latin typeface="Clear Sans Bold Bold"/>
              </a:rPr>
              <a:t>STATUS OF LOCAL FORECLOSURES AND EVICTIONS SINCE THE STATE MORATORIUM LIFTED IN OCTOBER:</a:t>
            </a:r>
          </a:p>
          <a:p>
            <a:pPr algn="ctr">
              <a:lnSpc>
                <a:spcPts val="4336"/>
              </a:lnSpc>
            </a:pPr>
            <a:endParaRPr lang="en-US" sz="4400" dirty="0">
              <a:solidFill>
                <a:srgbClr val="193046"/>
              </a:solidFill>
              <a:latin typeface="Clear Sans Bold Bold"/>
            </a:endParaRPr>
          </a:p>
          <a:p>
            <a:pPr>
              <a:lnSpc>
                <a:spcPts val="5003"/>
              </a:lnSpc>
            </a:pPr>
            <a:r>
              <a:rPr lang="en-US" sz="3574" u="sng" dirty="0">
                <a:solidFill>
                  <a:srgbClr val="1F7F95"/>
                </a:solidFill>
                <a:latin typeface="Open Sans Light Bold"/>
              </a:rPr>
              <a:t>Hampshire County: </a:t>
            </a:r>
          </a:p>
          <a:p>
            <a:pPr marL="771660" lvl="1" indent="-385830" algn="just">
              <a:lnSpc>
                <a:spcPts val="5003"/>
              </a:lnSpc>
              <a:buFont typeface="Arial"/>
              <a:buChar char="•"/>
            </a:pPr>
            <a:r>
              <a:rPr lang="en-US" sz="3574" dirty="0">
                <a:solidFill>
                  <a:srgbClr val="CB5B3B"/>
                </a:solidFill>
                <a:latin typeface="Open Sans Light Bold"/>
              </a:rPr>
              <a:t>30 Auctions </a:t>
            </a:r>
          </a:p>
          <a:p>
            <a:pPr marL="771660" lvl="1" indent="-385830" algn="just">
              <a:lnSpc>
                <a:spcPts val="5003"/>
              </a:lnSpc>
              <a:buFont typeface="Arial"/>
              <a:buChar char="•"/>
            </a:pPr>
            <a:r>
              <a:rPr lang="en-US" sz="3574" dirty="0">
                <a:solidFill>
                  <a:srgbClr val="CB5B3B"/>
                </a:solidFill>
                <a:latin typeface="Open Sans Light Bold"/>
              </a:rPr>
              <a:t>33 Petitions</a:t>
            </a:r>
          </a:p>
          <a:p>
            <a:pPr marL="771660" lvl="1" indent="-385830" algn="just">
              <a:lnSpc>
                <a:spcPts val="5003"/>
              </a:lnSpc>
              <a:buFont typeface="Arial"/>
              <a:buChar char="•"/>
            </a:pPr>
            <a:r>
              <a:rPr lang="en-US" sz="3574" dirty="0">
                <a:solidFill>
                  <a:srgbClr val="CB5B3B"/>
                </a:solidFill>
                <a:latin typeface="Open Sans Light Bold"/>
              </a:rPr>
              <a:t>212 Eviction Filings  </a:t>
            </a:r>
          </a:p>
          <a:p>
            <a:pPr algn="just">
              <a:lnSpc>
                <a:spcPts val="5003"/>
              </a:lnSpc>
            </a:pPr>
            <a:endParaRPr lang="en-US" sz="3574" dirty="0">
              <a:solidFill>
                <a:srgbClr val="CB5B3B"/>
              </a:solidFill>
              <a:latin typeface="Open Sans Light Bold"/>
            </a:endParaRPr>
          </a:p>
          <a:p>
            <a:pPr algn="just">
              <a:lnSpc>
                <a:spcPts val="5003"/>
              </a:lnSpc>
            </a:pPr>
            <a:r>
              <a:rPr lang="en-US" sz="3574" u="sng" dirty="0">
                <a:solidFill>
                  <a:srgbClr val="1F7F95"/>
                </a:solidFill>
                <a:latin typeface="Open Sans Light Bold"/>
              </a:rPr>
              <a:t>Western Mass:</a:t>
            </a:r>
          </a:p>
          <a:p>
            <a:pPr marL="771660" lvl="1" indent="-385830" algn="just">
              <a:lnSpc>
                <a:spcPts val="5003"/>
              </a:lnSpc>
              <a:buFont typeface="Arial"/>
              <a:buChar char="•"/>
            </a:pPr>
            <a:r>
              <a:rPr lang="en-US" sz="3574" dirty="0">
                <a:solidFill>
                  <a:srgbClr val="CB5B3B"/>
                </a:solidFill>
                <a:latin typeface="Open Sans Light Bold"/>
              </a:rPr>
              <a:t>272 Executions Pending </a:t>
            </a:r>
          </a:p>
          <a:p>
            <a:pPr algn="just">
              <a:lnSpc>
                <a:spcPts val="5003"/>
              </a:lnSpc>
            </a:pPr>
            <a:endParaRPr lang="en-US" sz="3574" dirty="0">
              <a:solidFill>
                <a:srgbClr val="CB5B3B"/>
              </a:solidFill>
              <a:latin typeface="Open Sans Light Bold"/>
            </a:endParaRPr>
          </a:p>
          <a:p>
            <a:pPr algn="just">
              <a:lnSpc>
                <a:spcPts val="4303"/>
              </a:lnSpc>
            </a:pPr>
            <a:r>
              <a:rPr lang="en-US" sz="3200" dirty="0">
                <a:solidFill>
                  <a:srgbClr val="1F7F95"/>
                </a:solidFill>
                <a:latin typeface="Open Sans Light Bold"/>
              </a:rPr>
              <a:t>Pending State Legislation: COVID19 Housing Equity Bill: </a:t>
            </a:r>
            <a:r>
              <a:rPr lang="en-US" sz="3200" dirty="0">
                <a:solidFill>
                  <a:srgbClr val="1F7F95"/>
                </a:solidFill>
                <a:latin typeface="Open Sans Light"/>
              </a:rPr>
              <a:t>Reduces risk of foreclosure and eviction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6335292" y="0"/>
            <a:ext cx="11952708" cy="10287000"/>
          </a:xfrm>
          <a:prstGeom prst="rect">
            <a:avLst/>
          </a:prstGeom>
          <a:solidFill>
            <a:srgbClr val="44D4C3">
              <a:alpha val="34902"/>
            </a:srgbClr>
          </a:solidFill>
        </p:spPr>
      </p:sp>
      <p:pic>
        <p:nvPicPr>
          <p:cNvPr id="3" name="Picture 3"/>
          <p:cNvPicPr>
            <a:picLocks noChangeAspect="1"/>
          </p:cNvPicPr>
          <p:nvPr/>
        </p:nvPicPr>
        <p:blipFill>
          <a:blip r:embed="rId2"/>
          <a:srcRect l="11520" r="10487"/>
          <a:stretch>
            <a:fillRect/>
          </a:stretch>
        </p:blipFill>
        <p:spPr>
          <a:xfrm>
            <a:off x="0" y="0"/>
            <a:ext cx="6335292" cy="510547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1104" y="5905398"/>
            <a:ext cx="3769691" cy="357778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56690" y="7250699"/>
            <a:ext cx="2352228" cy="2232478"/>
          </a:xfrm>
          <a:prstGeom prst="rect">
            <a:avLst/>
          </a:prstGeom>
        </p:spPr>
      </p:pic>
      <p:sp>
        <p:nvSpPr>
          <p:cNvPr id="7" name="TextBox 5">
            <a:extLst>
              <a:ext uri="{FF2B5EF4-FFF2-40B4-BE49-F238E27FC236}">
                <a16:creationId xmlns:a16="http://schemas.microsoft.com/office/drawing/2014/main" id="{C68F4118-8B77-F344-90FC-BBA3140D2DC4}"/>
              </a:ext>
            </a:extLst>
          </p:cNvPr>
          <p:cNvSpPr txBox="1"/>
          <p:nvPr/>
        </p:nvSpPr>
        <p:spPr>
          <a:xfrm>
            <a:off x="6764003" y="353098"/>
            <a:ext cx="11095286" cy="785728"/>
          </a:xfrm>
          <a:prstGeom prst="rect">
            <a:avLst/>
          </a:prstGeom>
        </p:spPr>
        <p:txBody>
          <a:bodyPr lIns="0" tIns="0" rIns="0" bIns="0" rtlCol="0" anchor="t">
            <a:spAutoFit/>
          </a:bodyPr>
          <a:lstStyle/>
          <a:p>
            <a:pPr>
              <a:lnSpc>
                <a:spcPts val="3667"/>
              </a:lnSpc>
            </a:pPr>
            <a:endParaRPr dirty="0"/>
          </a:p>
          <a:p>
            <a:pPr algn="ctr">
              <a:lnSpc>
                <a:spcPts val="2765"/>
              </a:lnSpc>
            </a:pPr>
            <a:endParaRPr lang="en-US" sz="1341" dirty="0">
              <a:solidFill>
                <a:srgbClr val="193046"/>
              </a:solidFill>
              <a:latin typeface="Clear Sans Bold Bold"/>
            </a:endParaRPr>
          </a:p>
        </p:txBody>
      </p:sp>
      <p:sp>
        <p:nvSpPr>
          <p:cNvPr id="9" name="TextBox 8">
            <a:extLst>
              <a:ext uri="{FF2B5EF4-FFF2-40B4-BE49-F238E27FC236}">
                <a16:creationId xmlns:a16="http://schemas.microsoft.com/office/drawing/2014/main" id="{5837AFC4-9277-324B-A585-064C9656A43F}"/>
              </a:ext>
            </a:extLst>
          </p:cNvPr>
          <p:cNvSpPr txBox="1"/>
          <p:nvPr/>
        </p:nvSpPr>
        <p:spPr>
          <a:xfrm>
            <a:off x="7162801" y="781883"/>
            <a:ext cx="10363200" cy="9171742"/>
          </a:xfrm>
          <a:prstGeom prst="rect">
            <a:avLst/>
          </a:prstGeom>
          <a:noFill/>
        </p:spPr>
        <p:txBody>
          <a:bodyPr wrap="square" rtlCol="0">
            <a:spAutoFit/>
          </a:bodyPr>
          <a:lstStyle/>
          <a:p>
            <a:r>
              <a:rPr lang="en-US" sz="2600" b="1" dirty="0"/>
              <a:t>• </a:t>
            </a:r>
            <a:r>
              <a:rPr lang="en-US" sz="2600" b="1" spc="195" dirty="0">
                <a:solidFill>
                  <a:srgbClr val="1F7F95"/>
                </a:solidFill>
                <a:latin typeface="Clear Sans Bold"/>
              </a:rPr>
              <a:t>If you are a student, developers will continue to build high rent apartments in Amherst, but there will be little to no growth on campus despite demand.</a:t>
            </a:r>
          </a:p>
          <a:p>
            <a:endParaRPr lang="en-US" sz="2600" dirty="0"/>
          </a:p>
          <a:p>
            <a:r>
              <a:rPr lang="en-US" sz="2600" b="1" dirty="0"/>
              <a:t>•</a:t>
            </a:r>
            <a:r>
              <a:rPr lang="en-US" sz="2600" spc="195" dirty="0">
                <a:solidFill>
                  <a:srgbClr val="1F7F95"/>
                </a:solidFill>
                <a:latin typeface="Clear Sans Bold"/>
              </a:rPr>
              <a:t> If you already own your own home, the neighborhood around you may see more student rentals. </a:t>
            </a:r>
          </a:p>
          <a:p>
            <a:endParaRPr lang="en-US" sz="2600" dirty="0"/>
          </a:p>
          <a:p>
            <a:r>
              <a:rPr lang="en-US" sz="2600" b="1" dirty="0"/>
              <a:t>•</a:t>
            </a:r>
            <a:r>
              <a:rPr lang="en-US" sz="2600" spc="195" dirty="0">
                <a:solidFill>
                  <a:srgbClr val="1F7F95"/>
                </a:solidFill>
                <a:latin typeface="Clear Sans Bold"/>
              </a:rPr>
              <a:t> If you are a family with school age children, opportunities to become a homeowner or renter at an affordable cost will continue to be slim. </a:t>
            </a:r>
          </a:p>
          <a:p>
            <a:endParaRPr lang="en-US" sz="2600" dirty="0"/>
          </a:p>
          <a:p>
            <a:r>
              <a:rPr lang="en-US" sz="2600" b="1" dirty="0"/>
              <a:t>•</a:t>
            </a:r>
            <a:r>
              <a:rPr lang="en-US" sz="2600" spc="195" dirty="0">
                <a:solidFill>
                  <a:srgbClr val="1F7F95"/>
                </a:solidFill>
                <a:latin typeface="Clear Sans Bold"/>
              </a:rPr>
              <a:t> If you are an older adult living in Amherst and want to downsize, new opportunities to find an affordable place within the community in which you have lived may not materialize.</a:t>
            </a:r>
          </a:p>
          <a:p>
            <a:endParaRPr lang="en-US" sz="2600" dirty="0"/>
          </a:p>
          <a:p>
            <a:r>
              <a:rPr lang="en-US" sz="2600" b="1" dirty="0"/>
              <a:t>•</a:t>
            </a:r>
            <a:r>
              <a:rPr lang="en-US" sz="2600" spc="195" dirty="0">
                <a:solidFill>
                  <a:srgbClr val="1F7F95"/>
                </a:solidFill>
                <a:latin typeface="Clear Sans Bold"/>
              </a:rPr>
              <a:t> If you are a a low-income renter, your rent will probably increase making your housing more insecure, while the quality of your housing may also diminish. </a:t>
            </a:r>
          </a:p>
          <a:p>
            <a:endParaRPr lang="en-US" sz="2600" dirty="0"/>
          </a:p>
          <a:p>
            <a:r>
              <a:rPr lang="en-US" sz="2600" b="1" dirty="0"/>
              <a:t>•</a:t>
            </a:r>
            <a:r>
              <a:rPr lang="en-US" sz="2600" spc="195" dirty="0">
                <a:solidFill>
                  <a:srgbClr val="1F7F95"/>
                </a:solidFill>
                <a:latin typeface="Clear Sans Bold"/>
              </a:rPr>
              <a:t> Unless the University and Town Council makes major changes, the future is not optimistic. </a:t>
            </a:r>
            <a:endParaRPr lang="en-US" sz="2600" dirty="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6335292" y="0"/>
            <a:ext cx="11952708" cy="10287000"/>
          </a:xfrm>
          <a:prstGeom prst="rect">
            <a:avLst/>
          </a:prstGeom>
          <a:solidFill>
            <a:srgbClr val="3C91AE">
              <a:alpha val="34902"/>
            </a:srgbClr>
          </a:solidFill>
        </p:spPr>
      </p:sp>
      <p:pic>
        <p:nvPicPr>
          <p:cNvPr id="3" name="Picture 3"/>
          <p:cNvPicPr>
            <a:picLocks noChangeAspect="1"/>
          </p:cNvPicPr>
          <p:nvPr/>
        </p:nvPicPr>
        <p:blipFill>
          <a:blip r:embed="rId2"/>
          <a:srcRect/>
          <a:stretch>
            <a:fillRect/>
          </a:stretch>
        </p:blipFill>
        <p:spPr>
          <a:xfrm>
            <a:off x="0" y="0"/>
            <a:ext cx="6335292" cy="4460139"/>
          </a:xfrm>
          <a:prstGeom prst="rect">
            <a:avLst/>
          </a:prstGeom>
        </p:spPr>
      </p:pic>
      <p:sp>
        <p:nvSpPr>
          <p:cNvPr id="4" name="TextBox 4"/>
          <p:cNvSpPr txBox="1"/>
          <p:nvPr/>
        </p:nvSpPr>
        <p:spPr>
          <a:xfrm>
            <a:off x="6738395" y="412502"/>
            <a:ext cx="11146502" cy="10464403"/>
          </a:xfrm>
          <a:prstGeom prst="rect">
            <a:avLst/>
          </a:prstGeom>
        </p:spPr>
        <p:txBody>
          <a:bodyPr lIns="0" tIns="0" rIns="0" bIns="0" rtlCol="0" anchor="t">
            <a:spAutoFit/>
          </a:bodyPr>
          <a:lstStyle/>
          <a:p>
            <a:pPr>
              <a:lnSpc>
                <a:spcPts val="4552"/>
              </a:lnSpc>
            </a:pPr>
            <a:r>
              <a:rPr lang="en-US" sz="3252" dirty="0">
                <a:solidFill>
                  <a:srgbClr val="193046"/>
                </a:solidFill>
                <a:latin typeface="Clear Sans Bold Bold"/>
              </a:rPr>
              <a:t>•</a:t>
            </a:r>
            <a:r>
              <a:rPr lang="en-US" sz="2800" dirty="0">
                <a:solidFill>
                  <a:schemeClr val="tx2"/>
                </a:solidFill>
                <a:latin typeface="Clear Sans Bold Bold"/>
              </a:rPr>
              <a:t>Maintained and increased number of affordable units on </a:t>
            </a:r>
          </a:p>
          <a:p>
            <a:pPr>
              <a:lnSpc>
                <a:spcPts val="4552"/>
              </a:lnSpc>
            </a:pPr>
            <a:r>
              <a:rPr lang="en-US" sz="2800" dirty="0">
                <a:solidFill>
                  <a:schemeClr val="tx2"/>
                </a:solidFill>
                <a:latin typeface="Clear Sans Bold Bold"/>
              </a:rPr>
              <a:t>the Subsidized Housing Inventory (SHI)</a:t>
            </a:r>
          </a:p>
          <a:p>
            <a:pPr>
              <a:lnSpc>
                <a:spcPts val="4552"/>
              </a:lnSpc>
            </a:pPr>
            <a:endParaRPr lang="en-US" sz="2800" dirty="0">
              <a:solidFill>
                <a:schemeClr val="tx2"/>
              </a:solidFill>
              <a:latin typeface="Clear Sans Bold Bold"/>
            </a:endParaRPr>
          </a:p>
          <a:p>
            <a:pPr>
              <a:lnSpc>
                <a:spcPts val="4552"/>
              </a:lnSpc>
            </a:pPr>
            <a:r>
              <a:rPr lang="en-US" sz="2800" dirty="0">
                <a:solidFill>
                  <a:schemeClr val="tx2"/>
                </a:solidFill>
                <a:latin typeface="Clear Sans Bold Bold"/>
              </a:rPr>
              <a:t>•Engaged the community in support of affordable housing </a:t>
            </a:r>
          </a:p>
          <a:p>
            <a:pPr>
              <a:lnSpc>
                <a:spcPts val="4552"/>
              </a:lnSpc>
            </a:pPr>
            <a:endParaRPr lang="en-US" sz="2800" dirty="0">
              <a:solidFill>
                <a:schemeClr val="tx2"/>
              </a:solidFill>
              <a:latin typeface="Clear Sans Bold Bold"/>
            </a:endParaRPr>
          </a:p>
          <a:p>
            <a:pPr>
              <a:lnSpc>
                <a:spcPts val="4552"/>
              </a:lnSpc>
            </a:pPr>
            <a:r>
              <a:rPr lang="en-US" sz="2800" dirty="0">
                <a:solidFill>
                  <a:schemeClr val="tx2"/>
                </a:solidFill>
                <a:latin typeface="Clear Sans Bold Bold"/>
              </a:rPr>
              <a:t>•Dedicated resources—funding, staff, and leadership—to </a:t>
            </a:r>
          </a:p>
          <a:p>
            <a:pPr>
              <a:lnSpc>
                <a:spcPts val="4552"/>
              </a:lnSpc>
            </a:pPr>
            <a:r>
              <a:rPr lang="en-US" sz="2800" dirty="0">
                <a:solidFill>
                  <a:schemeClr val="tx2"/>
                </a:solidFill>
                <a:latin typeface="Clear Sans Bold Bold"/>
              </a:rPr>
              <a:t> expand housing opportunities </a:t>
            </a:r>
          </a:p>
          <a:p>
            <a:pPr>
              <a:lnSpc>
                <a:spcPts val="4552"/>
              </a:lnSpc>
            </a:pPr>
            <a:endParaRPr lang="en-US" sz="2800" dirty="0">
              <a:solidFill>
                <a:schemeClr val="tx2"/>
              </a:solidFill>
              <a:latin typeface="Clear Sans Bold Bold"/>
            </a:endParaRPr>
          </a:p>
          <a:p>
            <a:pPr>
              <a:lnSpc>
                <a:spcPts val="4552"/>
              </a:lnSpc>
            </a:pPr>
            <a:r>
              <a:rPr lang="en-US" sz="2800" dirty="0">
                <a:solidFill>
                  <a:schemeClr val="tx2"/>
                </a:solidFill>
                <a:latin typeface="Clear Sans Bold Bold"/>
              </a:rPr>
              <a:t>•Continues to explore ways to increase affordable housing</a:t>
            </a:r>
          </a:p>
          <a:p>
            <a:pPr>
              <a:lnSpc>
                <a:spcPts val="4552"/>
              </a:lnSpc>
            </a:pPr>
            <a:endParaRPr lang="en-US" sz="2800" dirty="0">
              <a:solidFill>
                <a:schemeClr val="tx2"/>
              </a:solidFill>
              <a:latin typeface="Clear Sans Bold Bold"/>
            </a:endParaRPr>
          </a:p>
          <a:p>
            <a:pPr>
              <a:lnSpc>
                <a:spcPts val="4552"/>
              </a:lnSpc>
            </a:pPr>
            <a:r>
              <a:rPr lang="en-US" sz="2800" dirty="0">
                <a:solidFill>
                  <a:schemeClr val="tx2"/>
                </a:solidFill>
                <a:latin typeface="Clear Sans Bold Bold"/>
              </a:rPr>
              <a:t>•Updated Inclusionary Zoning Bylaw (2021) to require </a:t>
            </a:r>
          </a:p>
          <a:p>
            <a:pPr>
              <a:lnSpc>
                <a:spcPts val="4552"/>
              </a:lnSpc>
            </a:pPr>
            <a:r>
              <a:rPr lang="en-US" sz="2800" dirty="0">
                <a:solidFill>
                  <a:schemeClr val="tx2"/>
                </a:solidFill>
                <a:latin typeface="Clear Sans Bold Bold"/>
              </a:rPr>
              <a:t>construction of affordable homes in all new developments </a:t>
            </a:r>
          </a:p>
          <a:p>
            <a:pPr>
              <a:lnSpc>
                <a:spcPts val="4552"/>
              </a:lnSpc>
            </a:pPr>
            <a:r>
              <a:rPr lang="en-US" sz="2800" dirty="0">
                <a:solidFill>
                  <a:schemeClr val="tx2"/>
                </a:solidFill>
                <a:latin typeface="Clear Sans Bold Bold"/>
              </a:rPr>
              <a:t>greater than nine units  </a:t>
            </a:r>
          </a:p>
          <a:p>
            <a:pPr>
              <a:lnSpc>
                <a:spcPts val="4552"/>
              </a:lnSpc>
            </a:pPr>
            <a:endParaRPr lang="en-US" sz="2800" dirty="0">
              <a:solidFill>
                <a:schemeClr val="tx2"/>
              </a:solidFill>
              <a:latin typeface="Clear Sans Bold Bold"/>
            </a:endParaRPr>
          </a:p>
          <a:p>
            <a:pPr>
              <a:lnSpc>
                <a:spcPts val="4552"/>
              </a:lnSpc>
            </a:pPr>
            <a:r>
              <a:rPr lang="en-US" sz="2800" dirty="0">
                <a:solidFill>
                  <a:schemeClr val="tx2"/>
                </a:solidFill>
                <a:latin typeface="Clear Sans Bold Bold"/>
              </a:rPr>
              <a:t>Over $! Million in CPA funds spent on Community Housing in past five years </a:t>
            </a:r>
          </a:p>
          <a:p>
            <a:pPr>
              <a:lnSpc>
                <a:spcPts val="4552"/>
              </a:lnSpc>
            </a:pPr>
            <a:endParaRPr lang="en-US" sz="3252" dirty="0">
              <a:solidFill>
                <a:srgbClr val="193046"/>
              </a:solidFill>
              <a:latin typeface="Clear Sans Bold Bold"/>
            </a:endParaRPr>
          </a:p>
          <a:p>
            <a:pPr algn="ctr">
              <a:lnSpc>
                <a:spcPts val="3432"/>
              </a:lnSpc>
            </a:pPr>
            <a:endParaRPr lang="en-US" sz="3252" dirty="0">
              <a:solidFill>
                <a:srgbClr val="193046"/>
              </a:solidFill>
              <a:latin typeface="Clear Sans Bold Bold"/>
            </a:endParaRPr>
          </a:p>
        </p:txBody>
      </p:sp>
      <p:sp>
        <p:nvSpPr>
          <p:cNvPr id="5" name="TextBox 5"/>
          <p:cNvSpPr txBox="1"/>
          <p:nvPr/>
        </p:nvSpPr>
        <p:spPr>
          <a:xfrm>
            <a:off x="0" y="4674831"/>
            <a:ext cx="6335292" cy="4835700"/>
          </a:xfrm>
          <a:prstGeom prst="rect">
            <a:avLst/>
          </a:prstGeom>
        </p:spPr>
        <p:txBody>
          <a:bodyPr lIns="0" tIns="0" rIns="0" bIns="0" rtlCol="0" anchor="t">
            <a:spAutoFit/>
          </a:bodyPr>
          <a:lstStyle/>
          <a:p>
            <a:pPr algn="ctr">
              <a:lnSpc>
                <a:spcPts val="9615"/>
              </a:lnSpc>
            </a:pPr>
            <a:r>
              <a:rPr lang="en-US" sz="6868">
                <a:solidFill>
                  <a:srgbClr val="DF9333"/>
                </a:solidFill>
                <a:latin typeface="Open Sans Extra Bold"/>
              </a:rPr>
              <a:t>IS </a:t>
            </a:r>
          </a:p>
          <a:p>
            <a:pPr algn="ctr">
              <a:lnSpc>
                <a:spcPts val="9615"/>
              </a:lnSpc>
            </a:pPr>
            <a:r>
              <a:rPr lang="en-US" sz="6868">
                <a:solidFill>
                  <a:srgbClr val="DF9333"/>
                </a:solidFill>
                <a:latin typeface="Open Sans Extra Bold"/>
              </a:rPr>
              <a:t>ANYTHING</a:t>
            </a:r>
          </a:p>
          <a:p>
            <a:pPr algn="ctr">
              <a:lnSpc>
                <a:spcPts val="9615"/>
              </a:lnSpc>
            </a:pPr>
            <a:r>
              <a:rPr lang="en-US" sz="6868">
                <a:solidFill>
                  <a:srgbClr val="DF9333"/>
                </a:solidFill>
                <a:latin typeface="Open Sans Extra Bold"/>
              </a:rPr>
              <a:t>GOOD HAPPENING?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TextBox 2"/>
          <p:cNvSpPr txBox="1"/>
          <p:nvPr/>
        </p:nvSpPr>
        <p:spPr>
          <a:xfrm>
            <a:off x="835614" y="805805"/>
            <a:ext cx="12983183" cy="923925"/>
          </a:xfrm>
          <a:prstGeom prst="rect">
            <a:avLst/>
          </a:prstGeom>
        </p:spPr>
        <p:txBody>
          <a:bodyPr lIns="0" tIns="0" rIns="0" bIns="0" rtlCol="0" anchor="t">
            <a:spAutoFit/>
          </a:bodyPr>
          <a:lstStyle/>
          <a:p>
            <a:pPr>
              <a:lnSpc>
                <a:spcPts val="7200"/>
              </a:lnSpc>
            </a:pPr>
            <a:r>
              <a:rPr lang="en-US" sz="6000" spc="179">
                <a:solidFill>
                  <a:srgbClr val="CB5B3B"/>
                </a:solidFill>
                <a:latin typeface="Clear Sans Bold Bold"/>
              </a:rPr>
              <a:t>DOES THIS SOUND FAMILIAR?</a:t>
            </a:r>
          </a:p>
        </p:txBody>
      </p:sp>
      <p:sp>
        <p:nvSpPr>
          <p:cNvPr id="3" name="AutoShape 3"/>
          <p:cNvSpPr/>
          <p:nvPr/>
        </p:nvSpPr>
        <p:spPr>
          <a:xfrm>
            <a:off x="33130" y="2193312"/>
            <a:ext cx="18364200" cy="7115023"/>
          </a:xfrm>
          <a:prstGeom prst="rect">
            <a:avLst/>
          </a:prstGeom>
          <a:solidFill>
            <a:srgbClr val="8DCFBF">
              <a:alpha val="34902"/>
            </a:srgbClr>
          </a:solidFill>
        </p:spPr>
      </p:sp>
      <p:sp>
        <p:nvSpPr>
          <p:cNvPr id="4" name="TextBox 4"/>
          <p:cNvSpPr txBox="1"/>
          <p:nvPr/>
        </p:nvSpPr>
        <p:spPr>
          <a:xfrm>
            <a:off x="1446162" y="2379944"/>
            <a:ext cx="7422001" cy="6996146"/>
          </a:xfrm>
          <a:prstGeom prst="rect">
            <a:avLst/>
          </a:prstGeom>
        </p:spPr>
        <p:txBody>
          <a:bodyPr lIns="0" tIns="0" rIns="0" bIns="0" rtlCol="0" anchor="t">
            <a:spAutoFit/>
          </a:bodyPr>
          <a:lstStyle/>
          <a:p>
            <a:pPr>
              <a:lnSpc>
                <a:spcPts val="4950"/>
              </a:lnSpc>
            </a:pPr>
            <a:r>
              <a:rPr lang="en-US" sz="3300" spc="165" dirty="0">
                <a:solidFill>
                  <a:srgbClr val="1F7F95"/>
                </a:solidFill>
                <a:latin typeface="Clear Sans Bold"/>
              </a:rPr>
              <a:t>“</a:t>
            </a:r>
            <a:r>
              <a:rPr lang="en-US" sz="3200" spc="165" dirty="0">
                <a:solidFill>
                  <a:srgbClr val="1F7F95"/>
                </a:solidFill>
                <a:latin typeface="Clear Sans Bold"/>
              </a:rPr>
              <a:t>This town suffers from a severe housing shortage. We want to be a welcoming and livable city, but people of all ages, backgrounds, and occupations are struggling to keep or find a home here. Our adult children can't afford to live here. People who work here can't afford to move here. Seniors can't afford to stay.”</a:t>
            </a:r>
          </a:p>
          <a:p>
            <a:pPr>
              <a:lnSpc>
                <a:spcPts val="4950"/>
              </a:lnSpc>
            </a:pPr>
            <a:endParaRPr lang="en-US" sz="3300" spc="165" dirty="0">
              <a:solidFill>
                <a:srgbClr val="1F7F95"/>
              </a:solidFill>
              <a:latin typeface="Clear Sans Bold"/>
            </a:endParaRPr>
          </a:p>
        </p:txBody>
      </p:sp>
      <p:sp>
        <p:nvSpPr>
          <p:cNvPr id="5" name="TextBox 5"/>
          <p:cNvSpPr txBox="1"/>
          <p:nvPr/>
        </p:nvSpPr>
        <p:spPr>
          <a:xfrm>
            <a:off x="9892955" y="2379944"/>
            <a:ext cx="7173259" cy="5713744"/>
          </a:xfrm>
          <a:prstGeom prst="rect">
            <a:avLst/>
          </a:prstGeom>
        </p:spPr>
        <p:txBody>
          <a:bodyPr lIns="0" tIns="0" rIns="0" bIns="0" rtlCol="0" anchor="t">
            <a:spAutoFit/>
          </a:bodyPr>
          <a:lstStyle/>
          <a:p>
            <a:pPr>
              <a:lnSpc>
                <a:spcPts val="4950"/>
              </a:lnSpc>
            </a:pPr>
            <a:r>
              <a:rPr lang="en-US" sz="3300" spc="165" dirty="0">
                <a:solidFill>
                  <a:srgbClr val="1F7F95"/>
                </a:solidFill>
                <a:latin typeface="Clear Sans Bold"/>
              </a:rPr>
              <a:t>“</a:t>
            </a:r>
            <a:r>
              <a:rPr lang="en-US" sz="3200" spc="165" dirty="0">
                <a:solidFill>
                  <a:srgbClr val="1F7F95"/>
                </a:solidFill>
                <a:latin typeface="Clear Sans Bold"/>
              </a:rPr>
              <a:t>A combination of high land prices, restrictive zoning, an unpredictable, often lengthy permitting process, and neighborhood opposition to new multifamily development is making it very hard to build the kind of housing we need.”</a:t>
            </a:r>
          </a:p>
          <a:p>
            <a:pPr>
              <a:lnSpc>
                <a:spcPts val="4950"/>
              </a:lnSpc>
            </a:pPr>
            <a:endParaRPr lang="en-US" sz="3300" spc="165" dirty="0">
              <a:solidFill>
                <a:srgbClr val="1F7F95"/>
              </a:solidFill>
              <a:latin typeface="Clear Sa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358396"/>
          </a:xfrm>
          <a:prstGeom prst="rect">
            <a:avLst/>
          </a:prstGeom>
          <a:solidFill>
            <a:srgbClr val="1F7F95">
              <a:alpha val="34902"/>
            </a:srgbClr>
          </a:solidFill>
        </p:spPr>
      </p:sp>
      <p:pic>
        <p:nvPicPr>
          <p:cNvPr id="4" name="Picture 4"/>
          <p:cNvPicPr>
            <a:picLocks noChangeAspect="1"/>
          </p:cNvPicPr>
          <p:nvPr/>
        </p:nvPicPr>
        <p:blipFill rotWithShape="1">
          <a:blip r:embed="rId2"/>
          <a:srcRect b="15599"/>
          <a:stretch/>
        </p:blipFill>
        <p:spPr>
          <a:xfrm>
            <a:off x="170093" y="3326296"/>
            <a:ext cx="5961117" cy="5410200"/>
          </a:xfrm>
          <a:prstGeom prst="rect">
            <a:avLst/>
          </a:prstGeom>
        </p:spPr>
      </p:pic>
      <p:sp>
        <p:nvSpPr>
          <p:cNvPr id="5" name="TextBox 5"/>
          <p:cNvSpPr txBox="1"/>
          <p:nvPr/>
        </p:nvSpPr>
        <p:spPr>
          <a:xfrm>
            <a:off x="6300798" y="3314700"/>
            <a:ext cx="11787292" cy="5829866"/>
          </a:xfrm>
          <a:prstGeom prst="rect">
            <a:avLst/>
          </a:prstGeom>
        </p:spPr>
        <p:txBody>
          <a:bodyPr lIns="0" tIns="0" rIns="0" bIns="0" rtlCol="0" anchor="t">
            <a:spAutoFit/>
          </a:bodyPr>
          <a:lstStyle/>
          <a:p>
            <a:pPr>
              <a:lnSpc>
                <a:spcPts val="5137"/>
              </a:lnSpc>
            </a:pPr>
            <a:r>
              <a:rPr lang="en-US" sz="3424" spc="171" dirty="0">
                <a:solidFill>
                  <a:srgbClr val="4D4A46"/>
                </a:solidFill>
                <a:latin typeface="Clear Sans Regular"/>
              </a:rPr>
              <a:t>•</a:t>
            </a:r>
            <a:r>
              <a:rPr lang="en-US" sz="3424" u="sng" spc="171" dirty="0">
                <a:solidFill>
                  <a:srgbClr val="4282AA"/>
                </a:solidFill>
                <a:latin typeface="Clear Sans Regular Bold"/>
              </a:rPr>
              <a:t>North Square</a:t>
            </a:r>
            <a:r>
              <a:rPr lang="en-US" sz="3424" spc="171" dirty="0">
                <a:solidFill>
                  <a:srgbClr val="4282AA"/>
                </a:solidFill>
                <a:latin typeface="Clear Sans Regular Bold"/>
              </a:rPr>
              <a:t>:</a:t>
            </a:r>
            <a:r>
              <a:rPr lang="en-US" sz="3424" spc="171" dirty="0">
                <a:solidFill>
                  <a:srgbClr val="4D4A46"/>
                </a:solidFill>
                <a:latin typeface="Clear Sans Regular"/>
              </a:rPr>
              <a:t> mixed-use, mixed income rental development with 130 total units, 26 affordable units and commercial space </a:t>
            </a:r>
          </a:p>
          <a:p>
            <a:pPr>
              <a:lnSpc>
                <a:spcPts val="5137"/>
              </a:lnSpc>
            </a:pPr>
            <a:r>
              <a:rPr lang="en-US" sz="3424" spc="171" dirty="0">
                <a:solidFill>
                  <a:srgbClr val="4D4A46"/>
                </a:solidFill>
                <a:latin typeface="Clear Sans Regular"/>
              </a:rPr>
              <a:t>•</a:t>
            </a:r>
            <a:r>
              <a:rPr lang="en-US" sz="3424" u="sng" spc="171" dirty="0">
                <a:solidFill>
                  <a:srgbClr val="4282AA"/>
                </a:solidFill>
                <a:latin typeface="Clear Sans Regular Bold"/>
              </a:rPr>
              <a:t>Habitat for Humanity</a:t>
            </a:r>
            <a:r>
              <a:rPr lang="en-US" sz="3424" spc="171" dirty="0">
                <a:solidFill>
                  <a:srgbClr val="4282AA"/>
                </a:solidFill>
                <a:latin typeface="Clear Sans Regular Bold"/>
              </a:rPr>
              <a:t>:</a:t>
            </a:r>
            <a:r>
              <a:rPr lang="en-US" sz="3424" spc="171" dirty="0">
                <a:solidFill>
                  <a:srgbClr val="4D4A46"/>
                </a:solidFill>
                <a:latin typeface="Clear Sans Regular"/>
              </a:rPr>
              <a:t> homeownership units throughout town [5 recent homes]</a:t>
            </a:r>
          </a:p>
          <a:p>
            <a:pPr>
              <a:lnSpc>
                <a:spcPts val="5137"/>
              </a:lnSpc>
            </a:pPr>
            <a:r>
              <a:rPr lang="en-US" sz="3424" spc="171" dirty="0">
                <a:solidFill>
                  <a:srgbClr val="4D4A46"/>
                </a:solidFill>
                <a:latin typeface="Clear Sans Regular"/>
              </a:rPr>
              <a:t>•</a:t>
            </a:r>
            <a:r>
              <a:rPr lang="en-US" sz="3424" u="sng" spc="171" dirty="0">
                <a:solidFill>
                  <a:srgbClr val="4282AA"/>
                </a:solidFill>
                <a:latin typeface="Clear Sans Regular Bold"/>
              </a:rPr>
              <a:t>First Time Homebuyer Programs</a:t>
            </a:r>
            <a:r>
              <a:rPr lang="en-US" sz="3424" spc="171" dirty="0">
                <a:solidFill>
                  <a:srgbClr val="4282AA"/>
                </a:solidFill>
                <a:latin typeface="Clear Sans Regular Bold"/>
              </a:rPr>
              <a:t>:</a:t>
            </a:r>
            <a:r>
              <a:rPr lang="en-US" sz="3424" spc="171" dirty="0">
                <a:solidFill>
                  <a:srgbClr val="4D4A46"/>
                </a:solidFill>
                <a:latin typeface="Clear Sans Regular"/>
              </a:rPr>
              <a:t> Valley Community Development and Amherst Community Land Trust [14 households]</a:t>
            </a:r>
          </a:p>
          <a:p>
            <a:pPr>
              <a:lnSpc>
                <a:spcPts val="5137"/>
              </a:lnSpc>
            </a:pPr>
            <a:r>
              <a:rPr lang="en-US" sz="3424" spc="171" dirty="0">
                <a:solidFill>
                  <a:srgbClr val="4D4A46"/>
                </a:solidFill>
                <a:latin typeface="Clear Sans Regular"/>
              </a:rPr>
              <a:t>•</a:t>
            </a:r>
            <a:r>
              <a:rPr lang="en-US" sz="3424" u="sng" spc="171" dirty="0">
                <a:solidFill>
                  <a:srgbClr val="4282AA"/>
                </a:solidFill>
                <a:latin typeface="Clear Sans Regular Bold"/>
              </a:rPr>
              <a:t>Rolling Green</a:t>
            </a:r>
            <a:r>
              <a:rPr lang="en-US" sz="3424" spc="171" dirty="0">
                <a:solidFill>
                  <a:srgbClr val="4282AA"/>
                </a:solidFill>
                <a:latin typeface="Clear Sans Regular Bold"/>
              </a:rPr>
              <a:t>:</a:t>
            </a:r>
            <a:r>
              <a:rPr lang="en-US" sz="3424" spc="171" dirty="0">
                <a:solidFill>
                  <a:srgbClr val="4D4A46"/>
                </a:solidFill>
                <a:latin typeface="Clear Sans Regular"/>
              </a:rPr>
              <a:t> preservation of 42 affordable units</a:t>
            </a:r>
            <a:r>
              <a:rPr lang="en-US" sz="827" spc="41" dirty="0">
                <a:solidFill>
                  <a:srgbClr val="4D4A46"/>
                </a:solidFill>
                <a:latin typeface="Clear Sans Regular"/>
              </a:rPr>
              <a:t>•</a:t>
            </a:r>
          </a:p>
        </p:txBody>
      </p:sp>
      <p:sp>
        <p:nvSpPr>
          <p:cNvPr id="6" name="TextBox 6"/>
          <p:cNvSpPr txBox="1"/>
          <p:nvPr/>
        </p:nvSpPr>
        <p:spPr>
          <a:xfrm>
            <a:off x="6300798" y="1427069"/>
            <a:ext cx="8278416" cy="1533525"/>
          </a:xfrm>
          <a:prstGeom prst="rect">
            <a:avLst/>
          </a:prstGeom>
        </p:spPr>
        <p:txBody>
          <a:bodyPr lIns="0" tIns="0" rIns="0" bIns="0" rtlCol="0" anchor="t">
            <a:spAutoFit/>
          </a:bodyPr>
          <a:lstStyle/>
          <a:p>
            <a:pPr algn="ctr">
              <a:lnSpc>
                <a:spcPts val="12599"/>
              </a:lnSpc>
            </a:pPr>
            <a:r>
              <a:rPr lang="en-US" sz="9000">
                <a:solidFill>
                  <a:srgbClr val="4D4A46"/>
                </a:solidFill>
                <a:latin typeface="Open Sans Extra Bold"/>
              </a:rPr>
              <a:t>KEY PROJECTS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 y="1546083"/>
            <a:ext cx="18288000" cy="8013692"/>
          </a:xfrm>
          <a:prstGeom prst="rect">
            <a:avLst/>
          </a:prstGeom>
          <a:solidFill>
            <a:srgbClr val="51C7EA">
              <a:alpha val="34902"/>
            </a:srgbClr>
          </a:solidFill>
        </p:spPr>
      </p:sp>
      <p:sp>
        <p:nvSpPr>
          <p:cNvPr id="3" name="TextBox 3"/>
          <p:cNvSpPr txBox="1"/>
          <p:nvPr/>
        </p:nvSpPr>
        <p:spPr>
          <a:xfrm>
            <a:off x="1028700" y="1766416"/>
            <a:ext cx="17259300" cy="8350427"/>
          </a:xfrm>
          <a:prstGeom prst="rect">
            <a:avLst/>
          </a:prstGeom>
        </p:spPr>
        <p:txBody>
          <a:bodyPr lIns="0" tIns="0" rIns="0" bIns="0" rtlCol="0" anchor="t">
            <a:spAutoFit/>
          </a:bodyPr>
          <a:lstStyle/>
          <a:p>
            <a:pPr>
              <a:lnSpc>
                <a:spcPts val="4554"/>
              </a:lnSpc>
            </a:pPr>
            <a:r>
              <a:rPr lang="en-US" sz="3200" spc="151" dirty="0">
                <a:solidFill>
                  <a:srgbClr val="4D4A46"/>
                </a:solidFill>
                <a:latin typeface="Clear Sans Bold Bold"/>
              </a:rPr>
              <a:t>The recommendations contained in this Policy are highly interdependent and are grouped into five primary action areas: </a:t>
            </a:r>
          </a:p>
          <a:p>
            <a:pPr>
              <a:lnSpc>
                <a:spcPts val="4554"/>
              </a:lnSpc>
            </a:pPr>
            <a:endParaRPr lang="en-US" sz="3200" spc="151" dirty="0">
              <a:solidFill>
                <a:srgbClr val="4D4A46"/>
              </a:solidFill>
              <a:latin typeface="Clear Sans Bold Bold"/>
            </a:endParaRPr>
          </a:p>
          <a:p>
            <a:pPr>
              <a:lnSpc>
                <a:spcPts val="4554"/>
              </a:lnSpc>
            </a:pPr>
            <a:r>
              <a:rPr lang="en-US" sz="3200" spc="151" dirty="0">
                <a:solidFill>
                  <a:srgbClr val="CB5B3B"/>
                </a:solidFill>
                <a:latin typeface="Clear Sans Bold Bold"/>
              </a:rPr>
              <a:t>Goal I</a:t>
            </a:r>
            <a:r>
              <a:rPr lang="en-US" sz="3200" spc="151" dirty="0">
                <a:solidFill>
                  <a:srgbClr val="4D4A46"/>
                </a:solidFill>
                <a:latin typeface="Clear Sans Bold Bold"/>
              </a:rPr>
              <a:t>: Promote Greater Pathways to Homeownership and Integrated Communities through Increased Supply of a Diversity of Housing Types </a:t>
            </a:r>
          </a:p>
          <a:p>
            <a:pPr>
              <a:lnSpc>
                <a:spcPts val="4554"/>
              </a:lnSpc>
            </a:pPr>
            <a:r>
              <a:rPr lang="en-US" sz="3200" spc="151" dirty="0">
                <a:solidFill>
                  <a:srgbClr val="CB5B3B"/>
                </a:solidFill>
                <a:latin typeface="Clear Sans Bold Bold"/>
              </a:rPr>
              <a:t>Goal II:</a:t>
            </a:r>
            <a:r>
              <a:rPr lang="en-US" sz="3200" spc="151" dirty="0">
                <a:solidFill>
                  <a:srgbClr val="4D4A46"/>
                </a:solidFill>
                <a:latin typeface="Clear Sans Bold Bold"/>
              </a:rPr>
              <a:t> Increase the Supply and Variety of Affordable and Market Rate Rental Housing </a:t>
            </a:r>
          </a:p>
          <a:p>
            <a:pPr>
              <a:lnSpc>
                <a:spcPts val="4554"/>
              </a:lnSpc>
            </a:pPr>
            <a:r>
              <a:rPr lang="en-US" sz="3200" spc="151" dirty="0">
                <a:solidFill>
                  <a:srgbClr val="CB5B3B"/>
                </a:solidFill>
                <a:latin typeface="Clear Sans Bold Bold"/>
              </a:rPr>
              <a:t>Goal III: </a:t>
            </a:r>
            <a:r>
              <a:rPr lang="en-US" sz="3200" spc="151" dirty="0">
                <a:solidFill>
                  <a:srgbClr val="4D4A46"/>
                </a:solidFill>
                <a:latin typeface="Clear Sans Bold Bold"/>
              </a:rPr>
              <a:t>Create, Update, and Maintain Safe, Secure, and Environmentally Healthy Housing </a:t>
            </a:r>
          </a:p>
          <a:p>
            <a:pPr>
              <a:lnSpc>
                <a:spcPts val="4554"/>
              </a:lnSpc>
            </a:pPr>
            <a:r>
              <a:rPr lang="en-US" sz="3200" spc="151" dirty="0">
                <a:solidFill>
                  <a:srgbClr val="CB5B3B"/>
                </a:solidFill>
                <a:latin typeface="Clear Sans Bold Bold"/>
              </a:rPr>
              <a:t>Goal IV:</a:t>
            </a:r>
            <a:r>
              <a:rPr lang="en-US" sz="3200" spc="151" dirty="0">
                <a:solidFill>
                  <a:srgbClr val="4D4A46"/>
                </a:solidFill>
                <a:latin typeface="Clear Sans Bold Bold"/>
              </a:rPr>
              <a:t> Address Climate Sustainability and Resiliency of Housing Stock, Location, and Construction </a:t>
            </a:r>
          </a:p>
          <a:p>
            <a:pPr>
              <a:lnSpc>
                <a:spcPts val="4554"/>
              </a:lnSpc>
            </a:pPr>
            <a:r>
              <a:rPr lang="en-US" sz="3200" spc="151" dirty="0">
                <a:solidFill>
                  <a:srgbClr val="CB5B3B"/>
                </a:solidFill>
                <a:latin typeface="Clear Sans Bold Bold"/>
              </a:rPr>
              <a:t>Goal V:</a:t>
            </a:r>
            <a:r>
              <a:rPr lang="en-US" sz="3200" spc="151" dirty="0">
                <a:solidFill>
                  <a:srgbClr val="4D4A46"/>
                </a:solidFill>
                <a:latin typeface="Clear Sans Bold Bold"/>
              </a:rPr>
              <a:t> Align and Leverage Municipal Funding and Other Resources to Support Affordable Housing</a:t>
            </a:r>
          </a:p>
          <a:p>
            <a:pPr>
              <a:lnSpc>
                <a:spcPts val="6077"/>
              </a:lnSpc>
            </a:pPr>
            <a:endParaRPr lang="en-US" sz="3036" spc="151" dirty="0">
              <a:solidFill>
                <a:srgbClr val="4D4A46"/>
              </a:solidFill>
              <a:latin typeface="Clear Sans Bold Bold"/>
            </a:endParaRPr>
          </a:p>
        </p:txBody>
      </p:sp>
      <p:sp>
        <p:nvSpPr>
          <p:cNvPr id="4" name="TextBox 4"/>
          <p:cNvSpPr txBox="1"/>
          <p:nvPr/>
        </p:nvSpPr>
        <p:spPr>
          <a:xfrm>
            <a:off x="440652" y="251537"/>
            <a:ext cx="16134642" cy="899926"/>
          </a:xfrm>
          <a:prstGeom prst="rect">
            <a:avLst/>
          </a:prstGeom>
        </p:spPr>
        <p:txBody>
          <a:bodyPr lIns="0" tIns="0" rIns="0" bIns="0" rtlCol="0" anchor="t">
            <a:spAutoFit/>
          </a:bodyPr>
          <a:lstStyle/>
          <a:p>
            <a:pPr>
              <a:lnSpc>
                <a:spcPts val="7631"/>
              </a:lnSpc>
            </a:pPr>
            <a:r>
              <a:rPr lang="en-US" sz="5400" spc="190" dirty="0">
                <a:solidFill>
                  <a:srgbClr val="DF9333"/>
                </a:solidFill>
                <a:latin typeface="Clear Sans Bold Bold"/>
              </a:rPr>
              <a:t>DRAFT NEW TOWN HOUSING POLICY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5341385" y="0"/>
            <a:ext cx="12946615" cy="10287000"/>
          </a:xfrm>
          <a:prstGeom prst="rect">
            <a:avLst/>
          </a:prstGeom>
          <a:solidFill>
            <a:srgbClr val="8DE68B">
              <a:alpha val="34902"/>
            </a:srgbClr>
          </a:solidFill>
        </p:spPr>
      </p:sp>
      <p:pic>
        <p:nvPicPr>
          <p:cNvPr id="3" name="Picture 3"/>
          <p:cNvPicPr>
            <a:picLocks noChangeAspect="1"/>
          </p:cNvPicPr>
          <p:nvPr/>
        </p:nvPicPr>
        <p:blipFill>
          <a:blip r:embed="rId2"/>
          <a:srcRect/>
          <a:stretch>
            <a:fillRect/>
          </a:stretch>
        </p:blipFill>
        <p:spPr>
          <a:xfrm>
            <a:off x="-193086" y="7281580"/>
            <a:ext cx="5534471" cy="3114063"/>
          </a:xfrm>
          <a:prstGeom prst="rect">
            <a:avLst/>
          </a:prstGeom>
        </p:spPr>
      </p:pic>
      <p:sp>
        <p:nvSpPr>
          <p:cNvPr id="4" name="TextBox 4"/>
          <p:cNvSpPr txBox="1"/>
          <p:nvPr/>
        </p:nvSpPr>
        <p:spPr>
          <a:xfrm>
            <a:off x="5612800" y="1709361"/>
            <a:ext cx="12403786" cy="9386159"/>
          </a:xfrm>
          <a:prstGeom prst="rect">
            <a:avLst/>
          </a:prstGeom>
        </p:spPr>
        <p:txBody>
          <a:bodyPr lIns="0" tIns="0" rIns="0" bIns="0" rtlCol="0" anchor="t">
            <a:spAutoFit/>
          </a:bodyPr>
          <a:lstStyle/>
          <a:p>
            <a:pPr>
              <a:lnSpc>
                <a:spcPts val="3486"/>
              </a:lnSpc>
            </a:pPr>
            <a:r>
              <a:rPr lang="en-US" sz="2800" spc="46" dirty="0">
                <a:solidFill>
                  <a:srgbClr val="4D4A46"/>
                </a:solidFill>
                <a:latin typeface="Clear Sans Bold"/>
              </a:rPr>
              <a:t>Affordability </a:t>
            </a:r>
          </a:p>
          <a:p>
            <a:pPr>
              <a:lnSpc>
                <a:spcPts val="3486"/>
              </a:lnSpc>
            </a:pPr>
            <a:endParaRPr lang="en-US" sz="2800" spc="46" dirty="0">
              <a:solidFill>
                <a:srgbClr val="4D4A46"/>
              </a:solidFill>
              <a:latin typeface="Clear Sans Bold"/>
            </a:endParaRPr>
          </a:p>
          <a:p>
            <a:pPr marL="457200" indent="-457200">
              <a:lnSpc>
                <a:spcPts val="3486"/>
              </a:lnSpc>
              <a:buFont typeface="Arial" panose="020B0604020202020204" pitchFamily="34" charset="0"/>
              <a:buChar char="•"/>
            </a:pPr>
            <a:r>
              <a:rPr lang="en-US" sz="2800" spc="171" dirty="0">
                <a:solidFill>
                  <a:srgbClr val="4D4A46"/>
                </a:solidFill>
                <a:latin typeface="Clear Sans Regular"/>
              </a:rPr>
              <a:t>Minimum of 250 new units for households earning less than 80% AMI over the next 5 years, consistent with goals set in the Housing Production Plan </a:t>
            </a:r>
            <a:endParaRPr lang="en-US" sz="2800" spc="46" dirty="0">
              <a:solidFill>
                <a:srgbClr val="4D4A46"/>
              </a:solidFill>
              <a:latin typeface="Clear Sans Bold"/>
            </a:endParaRPr>
          </a:p>
          <a:p>
            <a:pPr marL="501867" lvl="1" indent="-250933">
              <a:lnSpc>
                <a:spcPts val="3486"/>
              </a:lnSpc>
              <a:buFont typeface="Arial"/>
              <a:buChar char="•"/>
            </a:pPr>
            <a:r>
              <a:rPr lang="en-US" sz="2800" spc="46" dirty="0">
                <a:solidFill>
                  <a:srgbClr val="4D4A46"/>
                </a:solidFill>
                <a:latin typeface="Clear Sans Regular"/>
              </a:rPr>
              <a:t>Reduce the percentage of renters who are cost burdened and severely cost burdened to a total of 50% within five years. </a:t>
            </a:r>
          </a:p>
          <a:p>
            <a:pPr marL="501867" lvl="1" indent="-250933">
              <a:lnSpc>
                <a:spcPts val="3486"/>
              </a:lnSpc>
              <a:buFont typeface="Arial"/>
              <a:buChar char="•"/>
            </a:pPr>
            <a:r>
              <a:rPr lang="en-US" sz="2800" spc="46" dirty="0">
                <a:solidFill>
                  <a:srgbClr val="4D4A46"/>
                </a:solidFill>
                <a:latin typeface="Clear Sans Regular"/>
              </a:rPr>
              <a:t>Reduce the percentage of owners who are cost burdened and severely cost burdened to a total of 20% of owners within five years. </a:t>
            </a:r>
          </a:p>
          <a:p>
            <a:pPr marL="501867" lvl="1" indent="-250933">
              <a:lnSpc>
                <a:spcPts val="3486"/>
              </a:lnSpc>
              <a:buFont typeface="Arial"/>
              <a:buChar char="•"/>
            </a:pPr>
            <a:r>
              <a:rPr lang="en-US" sz="2800" spc="46" dirty="0">
                <a:solidFill>
                  <a:srgbClr val="4D4A46"/>
                </a:solidFill>
                <a:latin typeface="Clear Sans Regular"/>
              </a:rPr>
              <a:t>Reduce the number of homeless individuals served at Craig’s Doors because they become housed. </a:t>
            </a:r>
          </a:p>
          <a:p>
            <a:pPr>
              <a:lnSpc>
                <a:spcPts val="3486"/>
              </a:lnSpc>
            </a:pPr>
            <a:r>
              <a:rPr lang="en-US" sz="2800" spc="46" dirty="0">
                <a:solidFill>
                  <a:srgbClr val="4D4A46"/>
                </a:solidFill>
                <a:latin typeface="Clear Sans Regular"/>
              </a:rPr>
              <a:t> </a:t>
            </a:r>
          </a:p>
          <a:p>
            <a:pPr>
              <a:lnSpc>
                <a:spcPts val="3486"/>
              </a:lnSpc>
            </a:pPr>
            <a:r>
              <a:rPr lang="en-US" sz="2800" spc="116" dirty="0">
                <a:solidFill>
                  <a:srgbClr val="4D4A46"/>
                </a:solidFill>
                <a:latin typeface="Clear Sans Bold"/>
              </a:rPr>
              <a:t>Safe and Secure Housing </a:t>
            </a:r>
          </a:p>
          <a:p>
            <a:pPr>
              <a:lnSpc>
                <a:spcPts val="3486"/>
              </a:lnSpc>
            </a:pPr>
            <a:endParaRPr lang="en-US" sz="2800" spc="116" dirty="0">
              <a:solidFill>
                <a:srgbClr val="4D4A46"/>
              </a:solidFill>
              <a:latin typeface="Clear Sans Bold"/>
            </a:endParaRPr>
          </a:p>
          <a:p>
            <a:pPr marL="501867" lvl="1" indent="-250933">
              <a:lnSpc>
                <a:spcPts val="3486"/>
              </a:lnSpc>
              <a:buFont typeface="Arial"/>
              <a:buChar char="•"/>
            </a:pPr>
            <a:r>
              <a:rPr lang="en-US" sz="2800" spc="116" dirty="0">
                <a:solidFill>
                  <a:srgbClr val="4D4A46"/>
                </a:solidFill>
                <a:latin typeface="Clear Sans Regular"/>
              </a:rPr>
              <a:t>Reduce the number of health and safety violations identified by the inspections department. </a:t>
            </a:r>
          </a:p>
          <a:p>
            <a:pPr marL="501867" lvl="1" indent="-250933">
              <a:lnSpc>
                <a:spcPts val="3486"/>
              </a:lnSpc>
              <a:buFont typeface="Arial"/>
              <a:buChar char="•"/>
            </a:pPr>
            <a:r>
              <a:rPr lang="en-US" sz="2800" spc="116" dirty="0">
                <a:solidFill>
                  <a:srgbClr val="4D4A46"/>
                </a:solidFill>
                <a:latin typeface="Clear Sans Regular"/>
              </a:rPr>
              <a:t>Implementation of year-round sheltering option in Amherst. </a:t>
            </a:r>
          </a:p>
          <a:p>
            <a:pPr>
              <a:lnSpc>
                <a:spcPts val="3486"/>
              </a:lnSpc>
            </a:pPr>
            <a:endParaRPr lang="en-US" sz="2324" spc="116" dirty="0">
              <a:solidFill>
                <a:srgbClr val="4D4A46"/>
              </a:solidFill>
              <a:latin typeface="Clear Sans Regular"/>
            </a:endParaRPr>
          </a:p>
          <a:p>
            <a:pPr>
              <a:lnSpc>
                <a:spcPts val="3486"/>
              </a:lnSpc>
            </a:pPr>
            <a:endParaRPr lang="en-US" sz="2324" spc="116" dirty="0">
              <a:solidFill>
                <a:srgbClr val="4D4A46"/>
              </a:solidFill>
              <a:latin typeface="Clear Sans Regular"/>
            </a:endParaRPr>
          </a:p>
          <a:p>
            <a:pPr>
              <a:lnSpc>
                <a:spcPts val="3486"/>
              </a:lnSpc>
            </a:pPr>
            <a:endParaRPr lang="en-US" sz="2324" spc="116" dirty="0">
              <a:solidFill>
                <a:srgbClr val="4D4A46"/>
              </a:solidFill>
              <a:latin typeface="Clear Sans Regular"/>
            </a:endParaRPr>
          </a:p>
          <a:p>
            <a:pPr>
              <a:lnSpc>
                <a:spcPts val="3486"/>
              </a:lnSpc>
            </a:pPr>
            <a:endParaRPr lang="en-US" sz="2324" spc="116" dirty="0">
              <a:solidFill>
                <a:srgbClr val="4D4A46"/>
              </a:solidFill>
              <a:latin typeface="Clear Sans Regular"/>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9005" y="0"/>
            <a:ext cx="4323633" cy="430741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3702" y="4587342"/>
            <a:ext cx="2694239" cy="2694239"/>
          </a:xfrm>
          <a:prstGeom prst="rect">
            <a:avLst/>
          </a:prstGeom>
        </p:spPr>
      </p:pic>
      <p:sp>
        <p:nvSpPr>
          <p:cNvPr id="7" name="TextBox 7"/>
          <p:cNvSpPr txBox="1"/>
          <p:nvPr/>
        </p:nvSpPr>
        <p:spPr>
          <a:xfrm>
            <a:off x="5612800" y="225352"/>
            <a:ext cx="10541600" cy="1005205"/>
          </a:xfrm>
          <a:prstGeom prst="rect">
            <a:avLst/>
          </a:prstGeom>
        </p:spPr>
        <p:txBody>
          <a:bodyPr wrap="square" lIns="0" tIns="0" rIns="0" bIns="0" rtlCol="0" anchor="t">
            <a:spAutoFit/>
          </a:bodyPr>
          <a:lstStyle/>
          <a:p>
            <a:pPr algn="ctr">
              <a:lnSpc>
                <a:spcPts val="8119"/>
              </a:lnSpc>
            </a:pPr>
            <a:r>
              <a:rPr lang="en-US" sz="5799" dirty="0">
                <a:solidFill>
                  <a:srgbClr val="CB5B3B"/>
                </a:solidFill>
                <a:latin typeface="Open Sans"/>
              </a:rPr>
              <a:t>MEASURING PROGRESS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6335292" y="0"/>
            <a:ext cx="11952708" cy="10287000"/>
          </a:xfrm>
          <a:prstGeom prst="rect">
            <a:avLst/>
          </a:prstGeom>
          <a:solidFill>
            <a:srgbClr val="44D4C3">
              <a:alpha val="34902"/>
            </a:srgbClr>
          </a:solidFill>
        </p:spPr>
      </p:sp>
      <p:sp>
        <p:nvSpPr>
          <p:cNvPr id="3" name="TextBox 3"/>
          <p:cNvSpPr txBox="1"/>
          <p:nvPr/>
        </p:nvSpPr>
        <p:spPr>
          <a:xfrm>
            <a:off x="6818152" y="383828"/>
            <a:ext cx="11133527" cy="9603719"/>
          </a:xfrm>
          <a:prstGeom prst="rect">
            <a:avLst/>
          </a:prstGeom>
        </p:spPr>
        <p:txBody>
          <a:bodyPr wrap="square" lIns="0" tIns="0" rIns="0" bIns="0" rtlCol="0" anchor="t">
            <a:spAutoFit/>
          </a:bodyPr>
          <a:lstStyle/>
          <a:p>
            <a:pPr>
              <a:lnSpc>
                <a:spcPts val="4542"/>
              </a:lnSpc>
            </a:pPr>
            <a:r>
              <a:rPr lang="en-US" sz="3244" dirty="0">
                <a:solidFill>
                  <a:srgbClr val="193046"/>
                </a:solidFill>
                <a:latin typeface="Clear Sans Bold"/>
              </a:rPr>
              <a:t>•Amherst Studio Apartments [Construction to begin in 2022]</a:t>
            </a:r>
          </a:p>
          <a:p>
            <a:pPr>
              <a:lnSpc>
                <a:spcPts val="4542"/>
              </a:lnSpc>
            </a:pPr>
            <a:endParaRPr lang="en-US" sz="3244" dirty="0">
              <a:solidFill>
                <a:srgbClr val="193046"/>
              </a:solidFill>
              <a:latin typeface="Clear Sans Bold"/>
            </a:endParaRPr>
          </a:p>
          <a:p>
            <a:pPr>
              <a:lnSpc>
                <a:spcPts val="4542"/>
              </a:lnSpc>
            </a:pPr>
            <a:r>
              <a:rPr lang="en-US" sz="3244" dirty="0">
                <a:solidFill>
                  <a:srgbClr val="193046"/>
                </a:solidFill>
                <a:latin typeface="Clear Sans Bold"/>
              </a:rPr>
              <a:t>•Affordable Development for Families: East Street and Belchertown Road [awaiting Town release of RFP]</a:t>
            </a:r>
          </a:p>
          <a:p>
            <a:pPr>
              <a:lnSpc>
                <a:spcPts val="4542"/>
              </a:lnSpc>
            </a:pPr>
            <a:endParaRPr lang="en-US" sz="3244" dirty="0">
              <a:solidFill>
                <a:srgbClr val="193046"/>
              </a:solidFill>
              <a:latin typeface="Clear Sans Bold"/>
            </a:endParaRPr>
          </a:p>
          <a:p>
            <a:pPr>
              <a:lnSpc>
                <a:spcPts val="4542"/>
              </a:lnSpc>
            </a:pPr>
            <a:r>
              <a:rPr lang="en-US" sz="3244" dirty="0">
                <a:solidFill>
                  <a:srgbClr val="193046"/>
                </a:solidFill>
                <a:latin typeface="Clear Sans Bold"/>
              </a:rPr>
              <a:t>•Strong Street Homeownership Development [property evaluation]</a:t>
            </a:r>
          </a:p>
          <a:p>
            <a:pPr>
              <a:lnSpc>
                <a:spcPts val="4542"/>
              </a:lnSpc>
            </a:pPr>
            <a:endParaRPr lang="en-US" sz="3244" dirty="0">
              <a:solidFill>
                <a:srgbClr val="193046"/>
              </a:solidFill>
              <a:latin typeface="Clear Sans Bold"/>
            </a:endParaRPr>
          </a:p>
          <a:p>
            <a:pPr>
              <a:lnSpc>
                <a:spcPts val="4542"/>
              </a:lnSpc>
            </a:pPr>
            <a:r>
              <a:rPr lang="en-US" sz="3244" dirty="0">
                <a:solidFill>
                  <a:srgbClr val="193046"/>
                </a:solidFill>
                <a:latin typeface="Clear Sans Bold"/>
              </a:rPr>
              <a:t>•ARPA Funding for retrofitting heating systems and weatherization, low-income rental development at University Motor Lodge, new subsidies for homeownership [proposed]</a:t>
            </a:r>
          </a:p>
          <a:p>
            <a:pPr>
              <a:lnSpc>
                <a:spcPts val="4542"/>
              </a:lnSpc>
            </a:pPr>
            <a:endParaRPr lang="en-US" sz="3244" dirty="0">
              <a:solidFill>
                <a:srgbClr val="193046"/>
              </a:solidFill>
              <a:latin typeface="Clear Sans Bold"/>
            </a:endParaRPr>
          </a:p>
          <a:p>
            <a:pPr>
              <a:lnSpc>
                <a:spcPts val="4542"/>
              </a:lnSpc>
            </a:pPr>
            <a:r>
              <a:rPr lang="en-US" sz="3244" dirty="0">
                <a:solidFill>
                  <a:srgbClr val="193046"/>
                </a:solidFill>
                <a:latin typeface="Clear Sans Bold"/>
              </a:rPr>
              <a:t>•Hickory Ridge development for older adults [to be proposed]</a:t>
            </a:r>
            <a:endParaRPr lang="en-US" sz="1486" dirty="0">
              <a:solidFill>
                <a:srgbClr val="193046"/>
              </a:solidFill>
              <a:latin typeface="Arimo"/>
            </a:endParaRPr>
          </a:p>
          <a:p>
            <a:pPr algn="ctr">
              <a:lnSpc>
                <a:spcPts val="3424"/>
              </a:lnSpc>
            </a:pPr>
            <a:endParaRPr lang="en-US" sz="1486" dirty="0">
              <a:solidFill>
                <a:srgbClr val="193046"/>
              </a:solidFill>
              <a:latin typeface="Arimo"/>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5858" y="383828"/>
            <a:ext cx="5883576" cy="3721362"/>
          </a:xfrm>
          <a:prstGeom prst="rect">
            <a:avLst/>
          </a:prstGeom>
        </p:spPr>
      </p:pic>
      <p:sp>
        <p:nvSpPr>
          <p:cNvPr id="5" name="TextBox 5"/>
          <p:cNvSpPr txBox="1"/>
          <p:nvPr/>
        </p:nvSpPr>
        <p:spPr>
          <a:xfrm>
            <a:off x="0" y="4728864"/>
            <a:ext cx="6818153" cy="3891502"/>
          </a:xfrm>
          <a:prstGeom prst="rect">
            <a:avLst/>
          </a:prstGeom>
        </p:spPr>
        <p:txBody>
          <a:bodyPr lIns="0" tIns="0" rIns="0" bIns="0" rtlCol="0" anchor="t">
            <a:spAutoFit/>
          </a:bodyPr>
          <a:lstStyle/>
          <a:p>
            <a:pPr algn="ctr">
              <a:lnSpc>
                <a:spcPts val="10348"/>
              </a:lnSpc>
            </a:pPr>
            <a:r>
              <a:rPr lang="en-US" sz="7391">
                <a:solidFill>
                  <a:srgbClr val="DF9333"/>
                </a:solidFill>
                <a:latin typeface="Open Sans Extra Bold"/>
              </a:rPr>
              <a:t>ON THE </a:t>
            </a:r>
          </a:p>
          <a:p>
            <a:pPr algn="ctr">
              <a:lnSpc>
                <a:spcPts val="10348"/>
              </a:lnSpc>
            </a:pPr>
            <a:r>
              <a:rPr lang="en-US" sz="7391">
                <a:solidFill>
                  <a:srgbClr val="DF9333"/>
                </a:solidFill>
                <a:latin typeface="Open Sans Extra Bold"/>
              </a:rPr>
              <a:t>DRAWING </a:t>
            </a:r>
          </a:p>
          <a:p>
            <a:pPr algn="ctr">
              <a:lnSpc>
                <a:spcPts val="10348"/>
              </a:lnSpc>
            </a:pPr>
            <a:r>
              <a:rPr lang="en-US" sz="7391">
                <a:solidFill>
                  <a:srgbClr val="DF9333"/>
                </a:solidFill>
                <a:latin typeface="Open Sans Extra Bold"/>
              </a:rPr>
              <a:t>BOARD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6335292" y="0"/>
            <a:ext cx="11952708" cy="10287000"/>
          </a:xfrm>
          <a:prstGeom prst="rect">
            <a:avLst/>
          </a:prstGeom>
          <a:solidFill>
            <a:srgbClr val="3C91AE">
              <a:alpha val="34902"/>
            </a:srgbClr>
          </a:solidFill>
        </p:spPr>
      </p:sp>
      <p:sp>
        <p:nvSpPr>
          <p:cNvPr id="3" name="TextBox 3"/>
          <p:cNvSpPr txBox="1"/>
          <p:nvPr/>
        </p:nvSpPr>
        <p:spPr>
          <a:xfrm>
            <a:off x="6637610" y="457730"/>
            <a:ext cx="11325784" cy="10852843"/>
          </a:xfrm>
          <a:prstGeom prst="rect">
            <a:avLst/>
          </a:prstGeom>
        </p:spPr>
        <p:txBody>
          <a:bodyPr lIns="0" tIns="0" rIns="0" bIns="0" rtlCol="0" anchor="t">
            <a:spAutoFit/>
          </a:bodyPr>
          <a:lstStyle/>
          <a:p>
            <a:pPr>
              <a:lnSpc>
                <a:spcPts val="4082"/>
              </a:lnSpc>
            </a:pPr>
            <a:r>
              <a:rPr lang="en-US" sz="2800" dirty="0">
                <a:solidFill>
                  <a:srgbClr val="1F7F95"/>
                </a:solidFill>
                <a:latin typeface="Clear Sans Bold"/>
              </a:rPr>
              <a:t>•Many multi-unit buildings are in need of both weatherization and up-to-date heating technology to operate more efficiently</a:t>
            </a:r>
          </a:p>
          <a:p>
            <a:pPr>
              <a:lnSpc>
                <a:spcPts val="4082"/>
              </a:lnSpc>
            </a:pPr>
            <a:endParaRPr lang="en-US" sz="2800" dirty="0">
              <a:solidFill>
                <a:srgbClr val="1F7F95"/>
              </a:solidFill>
              <a:latin typeface="Clear Sans Bold"/>
            </a:endParaRPr>
          </a:p>
          <a:p>
            <a:pPr>
              <a:lnSpc>
                <a:spcPts val="4082"/>
              </a:lnSpc>
            </a:pPr>
            <a:r>
              <a:rPr lang="en-US" sz="2800" dirty="0">
                <a:solidFill>
                  <a:srgbClr val="1F7F95"/>
                </a:solidFill>
                <a:latin typeface="Arimo"/>
              </a:rPr>
              <a:t>•</a:t>
            </a:r>
            <a:r>
              <a:rPr lang="en-US" sz="2800" dirty="0">
                <a:solidFill>
                  <a:srgbClr val="1F7F95"/>
                </a:solidFill>
                <a:latin typeface="Clear Sans Bold"/>
              </a:rPr>
              <a:t>With subsidy programs from </a:t>
            </a:r>
            <a:r>
              <a:rPr lang="en-US" sz="2800" dirty="0" err="1">
                <a:solidFill>
                  <a:srgbClr val="1F7F95"/>
                </a:solidFill>
                <a:latin typeface="Clear Sans Bold"/>
              </a:rPr>
              <a:t>MassSave</a:t>
            </a:r>
            <a:r>
              <a:rPr lang="en-US" sz="2800" dirty="0">
                <a:solidFill>
                  <a:srgbClr val="1F7F95"/>
                </a:solidFill>
                <a:latin typeface="Clear Sans Bold"/>
              </a:rPr>
              <a:t> [Eversource], we can now afford to do that at very reasonable costs. </a:t>
            </a:r>
            <a:endParaRPr lang="en-US" sz="2800" dirty="0">
              <a:solidFill>
                <a:srgbClr val="1F7F95"/>
              </a:solidFill>
              <a:latin typeface="Arimo"/>
            </a:endParaRPr>
          </a:p>
          <a:p>
            <a:pPr>
              <a:lnSpc>
                <a:spcPts val="4082"/>
              </a:lnSpc>
            </a:pPr>
            <a:endParaRPr lang="en-US" sz="2800" dirty="0">
              <a:solidFill>
                <a:srgbClr val="1F7F95"/>
              </a:solidFill>
              <a:latin typeface="Arimo"/>
            </a:endParaRPr>
          </a:p>
          <a:p>
            <a:pPr>
              <a:lnSpc>
                <a:spcPts val="4082"/>
              </a:lnSpc>
            </a:pPr>
            <a:r>
              <a:rPr lang="en-US" sz="2800" dirty="0">
                <a:solidFill>
                  <a:srgbClr val="1F7F95"/>
                </a:solidFill>
                <a:latin typeface="Arimo"/>
              </a:rPr>
              <a:t>•</a:t>
            </a:r>
            <a:r>
              <a:rPr lang="en-US" sz="2800" dirty="0">
                <a:solidFill>
                  <a:srgbClr val="1F7F95"/>
                </a:solidFill>
                <a:latin typeface="Clear Sans Bold"/>
              </a:rPr>
              <a:t>If the Town chooses to invest ARPA funds to fill the gap between total costs and the </a:t>
            </a:r>
            <a:r>
              <a:rPr lang="en-US" sz="2800" dirty="0" err="1">
                <a:solidFill>
                  <a:srgbClr val="1F7F95"/>
                </a:solidFill>
                <a:latin typeface="Clear Sans Bold"/>
              </a:rPr>
              <a:t>MassSave</a:t>
            </a:r>
            <a:r>
              <a:rPr lang="en-US" sz="2800" dirty="0">
                <a:solidFill>
                  <a:srgbClr val="1F7F95"/>
                </a:solidFill>
                <a:latin typeface="Clear Sans Bold"/>
              </a:rPr>
              <a:t> subsidy, it will further reduce the costs of changing over.</a:t>
            </a:r>
            <a:r>
              <a:rPr lang="en-US" sz="2800" dirty="0">
                <a:solidFill>
                  <a:srgbClr val="1F7F95"/>
                </a:solidFill>
                <a:latin typeface="Arimo"/>
              </a:rPr>
              <a:t> </a:t>
            </a:r>
          </a:p>
          <a:p>
            <a:pPr>
              <a:lnSpc>
                <a:spcPts val="4082"/>
              </a:lnSpc>
            </a:pPr>
            <a:endParaRPr lang="en-US" sz="2800" dirty="0">
              <a:solidFill>
                <a:srgbClr val="1F7F95"/>
              </a:solidFill>
              <a:latin typeface="Arimo"/>
            </a:endParaRPr>
          </a:p>
          <a:p>
            <a:pPr>
              <a:lnSpc>
                <a:spcPts val="4082"/>
              </a:lnSpc>
            </a:pPr>
            <a:r>
              <a:rPr lang="en-US" sz="2800" dirty="0">
                <a:solidFill>
                  <a:srgbClr val="1F7F95"/>
                </a:solidFill>
                <a:latin typeface="Arimo"/>
              </a:rPr>
              <a:t>•</a:t>
            </a:r>
            <a:r>
              <a:rPr lang="en-US" sz="2800" dirty="0">
                <a:solidFill>
                  <a:srgbClr val="1F7F95"/>
                </a:solidFill>
                <a:latin typeface="Clear Sans Bold"/>
              </a:rPr>
              <a:t>The Center for </a:t>
            </a:r>
            <a:r>
              <a:rPr lang="en-US" sz="2800" dirty="0" err="1">
                <a:solidFill>
                  <a:srgbClr val="1F7F95"/>
                </a:solidFill>
                <a:latin typeface="Clear Sans Bold"/>
              </a:rPr>
              <a:t>EcoTechnology</a:t>
            </a:r>
            <a:r>
              <a:rPr lang="en-US" sz="2800" dirty="0">
                <a:solidFill>
                  <a:srgbClr val="1F7F95"/>
                </a:solidFill>
                <a:latin typeface="Clear Sans Bold"/>
              </a:rPr>
              <a:t>, as a </a:t>
            </a:r>
            <a:r>
              <a:rPr lang="en-US" sz="2800" dirty="0" err="1">
                <a:solidFill>
                  <a:srgbClr val="1F7F95"/>
                </a:solidFill>
                <a:latin typeface="Clear Sans Bold"/>
              </a:rPr>
              <a:t>MassSave</a:t>
            </a:r>
            <a:r>
              <a:rPr lang="en-US" sz="2800" dirty="0">
                <a:solidFill>
                  <a:srgbClr val="1F7F95"/>
                </a:solidFill>
                <a:latin typeface="Clear Sans Bold"/>
              </a:rPr>
              <a:t> partner, will provide technical assistance to building owners, managers, and Town staff to midwife this process. </a:t>
            </a:r>
          </a:p>
          <a:p>
            <a:pPr>
              <a:lnSpc>
                <a:spcPts val="4082"/>
              </a:lnSpc>
            </a:pPr>
            <a:endParaRPr lang="en-US" sz="2800" dirty="0">
              <a:solidFill>
                <a:srgbClr val="1F7F95"/>
              </a:solidFill>
              <a:latin typeface="Arimo"/>
            </a:endParaRPr>
          </a:p>
          <a:p>
            <a:pPr>
              <a:lnSpc>
                <a:spcPts val="4082"/>
              </a:lnSpc>
            </a:pPr>
            <a:r>
              <a:rPr lang="en-US" sz="2800" dirty="0">
                <a:solidFill>
                  <a:srgbClr val="1F7F95"/>
                </a:solidFill>
                <a:latin typeface="Arimo"/>
              </a:rPr>
              <a:t>•</a:t>
            </a:r>
            <a:r>
              <a:rPr lang="en-US" sz="2800" dirty="0">
                <a:solidFill>
                  <a:srgbClr val="1F7F95"/>
                </a:solidFill>
                <a:latin typeface="Clear Sans Bold"/>
              </a:rPr>
              <a:t>As a result, we can expect to see:</a:t>
            </a:r>
            <a:endParaRPr lang="en-US" sz="2800" dirty="0">
              <a:solidFill>
                <a:srgbClr val="1F7F95"/>
              </a:solidFill>
              <a:latin typeface="Arimo"/>
            </a:endParaRPr>
          </a:p>
          <a:p>
            <a:pPr marL="629637" lvl="1" indent="-314819">
              <a:lnSpc>
                <a:spcPts val="4082"/>
              </a:lnSpc>
              <a:buFont typeface="Arial"/>
              <a:buChar char="•"/>
            </a:pPr>
            <a:r>
              <a:rPr lang="en-US" sz="2400" b="1" dirty="0">
                <a:solidFill>
                  <a:srgbClr val="1F7F95"/>
                </a:solidFill>
                <a:latin typeface="Clear Sans Bold"/>
              </a:rPr>
              <a:t>Reduced costs for owners and renters</a:t>
            </a:r>
            <a:endParaRPr lang="en-US" sz="2400" b="1" dirty="0">
              <a:solidFill>
                <a:srgbClr val="1F7F95"/>
              </a:solidFill>
              <a:latin typeface="Arimo"/>
            </a:endParaRPr>
          </a:p>
          <a:p>
            <a:pPr marL="629637" lvl="1" indent="-314819">
              <a:lnSpc>
                <a:spcPts val="4082"/>
              </a:lnSpc>
              <a:buFont typeface="Arial"/>
              <a:buChar char="•"/>
            </a:pPr>
            <a:r>
              <a:rPr lang="en-US" sz="2400" b="1" dirty="0">
                <a:solidFill>
                  <a:srgbClr val="1F7F95"/>
                </a:solidFill>
                <a:latin typeface="Clear Sans Bold"/>
              </a:rPr>
              <a:t>Better air quality in apartments </a:t>
            </a:r>
            <a:endParaRPr lang="en-US" sz="2400" b="1" dirty="0">
              <a:solidFill>
                <a:srgbClr val="1F7F95"/>
              </a:solidFill>
              <a:latin typeface="Arimo"/>
            </a:endParaRPr>
          </a:p>
          <a:p>
            <a:pPr marL="629637" lvl="1" indent="-314819">
              <a:lnSpc>
                <a:spcPts val="4082"/>
              </a:lnSpc>
              <a:buFont typeface="Arial"/>
              <a:buChar char="•"/>
            </a:pPr>
            <a:r>
              <a:rPr lang="en-US" sz="2400" b="1" dirty="0">
                <a:solidFill>
                  <a:srgbClr val="1F7F95"/>
                </a:solidFill>
                <a:latin typeface="Clear Sans Bold"/>
              </a:rPr>
              <a:t>Improved health in households living in</a:t>
            </a:r>
            <a:endParaRPr lang="en-US" sz="2400" b="1" dirty="0">
              <a:solidFill>
                <a:srgbClr val="1F7F95"/>
              </a:solidFill>
              <a:latin typeface="Arimo"/>
            </a:endParaRPr>
          </a:p>
          <a:p>
            <a:pPr>
              <a:lnSpc>
                <a:spcPts val="4082"/>
              </a:lnSpc>
            </a:pPr>
            <a:endParaRPr lang="en-US" sz="1335" dirty="0">
              <a:solidFill>
                <a:srgbClr val="1F7F95"/>
              </a:solidFill>
              <a:latin typeface="Arimo"/>
            </a:endParaRPr>
          </a:p>
          <a:p>
            <a:pPr>
              <a:lnSpc>
                <a:spcPts val="4082"/>
              </a:lnSpc>
            </a:pPr>
            <a:endParaRPr lang="en-US" sz="1335" dirty="0">
              <a:solidFill>
                <a:srgbClr val="1F7F95"/>
              </a:solidFill>
              <a:latin typeface="Arimo"/>
            </a:endParaRPr>
          </a:p>
          <a:p>
            <a:pPr algn="ctr">
              <a:lnSpc>
                <a:spcPts val="3078"/>
              </a:lnSpc>
            </a:pPr>
            <a:endParaRPr lang="en-US" sz="1335" dirty="0">
              <a:solidFill>
                <a:srgbClr val="1F7F95"/>
              </a:solidFill>
              <a:latin typeface="Arimo"/>
            </a:endParaRPr>
          </a:p>
        </p:txBody>
      </p:sp>
      <p:pic>
        <p:nvPicPr>
          <p:cNvPr id="4" name="Picture 4"/>
          <p:cNvPicPr>
            <a:picLocks noChangeAspect="1"/>
          </p:cNvPicPr>
          <p:nvPr/>
        </p:nvPicPr>
        <p:blipFill rotWithShape="1">
          <a:blip r:embed="rId2"/>
          <a:srcRect l="20714" r="14235" b="40502"/>
          <a:stretch/>
        </p:blipFill>
        <p:spPr>
          <a:xfrm>
            <a:off x="0" y="5002170"/>
            <a:ext cx="6335292" cy="5315126"/>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9102" y="189910"/>
            <a:ext cx="2862690" cy="2129125"/>
          </a:xfrm>
          <a:prstGeom prst="rect">
            <a:avLst/>
          </a:prstGeom>
        </p:spPr>
      </p:pic>
      <p:sp>
        <p:nvSpPr>
          <p:cNvPr id="6" name="TextBox 6"/>
          <p:cNvSpPr txBox="1"/>
          <p:nvPr/>
        </p:nvSpPr>
        <p:spPr>
          <a:xfrm>
            <a:off x="0" y="2349330"/>
            <a:ext cx="6335292" cy="2652839"/>
          </a:xfrm>
          <a:prstGeom prst="rect">
            <a:avLst/>
          </a:prstGeom>
        </p:spPr>
        <p:txBody>
          <a:bodyPr lIns="0" tIns="0" rIns="0" bIns="0" rtlCol="0" anchor="t">
            <a:spAutoFit/>
          </a:bodyPr>
          <a:lstStyle/>
          <a:p>
            <a:pPr algn="ctr">
              <a:lnSpc>
                <a:spcPts val="7086"/>
              </a:lnSpc>
            </a:pPr>
            <a:r>
              <a:rPr lang="en-US" sz="5061">
                <a:solidFill>
                  <a:srgbClr val="1F7F95"/>
                </a:solidFill>
                <a:latin typeface="Open Sans Extra Bold"/>
              </a:rPr>
              <a:t>HOUSING</a:t>
            </a:r>
          </a:p>
          <a:p>
            <a:pPr algn="ctr">
              <a:lnSpc>
                <a:spcPts val="7086"/>
              </a:lnSpc>
            </a:pPr>
            <a:r>
              <a:rPr lang="en-US" sz="5061">
                <a:solidFill>
                  <a:srgbClr val="1F7F95"/>
                </a:solidFill>
                <a:latin typeface="Open Sans Extra Bold"/>
              </a:rPr>
              <a:t>AND</a:t>
            </a:r>
          </a:p>
          <a:p>
            <a:pPr algn="ctr">
              <a:lnSpc>
                <a:spcPts val="7086"/>
              </a:lnSpc>
            </a:pPr>
            <a:r>
              <a:rPr lang="en-US" sz="5061">
                <a:solidFill>
                  <a:srgbClr val="1F7F95"/>
                </a:solidFill>
                <a:latin typeface="Open Sans Extra Bold"/>
              </a:rPr>
              <a:t>SUSTAINABILITY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grpSp>
        <p:nvGrpSpPr>
          <p:cNvPr id="2" name="Group 2"/>
          <p:cNvGrpSpPr/>
          <p:nvPr/>
        </p:nvGrpSpPr>
        <p:grpSpPr>
          <a:xfrm>
            <a:off x="589722" y="1790700"/>
            <a:ext cx="17361960" cy="7426885"/>
            <a:chOff x="0" y="0"/>
            <a:chExt cx="23149280" cy="9902513"/>
          </a:xfrm>
        </p:grpSpPr>
        <p:sp>
          <p:nvSpPr>
            <p:cNvPr id="3" name="AutoShape 3"/>
            <p:cNvSpPr/>
            <p:nvPr/>
          </p:nvSpPr>
          <p:spPr>
            <a:xfrm>
              <a:off x="0" y="0"/>
              <a:ext cx="7200276" cy="9902513"/>
            </a:xfrm>
            <a:prstGeom prst="rect">
              <a:avLst/>
            </a:prstGeom>
            <a:solidFill>
              <a:srgbClr val="8DE68B">
                <a:alpha val="34902"/>
              </a:srgbClr>
            </a:solidFill>
          </p:spPr>
        </p:sp>
        <p:sp>
          <p:nvSpPr>
            <p:cNvPr id="4" name="AutoShape 4"/>
            <p:cNvSpPr/>
            <p:nvPr/>
          </p:nvSpPr>
          <p:spPr>
            <a:xfrm>
              <a:off x="7974502" y="0"/>
              <a:ext cx="7200276" cy="9902513"/>
            </a:xfrm>
            <a:prstGeom prst="rect">
              <a:avLst/>
            </a:prstGeom>
            <a:solidFill>
              <a:srgbClr val="80D5FF">
                <a:alpha val="34902"/>
              </a:srgbClr>
            </a:solidFill>
          </p:spPr>
        </p:sp>
        <p:sp>
          <p:nvSpPr>
            <p:cNvPr id="5" name="AutoShape 5"/>
            <p:cNvSpPr/>
            <p:nvPr/>
          </p:nvSpPr>
          <p:spPr>
            <a:xfrm>
              <a:off x="15949003" y="0"/>
              <a:ext cx="7200276" cy="9902513"/>
            </a:xfrm>
            <a:prstGeom prst="rect">
              <a:avLst/>
            </a:prstGeom>
            <a:solidFill>
              <a:srgbClr val="8DE68B">
                <a:alpha val="34902"/>
              </a:srgbClr>
            </a:solidFill>
          </p:spPr>
          <p:txBody>
            <a:bodyPr/>
            <a:lstStyle/>
            <a:p>
              <a:endParaRPr lang="en-US" dirty="0"/>
            </a:p>
          </p:txBody>
        </p:sp>
      </p:grpSp>
      <p:sp>
        <p:nvSpPr>
          <p:cNvPr id="6" name="TextBox 6"/>
          <p:cNvSpPr txBox="1"/>
          <p:nvPr/>
        </p:nvSpPr>
        <p:spPr>
          <a:xfrm>
            <a:off x="295035" y="504825"/>
            <a:ext cx="12766547" cy="1047750"/>
          </a:xfrm>
          <a:prstGeom prst="rect">
            <a:avLst/>
          </a:prstGeom>
        </p:spPr>
        <p:txBody>
          <a:bodyPr lIns="0" tIns="0" rIns="0" bIns="0" rtlCol="0" anchor="t">
            <a:spAutoFit/>
          </a:bodyPr>
          <a:lstStyle/>
          <a:p>
            <a:pPr algn="r">
              <a:lnSpc>
                <a:spcPts val="8279"/>
              </a:lnSpc>
            </a:pPr>
            <a:r>
              <a:rPr lang="en-US" sz="6899" spc="206">
                <a:solidFill>
                  <a:srgbClr val="1F7F95"/>
                </a:solidFill>
                <a:latin typeface="Clear Sans Bold Bold"/>
              </a:rPr>
              <a:t>REPORT:NOT JUST AMHERST</a:t>
            </a:r>
          </a:p>
        </p:txBody>
      </p:sp>
      <p:sp>
        <p:nvSpPr>
          <p:cNvPr id="7" name="TextBox 7"/>
          <p:cNvSpPr txBox="1"/>
          <p:nvPr/>
        </p:nvSpPr>
        <p:spPr>
          <a:xfrm>
            <a:off x="7045141" y="2036020"/>
            <a:ext cx="4197718" cy="1263679"/>
          </a:xfrm>
          <a:prstGeom prst="rect">
            <a:avLst/>
          </a:prstGeom>
        </p:spPr>
        <p:txBody>
          <a:bodyPr lIns="0" tIns="0" rIns="0" bIns="0" rtlCol="0" anchor="t">
            <a:spAutoFit/>
          </a:bodyPr>
          <a:lstStyle/>
          <a:p>
            <a:pPr>
              <a:lnSpc>
                <a:spcPts val="4771"/>
              </a:lnSpc>
            </a:pPr>
            <a:endParaRPr lang="en-US" sz="3308" dirty="0">
              <a:solidFill>
                <a:srgbClr val="DF9333"/>
              </a:solidFill>
              <a:latin typeface="Open Sans Bold"/>
            </a:endParaRPr>
          </a:p>
          <a:p>
            <a:pPr algn="ctr">
              <a:lnSpc>
                <a:spcPts val="5611"/>
              </a:lnSpc>
            </a:pPr>
            <a:endParaRPr lang="en-US" sz="3308" dirty="0">
              <a:solidFill>
                <a:srgbClr val="DF9333"/>
              </a:solidFill>
              <a:latin typeface="Open Sans Bold"/>
            </a:endParaRPr>
          </a:p>
        </p:txBody>
      </p:sp>
      <p:sp>
        <p:nvSpPr>
          <p:cNvPr id="8" name="TextBox 8"/>
          <p:cNvSpPr txBox="1"/>
          <p:nvPr/>
        </p:nvSpPr>
        <p:spPr>
          <a:xfrm>
            <a:off x="609600" y="2104336"/>
            <a:ext cx="4800600" cy="8386207"/>
          </a:xfrm>
          <a:prstGeom prst="rect">
            <a:avLst/>
          </a:prstGeom>
        </p:spPr>
        <p:txBody>
          <a:bodyPr wrap="square" lIns="0" tIns="0" rIns="0" bIns="0" rtlCol="0" anchor="t">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While the presence of UMass makes Amherst unique in some ways, the challenges that Amherst experiences are present throughout the Pioneer Valley.</a:t>
            </a:r>
          </a:p>
          <a:p>
            <a:endParaRPr lang="en-US" sz="3200" b="1"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See Greater Springfield Regional Housing Analysis Report [UMass Donahue Institute Report developed with support from </a:t>
            </a:r>
            <a:r>
              <a:rPr lang="en-US" sz="2400" dirty="0" err="1">
                <a:latin typeface="Open Sans" panose="020B0606030504020204" pitchFamily="34" charset="0"/>
                <a:ea typeface="Open Sans" panose="020B0606030504020204" pitchFamily="34" charset="0"/>
                <a:cs typeface="Open Sans" panose="020B0606030504020204" pitchFamily="34" charset="0"/>
              </a:rPr>
              <a:t>Wayfinders</a:t>
            </a:r>
            <a:r>
              <a:rPr lang="en-US" sz="2400" dirty="0">
                <a:latin typeface="Open Sans" panose="020B0606030504020204" pitchFamily="34" charset="0"/>
                <a:ea typeface="Open Sans" panose="020B0606030504020204" pitchFamily="34" charset="0"/>
                <a:cs typeface="Open Sans" panose="020B0606030504020204" pitchFamily="34" charset="0"/>
              </a:rPr>
              <a:t> and the </a:t>
            </a:r>
            <a:r>
              <a:rPr lang="en-US" sz="2400" dirty="0"/>
              <a:t>Community Foundation</a:t>
            </a:r>
            <a:r>
              <a:rPr lang="en-US" sz="3200" dirty="0"/>
              <a:t>]</a:t>
            </a:r>
          </a:p>
          <a:p>
            <a:pPr>
              <a:lnSpc>
                <a:spcPts val="5611"/>
              </a:lnSpc>
            </a:pPr>
            <a:endParaRPr lang="en-US" sz="4008" dirty="0">
              <a:solidFill>
                <a:srgbClr val="5D6C89"/>
              </a:solidFill>
              <a:latin typeface="Open Sans Bold Italics"/>
            </a:endParaRPr>
          </a:p>
          <a:p>
            <a:pPr>
              <a:lnSpc>
                <a:spcPts val="5611"/>
              </a:lnSpc>
            </a:pPr>
            <a:endParaRPr lang="en-US" sz="4008" dirty="0">
              <a:solidFill>
                <a:srgbClr val="5D6C89"/>
              </a:solidFill>
              <a:latin typeface="Open Sans Bold Italics"/>
            </a:endParaRPr>
          </a:p>
          <a:p>
            <a:pPr algn="ctr">
              <a:lnSpc>
                <a:spcPts val="5611"/>
              </a:lnSpc>
            </a:pPr>
            <a:endParaRPr lang="en-US" sz="4008" dirty="0">
              <a:solidFill>
                <a:srgbClr val="5D6C89"/>
              </a:solidFill>
              <a:latin typeface="Open Sans Bold Italics"/>
            </a:endParaRPr>
          </a:p>
        </p:txBody>
      </p:sp>
      <p:sp>
        <p:nvSpPr>
          <p:cNvPr id="12" name="Rectangle 11">
            <a:extLst>
              <a:ext uri="{FF2B5EF4-FFF2-40B4-BE49-F238E27FC236}">
                <a16:creationId xmlns:a16="http://schemas.microsoft.com/office/drawing/2014/main" id="{A0B723FA-A695-844B-9944-1985FF8F4254}"/>
              </a:ext>
            </a:extLst>
          </p:cNvPr>
          <p:cNvSpPr/>
          <p:nvPr/>
        </p:nvSpPr>
        <p:spPr>
          <a:xfrm>
            <a:off x="12877802" y="2104336"/>
            <a:ext cx="4571998" cy="7102585"/>
          </a:xfrm>
          <a:prstGeom prst="rect">
            <a:avLst/>
          </a:prstGeom>
        </p:spPr>
        <p:txBody>
          <a:bodyPr wrap="square">
            <a:spAutoFit/>
          </a:bodyPr>
          <a:lstStyle/>
          <a:p>
            <a:pPr>
              <a:lnSpc>
                <a:spcPts val="4631"/>
              </a:lnSpc>
            </a:pPr>
            <a:r>
              <a:rPr lang="en-US" sz="3200" i="1" dirty="0">
                <a:solidFill>
                  <a:schemeClr val="tx2">
                    <a:lumMod val="75000"/>
                  </a:schemeClr>
                </a:solidFill>
                <a:latin typeface="Open Sans Bold"/>
              </a:rPr>
              <a:t>More than half of all renters in the Pioneer Valley are housing “cost burdened”, spending 30 percent or more of their income on housing. This trend is even worse for communities of color in the region.</a:t>
            </a:r>
          </a:p>
          <a:p>
            <a:pPr>
              <a:lnSpc>
                <a:spcPts val="4771"/>
              </a:lnSpc>
            </a:pPr>
            <a:endParaRPr lang="en-US" dirty="0">
              <a:solidFill>
                <a:srgbClr val="DF9333"/>
              </a:solidFill>
              <a:latin typeface="Open Sans Bold"/>
            </a:endParaRPr>
          </a:p>
        </p:txBody>
      </p:sp>
      <p:sp>
        <p:nvSpPr>
          <p:cNvPr id="13" name="Rectangle 12">
            <a:extLst>
              <a:ext uri="{FF2B5EF4-FFF2-40B4-BE49-F238E27FC236}">
                <a16:creationId xmlns:a16="http://schemas.microsoft.com/office/drawing/2014/main" id="{0F53D6F1-CE35-5D4F-B1F4-C81311FE114F}"/>
              </a:ext>
            </a:extLst>
          </p:cNvPr>
          <p:cNvSpPr/>
          <p:nvPr/>
        </p:nvSpPr>
        <p:spPr>
          <a:xfrm>
            <a:off x="6705600" y="2104336"/>
            <a:ext cx="5029200" cy="6482031"/>
          </a:xfrm>
          <a:prstGeom prst="rect">
            <a:avLst/>
          </a:prstGeom>
        </p:spPr>
        <p:txBody>
          <a:bodyPr wrap="square">
            <a:spAutoFit/>
          </a:bodyPr>
          <a:lstStyle/>
          <a:p>
            <a:pPr marL="457200" indent="-457200">
              <a:lnSpc>
                <a:spcPts val="5611"/>
              </a:lnSpc>
              <a:buFont typeface="Arial" panose="020B0604020202020204" pitchFamily="34" charset="0"/>
              <a:buChar char="•"/>
            </a:pPr>
            <a:r>
              <a:rPr lang="en-US" sz="3200" dirty="0">
                <a:solidFill>
                  <a:srgbClr val="5D6C89"/>
                </a:solidFill>
                <a:latin typeface="Open Sans Bold Italics"/>
              </a:rPr>
              <a:t>An increasing housing supply gap could drive up prices</a:t>
            </a:r>
          </a:p>
          <a:p>
            <a:pPr>
              <a:lnSpc>
                <a:spcPts val="5611"/>
              </a:lnSpc>
            </a:pPr>
            <a:endParaRPr lang="en-US" sz="3200" dirty="0">
              <a:solidFill>
                <a:srgbClr val="5D6C89"/>
              </a:solidFill>
              <a:latin typeface="Open Sans Bold Italics"/>
            </a:endParaRPr>
          </a:p>
          <a:p>
            <a:pPr marL="457200" indent="-457200">
              <a:lnSpc>
                <a:spcPts val="5611"/>
              </a:lnSpc>
              <a:buFont typeface="Arial" panose="020B0604020202020204" pitchFamily="34" charset="0"/>
              <a:buChar char="•"/>
            </a:pPr>
            <a:r>
              <a:rPr lang="en-US" sz="3200" dirty="0">
                <a:solidFill>
                  <a:srgbClr val="5D6C89"/>
                </a:solidFill>
                <a:latin typeface="Open Sans Bold Italics"/>
              </a:rPr>
              <a:t>Housing instability pressures have remained serious since the Great Recession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6335292" y="0"/>
            <a:ext cx="11952708" cy="10287000"/>
          </a:xfrm>
          <a:prstGeom prst="rect">
            <a:avLst/>
          </a:prstGeom>
          <a:solidFill>
            <a:srgbClr val="3C91AE">
              <a:alpha val="34902"/>
            </a:srgbClr>
          </a:solidFill>
        </p:spPr>
      </p:sp>
      <p:sp>
        <p:nvSpPr>
          <p:cNvPr id="3" name="TextBox 3"/>
          <p:cNvSpPr txBox="1"/>
          <p:nvPr/>
        </p:nvSpPr>
        <p:spPr>
          <a:xfrm>
            <a:off x="6560225" y="511914"/>
            <a:ext cx="11502843" cy="9449495"/>
          </a:xfrm>
          <a:prstGeom prst="rect">
            <a:avLst/>
          </a:prstGeom>
        </p:spPr>
        <p:txBody>
          <a:bodyPr lIns="0" tIns="0" rIns="0" bIns="0" rtlCol="0" anchor="t">
            <a:spAutoFit/>
          </a:bodyPr>
          <a:lstStyle/>
          <a:p>
            <a:pPr marL="639481" lvl="1" indent="-319740">
              <a:lnSpc>
                <a:spcPts val="4146"/>
              </a:lnSpc>
              <a:buFont typeface="Arial"/>
              <a:buChar char="•"/>
            </a:pPr>
            <a:r>
              <a:rPr lang="en-US" sz="2961" dirty="0">
                <a:solidFill>
                  <a:srgbClr val="1F7F95"/>
                </a:solidFill>
                <a:latin typeface="Clear Sans Bold"/>
              </a:rPr>
              <a:t>We need a partner in the University that recognizes its role in the local housing market and plans to develop 3-5 thousand new units on campus for its students, including those with families.</a:t>
            </a:r>
          </a:p>
          <a:p>
            <a:pPr marL="639481" lvl="1" indent="-319740">
              <a:lnSpc>
                <a:spcPts val="4146"/>
              </a:lnSpc>
              <a:buFont typeface="Arial"/>
              <a:buChar char="•"/>
            </a:pPr>
            <a:r>
              <a:rPr lang="en-US" sz="2961" dirty="0">
                <a:solidFill>
                  <a:srgbClr val="1F7F95"/>
                </a:solidFill>
                <a:latin typeface="Clear Sans Bold"/>
              </a:rPr>
              <a:t>Set a reasonable goal of at least 250 new affordable units. If we don’t set goals and work hard on it, we will never get there.</a:t>
            </a:r>
          </a:p>
          <a:p>
            <a:pPr marL="639481" lvl="1" indent="-319740">
              <a:lnSpc>
                <a:spcPts val="4146"/>
              </a:lnSpc>
              <a:buFont typeface="Arial"/>
              <a:buChar char="•"/>
            </a:pPr>
            <a:r>
              <a:rPr lang="en-US" sz="2961" dirty="0">
                <a:solidFill>
                  <a:srgbClr val="1F7F95"/>
                </a:solidFill>
                <a:latin typeface="Clear Sans Bold"/>
              </a:rPr>
              <a:t>Assure that these new units are available to both individuals and families, including persons who are homeless, disabled, seniors, etc.</a:t>
            </a:r>
          </a:p>
          <a:p>
            <a:pPr marL="639481" lvl="1" indent="-319740">
              <a:lnSpc>
                <a:spcPts val="4146"/>
              </a:lnSpc>
              <a:buFont typeface="Arial"/>
              <a:buChar char="•"/>
            </a:pPr>
            <a:r>
              <a:rPr lang="en-US" sz="2961" dirty="0">
                <a:solidFill>
                  <a:srgbClr val="1F7F95"/>
                </a:solidFill>
                <a:latin typeface="Clear Sans Bold"/>
              </a:rPr>
              <a:t>Assure that these new units are not segregated or isolated, but close to services, including transportation. </a:t>
            </a:r>
          </a:p>
          <a:p>
            <a:pPr marL="639481" lvl="1" indent="-319740">
              <a:lnSpc>
                <a:spcPts val="4146"/>
              </a:lnSpc>
              <a:buFont typeface="Arial"/>
              <a:buChar char="•"/>
            </a:pPr>
            <a:r>
              <a:rPr lang="en-US" sz="2961" dirty="0">
                <a:solidFill>
                  <a:srgbClr val="1F7F95"/>
                </a:solidFill>
                <a:latin typeface="Clear Sans Bold"/>
              </a:rPr>
              <a:t>Assist people seeking affordable housing in identifying and accessing available homes.</a:t>
            </a:r>
          </a:p>
          <a:p>
            <a:pPr marL="639481" lvl="1" indent="-319740">
              <a:lnSpc>
                <a:spcPts val="4146"/>
              </a:lnSpc>
              <a:buFont typeface="Arial"/>
              <a:buChar char="•"/>
            </a:pPr>
            <a:r>
              <a:rPr lang="en-US" sz="2961" dirty="0">
                <a:solidFill>
                  <a:srgbClr val="1F7F95"/>
                </a:solidFill>
                <a:latin typeface="Clear Sans Bold"/>
              </a:rPr>
              <a:t>Maintain our commitment to supporting the Amherst seasonal shelter, even as we develop new housing</a:t>
            </a:r>
          </a:p>
          <a:p>
            <a:pPr>
              <a:lnSpc>
                <a:spcPts val="4146"/>
              </a:lnSpc>
            </a:pPr>
            <a:endParaRPr lang="en-US" sz="2961" dirty="0">
              <a:solidFill>
                <a:srgbClr val="1F7F95"/>
              </a:solidFill>
              <a:latin typeface="Clear Sans Bold"/>
            </a:endParaRPr>
          </a:p>
          <a:p>
            <a:pPr algn="ctr">
              <a:lnSpc>
                <a:spcPts val="5419"/>
              </a:lnSpc>
            </a:pPr>
            <a:r>
              <a:rPr lang="en-US" sz="3871" b="1" dirty="0">
                <a:solidFill>
                  <a:srgbClr val="DF9333"/>
                </a:solidFill>
                <a:latin typeface="Clear Sans Bold Bold Italics"/>
              </a:rPr>
              <a:t>Above all, we need your ideas and your advocacy!</a:t>
            </a:r>
          </a:p>
          <a:p>
            <a:pPr algn="ctr">
              <a:lnSpc>
                <a:spcPts val="3126"/>
              </a:lnSpc>
            </a:pPr>
            <a:endParaRPr lang="en-US" sz="3871" dirty="0">
              <a:solidFill>
                <a:srgbClr val="DF9333"/>
              </a:solidFill>
              <a:latin typeface="Clear Sans Bold Bold Italics"/>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73618"/>
            <a:ext cx="6335292" cy="2716256"/>
          </a:xfrm>
          <a:prstGeom prst="rect">
            <a:avLst/>
          </a:prstGeom>
        </p:spPr>
      </p:pic>
      <p:pic>
        <p:nvPicPr>
          <p:cNvPr id="5" name="Picture 5"/>
          <p:cNvPicPr>
            <a:picLocks noChangeAspect="1"/>
          </p:cNvPicPr>
          <p:nvPr/>
        </p:nvPicPr>
        <p:blipFill>
          <a:blip r:embed="rId4"/>
          <a:srcRect/>
          <a:stretch>
            <a:fillRect/>
          </a:stretch>
        </p:blipFill>
        <p:spPr>
          <a:xfrm>
            <a:off x="1176306" y="5227919"/>
            <a:ext cx="3982681" cy="5059081"/>
          </a:xfrm>
          <a:prstGeom prst="rect">
            <a:avLst/>
          </a:prstGeom>
        </p:spPr>
      </p:pic>
      <p:sp>
        <p:nvSpPr>
          <p:cNvPr id="6" name="TextBox 6"/>
          <p:cNvSpPr txBox="1"/>
          <p:nvPr/>
        </p:nvSpPr>
        <p:spPr>
          <a:xfrm>
            <a:off x="-955589" y="3244716"/>
            <a:ext cx="8114665" cy="1757382"/>
          </a:xfrm>
          <a:prstGeom prst="rect">
            <a:avLst/>
          </a:prstGeom>
        </p:spPr>
        <p:txBody>
          <a:bodyPr lIns="0" tIns="0" rIns="0" bIns="0" rtlCol="0" anchor="t">
            <a:spAutoFit/>
          </a:bodyPr>
          <a:lstStyle/>
          <a:p>
            <a:pPr algn="ctr">
              <a:lnSpc>
                <a:spcPts val="7086"/>
              </a:lnSpc>
            </a:pPr>
            <a:r>
              <a:rPr lang="en-US" sz="5061">
                <a:solidFill>
                  <a:srgbClr val="CB5B3B"/>
                </a:solidFill>
                <a:latin typeface="Open Sans Extra Bold"/>
              </a:rPr>
              <a:t>WHAT DO WE</a:t>
            </a:r>
          </a:p>
          <a:p>
            <a:pPr algn="ctr">
              <a:lnSpc>
                <a:spcPts val="7086"/>
              </a:lnSpc>
            </a:pPr>
            <a:r>
              <a:rPr lang="en-US" sz="5061">
                <a:solidFill>
                  <a:srgbClr val="CB5B3B"/>
                </a:solidFill>
                <a:latin typeface="Open Sans Extra Bold"/>
              </a:rPr>
              <a:t>NEED?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A5485A-E90C-F945-A562-D2AEBF58A610}"/>
              </a:ext>
            </a:extLst>
          </p:cNvPr>
          <p:cNvSpPr>
            <a:spLocks noGrp="1"/>
          </p:cNvSpPr>
          <p:nvPr>
            <p:ph type="title"/>
          </p:nvPr>
        </p:nvSpPr>
        <p:spPr>
          <a:xfrm>
            <a:off x="2171700" y="2099469"/>
            <a:ext cx="13944600" cy="6088062"/>
          </a:xfrm>
        </p:spPr>
        <p:txBody>
          <a:bodyPr>
            <a:normAutofit/>
          </a:bodyPr>
          <a:lstStyle/>
          <a:p>
            <a:r>
              <a:rPr lang="en-US" sz="5400" b="1" dirty="0"/>
              <a:t>THANK YOU.</a:t>
            </a:r>
          </a:p>
        </p:txBody>
      </p:sp>
    </p:spTree>
    <p:extLst>
      <p:ext uri="{BB962C8B-B14F-4D97-AF65-F5344CB8AC3E}">
        <p14:creationId xmlns:p14="http://schemas.microsoft.com/office/powerpoint/2010/main" val="4197336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0" y="-1"/>
            <a:ext cx="10320397" cy="2519927"/>
          </a:xfrm>
          <a:prstGeom prst="rect">
            <a:avLst/>
          </a:prstGeom>
          <a:solidFill>
            <a:srgbClr val="51C7EA">
              <a:alpha val="34902"/>
            </a:srgbClr>
          </a:solidFill>
        </p:spPr>
      </p:sp>
      <p:pic>
        <p:nvPicPr>
          <p:cNvPr id="3" name="Picture 3"/>
          <p:cNvPicPr>
            <a:picLocks noChangeAspect="1"/>
          </p:cNvPicPr>
          <p:nvPr/>
        </p:nvPicPr>
        <p:blipFill>
          <a:blip r:embed="rId2"/>
          <a:srcRect/>
          <a:stretch>
            <a:fillRect/>
          </a:stretch>
        </p:blipFill>
        <p:spPr>
          <a:xfrm>
            <a:off x="0" y="2574756"/>
            <a:ext cx="10320397" cy="5219285"/>
          </a:xfrm>
          <a:prstGeom prst="rect">
            <a:avLst/>
          </a:prstGeom>
        </p:spPr>
      </p:pic>
      <p:grpSp>
        <p:nvGrpSpPr>
          <p:cNvPr id="4" name="Group 4"/>
          <p:cNvGrpSpPr/>
          <p:nvPr/>
        </p:nvGrpSpPr>
        <p:grpSpPr>
          <a:xfrm>
            <a:off x="10752331" y="1028700"/>
            <a:ext cx="7386220" cy="9258300"/>
            <a:chOff x="0" y="0"/>
            <a:chExt cx="9848293" cy="12344400"/>
          </a:xfrm>
        </p:grpSpPr>
        <p:sp>
          <p:nvSpPr>
            <p:cNvPr id="5" name="TextBox 5"/>
            <p:cNvSpPr txBox="1"/>
            <p:nvPr/>
          </p:nvSpPr>
          <p:spPr>
            <a:xfrm>
              <a:off x="0" y="0"/>
              <a:ext cx="9848293" cy="11071550"/>
            </a:xfrm>
            <a:prstGeom prst="rect">
              <a:avLst/>
            </a:prstGeom>
          </p:spPr>
          <p:txBody>
            <a:bodyPr lIns="0" tIns="0" rIns="0" bIns="0" rtlCol="0" anchor="t">
              <a:spAutoFit/>
            </a:bodyPr>
            <a:lstStyle/>
            <a:p>
              <a:pPr>
                <a:lnSpc>
                  <a:spcPts val="8172"/>
                </a:lnSpc>
              </a:pPr>
              <a:r>
                <a:rPr lang="en-US" sz="6810" spc="204">
                  <a:solidFill>
                    <a:srgbClr val="4D4A46"/>
                  </a:solidFill>
                  <a:latin typeface="Clear Sans Bold Bold"/>
                </a:rPr>
                <a:t>IF WE WERE TO </a:t>
              </a:r>
            </a:p>
            <a:p>
              <a:pPr>
                <a:lnSpc>
                  <a:spcPts val="8172"/>
                </a:lnSpc>
              </a:pPr>
              <a:r>
                <a:rPr lang="en-US" sz="6810" spc="204">
                  <a:solidFill>
                    <a:srgbClr val="4D4A46"/>
                  </a:solidFill>
                  <a:latin typeface="Clear Sans Bold Bold"/>
                </a:rPr>
                <a:t>INITIATE A NEW </a:t>
              </a:r>
            </a:p>
            <a:p>
              <a:pPr>
                <a:lnSpc>
                  <a:spcPts val="8172"/>
                </a:lnSpc>
              </a:pPr>
              <a:r>
                <a:rPr lang="en-US" sz="6810" spc="204">
                  <a:solidFill>
                    <a:srgbClr val="4D4A46"/>
                  </a:solidFill>
                  <a:latin typeface="Clear Sans Bold Bold"/>
                </a:rPr>
                <a:t>RENTAL DEVELOPMENT </a:t>
              </a:r>
            </a:p>
            <a:p>
              <a:pPr>
                <a:lnSpc>
                  <a:spcPts val="8172"/>
                </a:lnSpc>
              </a:pPr>
              <a:r>
                <a:rPr lang="en-US" sz="6810" spc="204">
                  <a:solidFill>
                    <a:srgbClr val="4D4A46"/>
                  </a:solidFill>
                  <a:latin typeface="Clear Sans Bold Bold"/>
                </a:rPr>
                <a:t>FOR OLDER ADULTS, WHAT WOULD IT LOOK LIKE?</a:t>
              </a:r>
            </a:p>
          </p:txBody>
        </p:sp>
        <p:sp>
          <p:nvSpPr>
            <p:cNvPr id="6" name="TextBox 6"/>
            <p:cNvSpPr txBox="1"/>
            <p:nvPr/>
          </p:nvSpPr>
          <p:spPr>
            <a:xfrm>
              <a:off x="1380177" y="11547653"/>
              <a:ext cx="8468116" cy="796747"/>
            </a:xfrm>
            <a:prstGeom prst="rect">
              <a:avLst/>
            </a:prstGeom>
          </p:spPr>
          <p:txBody>
            <a:bodyPr lIns="0" tIns="0" rIns="0" bIns="0" rtlCol="0" anchor="t">
              <a:spAutoFit/>
            </a:bodyPr>
            <a:lstStyle/>
            <a:p>
              <a:pPr algn="r">
                <a:lnSpc>
                  <a:spcPts val="5108"/>
                </a:lnSpc>
              </a:pPr>
              <a:endParaRPr/>
            </a:p>
          </p:txBody>
        </p:sp>
      </p:grpSp>
      <p:sp>
        <p:nvSpPr>
          <p:cNvPr id="7" name="AutoShape 7"/>
          <p:cNvSpPr/>
          <p:nvPr/>
        </p:nvSpPr>
        <p:spPr>
          <a:xfrm>
            <a:off x="0" y="7445706"/>
            <a:ext cx="10320397" cy="2841294"/>
          </a:xfrm>
          <a:prstGeom prst="rect">
            <a:avLst/>
          </a:prstGeom>
          <a:solidFill>
            <a:srgbClr val="51C7EA">
              <a:alpha val="34902"/>
            </a:srgbClr>
          </a:solid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73A4B-B3BD-5848-AA24-D9CA0991BD11}"/>
              </a:ext>
            </a:extLst>
          </p:cNvPr>
          <p:cNvSpPr>
            <a:spLocks noGrp="1"/>
          </p:cNvSpPr>
          <p:nvPr>
            <p:ph type="title"/>
          </p:nvPr>
        </p:nvSpPr>
        <p:spPr>
          <a:xfrm>
            <a:off x="1257300" y="547688"/>
            <a:ext cx="15773400" cy="1285925"/>
          </a:xfrm>
        </p:spPr>
        <p:txBody>
          <a:bodyPr/>
          <a:lstStyle/>
          <a:p>
            <a:r>
              <a:rPr lang="en-US" dirty="0"/>
              <a:t>Why is the Housing Trust involved in this?</a:t>
            </a:r>
          </a:p>
        </p:txBody>
      </p:sp>
      <p:sp>
        <p:nvSpPr>
          <p:cNvPr id="3" name="Content Placeholder 2">
            <a:extLst>
              <a:ext uri="{FF2B5EF4-FFF2-40B4-BE49-F238E27FC236}">
                <a16:creationId xmlns:a16="http://schemas.microsoft.com/office/drawing/2014/main" id="{6CEBB554-6D9D-1C49-AE65-DC748655C35D}"/>
              </a:ext>
            </a:extLst>
          </p:cNvPr>
          <p:cNvSpPr>
            <a:spLocks noGrp="1"/>
          </p:cNvSpPr>
          <p:nvPr>
            <p:ph idx="1"/>
          </p:nvPr>
        </p:nvSpPr>
        <p:spPr>
          <a:xfrm>
            <a:off x="1257300" y="1977992"/>
            <a:ext cx="15773400" cy="7287453"/>
          </a:xfrm>
        </p:spPr>
        <p:txBody>
          <a:bodyPr>
            <a:normAutofit/>
          </a:bodyPr>
          <a:lstStyle/>
          <a:p>
            <a:r>
              <a:rPr lang="en-US" sz="3600" dirty="0"/>
              <a:t>Promote a diversity of affordable housing in Amherst</a:t>
            </a:r>
          </a:p>
          <a:p>
            <a:r>
              <a:rPr lang="en-US" sz="3600" dirty="0"/>
              <a:t>Encourage development of specific projects</a:t>
            </a:r>
          </a:p>
          <a:p>
            <a:pPr lvl="1">
              <a:buFont typeface="Courier New" panose="02070309020205020404" pitchFamily="49" charset="0"/>
              <a:buChar char="o"/>
            </a:pPr>
            <a:r>
              <a:rPr lang="en-US" sz="3200" dirty="0"/>
              <a:t>Amherst studio apartments (123 Northampton Road)</a:t>
            </a:r>
          </a:p>
          <a:p>
            <a:pPr lvl="1">
              <a:buFont typeface="Courier New" panose="02070309020205020404" pitchFamily="49" charset="0"/>
              <a:buChar char="o"/>
            </a:pPr>
            <a:r>
              <a:rPr lang="en-US" sz="3200" dirty="0"/>
              <a:t>Belchertown Road-East Street development to serve families primarily</a:t>
            </a:r>
          </a:p>
          <a:p>
            <a:pPr lvl="1">
              <a:buFont typeface="Courier New" panose="02070309020205020404" pitchFamily="49" charset="0"/>
              <a:buChar char="o"/>
            </a:pPr>
            <a:r>
              <a:rPr lang="en-US" sz="3200" dirty="0"/>
              <a:t>Homeownership opportunities for low-income families</a:t>
            </a:r>
          </a:p>
          <a:p>
            <a:pPr lvl="1">
              <a:buFont typeface="Courier New" panose="02070309020205020404" pitchFamily="49" charset="0"/>
              <a:buChar char="o"/>
            </a:pPr>
            <a:r>
              <a:rPr lang="en-US" sz="3200" dirty="0"/>
              <a:t>Affordable apartments to serve older adults</a:t>
            </a:r>
          </a:p>
          <a:p>
            <a:pPr lvl="1">
              <a:buFont typeface="Courier New" panose="02070309020205020404" pitchFamily="49" charset="0"/>
              <a:buChar char="o"/>
            </a:pPr>
            <a:r>
              <a:rPr lang="en-US" sz="3200" dirty="0"/>
              <a:t>Promote other housing-related Town goals (e.g., sustainability)</a:t>
            </a:r>
          </a:p>
          <a:p>
            <a:r>
              <a:rPr lang="en-US" sz="3600" dirty="0"/>
              <a:t>Develop a pipeline of programs and projects</a:t>
            </a:r>
          </a:p>
          <a:p>
            <a:r>
              <a:rPr lang="en-US" sz="3600" dirty="0"/>
              <a:t>Seek public support directly and with the Amherst Affordable Housing Advocacy Coalition</a:t>
            </a:r>
          </a:p>
          <a:p>
            <a:r>
              <a:rPr lang="en-US" sz="3600" dirty="0"/>
              <a:t>Collaborate with the Community Preservation Act Committee and Town Council</a:t>
            </a:r>
          </a:p>
        </p:txBody>
      </p:sp>
    </p:spTree>
    <p:extLst>
      <p:ext uri="{BB962C8B-B14F-4D97-AF65-F5344CB8AC3E}">
        <p14:creationId xmlns:p14="http://schemas.microsoft.com/office/powerpoint/2010/main" val="262613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5281769" y="0"/>
            <a:ext cx="13006231" cy="10287000"/>
          </a:xfrm>
          <a:prstGeom prst="rect">
            <a:avLst/>
          </a:prstGeom>
          <a:solidFill>
            <a:srgbClr val="6BBB75">
              <a:alpha val="34902"/>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6747" y="6467518"/>
            <a:ext cx="4504018" cy="3349863"/>
          </a:xfrm>
          <a:prstGeom prst="rect">
            <a:avLst/>
          </a:prstGeom>
        </p:spPr>
      </p:pic>
      <p:sp>
        <p:nvSpPr>
          <p:cNvPr id="4" name="TextBox 4"/>
          <p:cNvSpPr txBox="1"/>
          <p:nvPr/>
        </p:nvSpPr>
        <p:spPr>
          <a:xfrm>
            <a:off x="631018" y="855698"/>
            <a:ext cx="4650752" cy="4322786"/>
          </a:xfrm>
          <a:prstGeom prst="rect">
            <a:avLst/>
          </a:prstGeom>
        </p:spPr>
        <p:txBody>
          <a:bodyPr lIns="0" tIns="0" rIns="0" bIns="0" rtlCol="0" anchor="t">
            <a:spAutoFit/>
          </a:bodyPr>
          <a:lstStyle/>
          <a:p>
            <a:pPr>
              <a:lnSpc>
                <a:spcPts val="8279"/>
              </a:lnSpc>
            </a:pPr>
            <a:r>
              <a:rPr lang="en-US" sz="5400" dirty="0">
                <a:solidFill>
                  <a:srgbClr val="1F7F95"/>
                </a:solidFill>
                <a:latin typeface="Clear Sans Bold Bold"/>
              </a:rPr>
              <a:t>WHY ARE WE IN THIS PICKLE?</a:t>
            </a:r>
          </a:p>
          <a:p>
            <a:pPr>
              <a:lnSpc>
                <a:spcPts val="9488"/>
              </a:lnSpc>
            </a:pPr>
            <a:endParaRPr lang="en-US" sz="6899" dirty="0">
              <a:solidFill>
                <a:srgbClr val="1F7F95"/>
              </a:solidFill>
              <a:latin typeface="Clear Sans Bold Bold"/>
            </a:endParaRPr>
          </a:p>
        </p:txBody>
      </p:sp>
      <p:grpSp>
        <p:nvGrpSpPr>
          <p:cNvPr id="5" name="Group 5"/>
          <p:cNvGrpSpPr/>
          <p:nvPr/>
        </p:nvGrpSpPr>
        <p:grpSpPr>
          <a:xfrm>
            <a:off x="8325849" y="2487041"/>
            <a:ext cx="8299026" cy="6964345"/>
            <a:chOff x="0" y="0"/>
            <a:chExt cx="11065368" cy="9285793"/>
          </a:xfrm>
        </p:grpSpPr>
        <p:sp>
          <p:nvSpPr>
            <p:cNvPr id="6" name="TextBox 6"/>
            <p:cNvSpPr txBox="1"/>
            <p:nvPr/>
          </p:nvSpPr>
          <p:spPr>
            <a:xfrm>
              <a:off x="0" y="-38100"/>
              <a:ext cx="11065368" cy="928793"/>
            </a:xfrm>
            <a:prstGeom prst="rect">
              <a:avLst/>
            </a:prstGeom>
          </p:spPr>
          <p:txBody>
            <a:bodyPr lIns="0" tIns="0" rIns="0" bIns="0" rtlCol="0" anchor="t">
              <a:spAutoFit/>
            </a:bodyPr>
            <a:lstStyle/>
            <a:p>
              <a:pPr marL="949961" lvl="1" indent="-474980">
                <a:lnSpc>
                  <a:spcPts val="5720"/>
                </a:lnSpc>
                <a:buFont typeface="Arial"/>
                <a:buChar char="•"/>
              </a:pPr>
              <a:r>
                <a:rPr lang="en-US" sz="4400" spc="440" dirty="0">
                  <a:solidFill>
                    <a:srgbClr val="1F7F95"/>
                  </a:solidFill>
                  <a:latin typeface="Clear Sans Regular Bold"/>
                </a:rPr>
                <a:t>POPULATION CHANGES</a:t>
              </a:r>
            </a:p>
          </p:txBody>
        </p:sp>
        <p:sp>
          <p:nvSpPr>
            <p:cNvPr id="7" name="TextBox 7"/>
            <p:cNvSpPr txBox="1"/>
            <p:nvPr/>
          </p:nvSpPr>
          <p:spPr>
            <a:xfrm>
              <a:off x="0" y="1156074"/>
              <a:ext cx="11065368" cy="683667"/>
            </a:xfrm>
            <a:prstGeom prst="rect">
              <a:avLst/>
            </a:prstGeom>
          </p:spPr>
          <p:txBody>
            <a:bodyPr lIns="0" tIns="0" rIns="0" bIns="0" rtlCol="0" anchor="t">
              <a:spAutoFit/>
            </a:bodyPr>
            <a:lstStyle/>
            <a:p>
              <a:pPr>
                <a:lnSpc>
                  <a:spcPts val="4413"/>
                </a:lnSpc>
              </a:pPr>
              <a:endParaRPr/>
            </a:p>
          </p:txBody>
        </p:sp>
        <p:sp>
          <p:nvSpPr>
            <p:cNvPr id="8" name="TextBox 8"/>
            <p:cNvSpPr txBox="1"/>
            <p:nvPr/>
          </p:nvSpPr>
          <p:spPr>
            <a:xfrm>
              <a:off x="0" y="2820536"/>
              <a:ext cx="11065368" cy="1893993"/>
            </a:xfrm>
            <a:prstGeom prst="rect">
              <a:avLst/>
            </a:prstGeom>
          </p:spPr>
          <p:txBody>
            <a:bodyPr lIns="0" tIns="0" rIns="0" bIns="0" rtlCol="0" anchor="t">
              <a:spAutoFit/>
            </a:bodyPr>
            <a:lstStyle/>
            <a:p>
              <a:pPr marL="949961" lvl="1" indent="-474980">
                <a:lnSpc>
                  <a:spcPts val="5720"/>
                </a:lnSpc>
                <a:buFont typeface="Arial"/>
                <a:buChar char="•"/>
              </a:pPr>
              <a:r>
                <a:rPr lang="en-US" sz="4400" spc="440" dirty="0">
                  <a:solidFill>
                    <a:srgbClr val="1F7F95"/>
                  </a:solidFill>
                  <a:latin typeface="Clear Sans Regular Bold"/>
                </a:rPr>
                <a:t>LACK OF HOUSING PRODUCTION </a:t>
              </a:r>
            </a:p>
          </p:txBody>
        </p:sp>
        <p:sp>
          <p:nvSpPr>
            <p:cNvPr id="9" name="TextBox 9"/>
            <p:cNvSpPr txBox="1"/>
            <p:nvPr/>
          </p:nvSpPr>
          <p:spPr>
            <a:xfrm>
              <a:off x="0" y="7391800"/>
              <a:ext cx="11065368" cy="1893993"/>
            </a:xfrm>
            <a:prstGeom prst="rect">
              <a:avLst/>
            </a:prstGeom>
          </p:spPr>
          <p:txBody>
            <a:bodyPr lIns="0" tIns="0" rIns="0" bIns="0" rtlCol="0" anchor="t">
              <a:spAutoFit/>
            </a:bodyPr>
            <a:lstStyle/>
            <a:p>
              <a:pPr marL="949961" lvl="1" indent="-474980">
                <a:lnSpc>
                  <a:spcPts val="5720"/>
                </a:lnSpc>
                <a:buFont typeface="Arial"/>
                <a:buChar char="•"/>
              </a:pPr>
              <a:r>
                <a:rPr lang="en-US" sz="4400" spc="440" dirty="0">
                  <a:solidFill>
                    <a:srgbClr val="1F7F95"/>
                  </a:solidFill>
                  <a:latin typeface="Clear Sans Regular Bold"/>
                </a:rPr>
                <a:t>GROWTH OF UMASS ENROLLMENT</a:t>
              </a:r>
            </a:p>
          </p:txBody>
        </p:sp>
      </p:grpSp>
      <p:sp>
        <p:nvSpPr>
          <p:cNvPr id="10" name="TextBox 10"/>
          <p:cNvSpPr txBox="1"/>
          <p:nvPr/>
        </p:nvSpPr>
        <p:spPr>
          <a:xfrm>
            <a:off x="6074298" y="923925"/>
            <a:ext cx="7982694" cy="1002666"/>
          </a:xfrm>
          <a:prstGeom prst="rect">
            <a:avLst/>
          </a:prstGeom>
        </p:spPr>
        <p:txBody>
          <a:bodyPr lIns="0" tIns="0" rIns="0" bIns="0" rtlCol="0" anchor="t">
            <a:spAutoFit/>
          </a:bodyPr>
          <a:lstStyle/>
          <a:p>
            <a:pPr algn="ctr">
              <a:lnSpc>
                <a:spcPts val="8259"/>
              </a:lnSpc>
            </a:pPr>
            <a:r>
              <a:rPr lang="en-US" sz="5400" dirty="0">
                <a:solidFill>
                  <a:srgbClr val="5B6E74"/>
                </a:solidFill>
                <a:latin typeface="Open Sans"/>
              </a:rPr>
              <a:t>THREE MAIN FACTORS</a:t>
            </a:r>
            <a:r>
              <a:rPr lang="en-US" sz="5899" dirty="0">
                <a:solidFill>
                  <a:srgbClr val="5B6E74"/>
                </a:solidFill>
                <a:latin typeface="Open Sans"/>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F83B-577D-BB4F-A91A-DEEC39D30137}"/>
              </a:ext>
            </a:extLst>
          </p:cNvPr>
          <p:cNvSpPr>
            <a:spLocks noGrp="1"/>
          </p:cNvSpPr>
          <p:nvPr>
            <p:ph type="title"/>
          </p:nvPr>
        </p:nvSpPr>
        <p:spPr>
          <a:xfrm>
            <a:off x="457200" y="274638"/>
            <a:ext cx="14173200" cy="1143000"/>
          </a:xfrm>
        </p:spPr>
        <p:txBody>
          <a:bodyPr>
            <a:normAutofit/>
          </a:bodyPr>
          <a:lstStyle/>
          <a:p>
            <a:r>
              <a:rPr lang="en-US" b="1" dirty="0"/>
              <a:t>Preliminary Exploration of Ideas</a:t>
            </a:r>
          </a:p>
        </p:txBody>
      </p:sp>
      <p:sp>
        <p:nvSpPr>
          <p:cNvPr id="3" name="Content Placeholder 2">
            <a:extLst>
              <a:ext uri="{FF2B5EF4-FFF2-40B4-BE49-F238E27FC236}">
                <a16:creationId xmlns:a16="http://schemas.microsoft.com/office/drawing/2014/main" id="{FAD2E94D-57BD-3F49-8098-A607C120CD1D}"/>
              </a:ext>
            </a:extLst>
          </p:cNvPr>
          <p:cNvSpPr>
            <a:spLocks noGrp="1"/>
          </p:cNvSpPr>
          <p:nvPr>
            <p:ph idx="1"/>
          </p:nvPr>
        </p:nvSpPr>
        <p:spPr>
          <a:xfrm>
            <a:off x="5886450" y="2738438"/>
            <a:ext cx="11144250" cy="6527007"/>
          </a:xfrm>
        </p:spPr>
        <p:txBody>
          <a:bodyPr/>
          <a:lstStyle/>
          <a:p>
            <a:pPr marL="0" indent="0">
              <a:buNone/>
            </a:pPr>
            <a:r>
              <a:rPr lang="en-US" sz="3600" b="1" dirty="0"/>
              <a:t>Uncertainties</a:t>
            </a:r>
          </a:p>
          <a:p>
            <a:r>
              <a:rPr lang="en-US" sz="3600" dirty="0"/>
              <a:t>Don’t know where it would be sited</a:t>
            </a:r>
          </a:p>
          <a:p>
            <a:r>
              <a:rPr lang="en-US" sz="3600" dirty="0"/>
              <a:t>Don’t know if it would be approved by Town Council and the Zoning Board of Appeals</a:t>
            </a:r>
          </a:p>
          <a:p>
            <a:r>
              <a:rPr lang="en-US" dirty="0"/>
              <a:t>Don’t know what neighborhood opposition might materialize:</a:t>
            </a:r>
          </a:p>
          <a:p>
            <a:pPr lvl="1">
              <a:buFont typeface="Courier New" panose="02070309020205020404" pitchFamily="49" charset="0"/>
              <a:buChar char="o"/>
            </a:pPr>
            <a:r>
              <a:rPr lang="en-US" sz="3200" dirty="0"/>
              <a:t>It doesn’t fit in with other residential development</a:t>
            </a:r>
          </a:p>
          <a:p>
            <a:pPr lvl="1">
              <a:buFont typeface="Courier New" panose="02070309020205020404" pitchFamily="49" charset="0"/>
              <a:buChar char="o"/>
            </a:pPr>
            <a:r>
              <a:rPr lang="en-US" sz="3200" dirty="0"/>
              <a:t>It will add too much traffic</a:t>
            </a:r>
          </a:p>
          <a:p>
            <a:pPr lvl="1">
              <a:buFont typeface="Courier New" panose="02070309020205020404" pitchFamily="49" charset="0"/>
              <a:buChar char="o"/>
            </a:pPr>
            <a:r>
              <a:rPr lang="en-US" sz="3200" dirty="0"/>
              <a:t>There’s no need for this type of housing</a:t>
            </a:r>
          </a:p>
        </p:txBody>
      </p:sp>
      <p:pic>
        <p:nvPicPr>
          <p:cNvPr id="5" name="Picture 4" descr="Shape, arrow&#10;&#10;Description automatically generated">
            <a:extLst>
              <a:ext uri="{FF2B5EF4-FFF2-40B4-BE49-F238E27FC236}">
                <a16:creationId xmlns:a16="http://schemas.microsoft.com/office/drawing/2014/main" id="{F02739F3-461C-724A-B5D1-96985A340FF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27483" y="2324100"/>
            <a:ext cx="4739355" cy="4324350"/>
          </a:xfrm>
          <a:prstGeom prst="rect">
            <a:avLst/>
          </a:prstGeom>
        </p:spPr>
      </p:pic>
    </p:spTree>
    <p:extLst>
      <p:ext uri="{BB962C8B-B14F-4D97-AF65-F5344CB8AC3E}">
        <p14:creationId xmlns:p14="http://schemas.microsoft.com/office/powerpoint/2010/main" val="3974300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47867-6852-454B-BDAE-65807D9A68D4}"/>
              </a:ext>
            </a:extLst>
          </p:cNvPr>
          <p:cNvSpPr>
            <a:spLocks noGrp="1"/>
          </p:cNvSpPr>
          <p:nvPr>
            <p:ph type="title"/>
          </p:nvPr>
        </p:nvSpPr>
        <p:spPr>
          <a:xfrm>
            <a:off x="5334000" y="274638"/>
            <a:ext cx="6477000" cy="1744662"/>
          </a:xfrm>
        </p:spPr>
        <p:txBody>
          <a:bodyPr>
            <a:normAutofit/>
          </a:bodyPr>
          <a:lstStyle/>
          <a:p>
            <a:r>
              <a:rPr lang="en-US" b="1" dirty="0"/>
              <a:t>Early Conversation</a:t>
            </a:r>
          </a:p>
        </p:txBody>
      </p:sp>
      <p:sp>
        <p:nvSpPr>
          <p:cNvPr id="3" name="Content Placeholder 2">
            <a:extLst>
              <a:ext uri="{FF2B5EF4-FFF2-40B4-BE49-F238E27FC236}">
                <a16:creationId xmlns:a16="http://schemas.microsoft.com/office/drawing/2014/main" id="{D5819D16-EB06-AA4F-AF96-97D704E17043}"/>
              </a:ext>
            </a:extLst>
          </p:cNvPr>
          <p:cNvSpPr>
            <a:spLocks noGrp="1"/>
          </p:cNvSpPr>
          <p:nvPr>
            <p:ph idx="1"/>
          </p:nvPr>
        </p:nvSpPr>
        <p:spPr>
          <a:xfrm>
            <a:off x="3200400" y="2324100"/>
            <a:ext cx="12192000" cy="6172200"/>
          </a:xfrm>
        </p:spPr>
        <p:txBody>
          <a:bodyPr>
            <a:normAutofit/>
          </a:bodyPr>
          <a:lstStyle/>
          <a:p>
            <a:r>
              <a:rPr lang="en-US" sz="3600" dirty="0"/>
              <a:t>To share ideas</a:t>
            </a:r>
          </a:p>
          <a:p>
            <a:r>
              <a:rPr lang="en-US" sz="3600" dirty="0"/>
              <a:t>To assess level of interest</a:t>
            </a:r>
          </a:p>
          <a:p>
            <a:r>
              <a:rPr lang="en-US" sz="3600" dirty="0"/>
              <a:t>To get feedback</a:t>
            </a:r>
          </a:p>
          <a:p>
            <a:r>
              <a:rPr lang="en-US" sz="3600" dirty="0"/>
              <a:t>To take advantage of our collective wisdom and experience</a:t>
            </a:r>
          </a:p>
          <a:p>
            <a:r>
              <a:rPr lang="en-US" sz="3600" dirty="0"/>
              <a:t>To develop a preliminary plan to present to the Town</a:t>
            </a:r>
          </a:p>
          <a:p>
            <a:endParaRPr lang="en-US" dirty="0"/>
          </a:p>
        </p:txBody>
      </p:sp>
    </p:spTree>
    <p:extLst>
      <p:ext uri="{BB962C8B-B14F-4D97-AF65-F5344CB8AC3E}">
        <p14:creationId xmlns:p14="http://schemas.microsoft.com/office/powerpoint/2010/main" val="862382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FD34-F737-554C-85AE-F7C2924B4EB0}"/>
              </a:ext>
            </a:extLst>
          </p:cNvPr>
          <p:cNvSpPr>
            <a:spLocks noGrp="1"/>
          </p:cNvSpPr>
          <p:nvPr>
            <p:ph type="title"/>
          </p:nvPr>
        </p:nvSpPr>
        <p:spPr>
          <a:xfrm>
            <a:off x="1257300" y="721895"/>
            <a:ext cx="15773400" cy="1155032"/>
          </a:xfrm>
        </p:spPr>
        <p:txBody>
          <a:bodyPr>
            <a:normAutofit fontScale="90000"/>
          </a:bodyPr>
          <a:lstStyle/>
          <a:p>
            <a:br>
              <a:rPr lang="en-US" b="1" dirty="0">
                <a:solidFill>
                  <a:srgbClr val="202124"/>
                </a:solidFill>
                <a:latin typeface="Google Sans"/>
              </a:rPr>
            </a:br>
            <a:r>
              <a:rPr lang="en-US" sz="6000" b="1" dirty="0">
                <a:solidFill>
                  <a:srgbClr val="202124"/>
                </a:solidFill>
                <a:latin typeface="Google Sans"/>
              </a:rPr>
              <a:t>Options for senior living</a:t>
            </a:r>
            <a:br>
              <a:rPr lang="en-US" dirty="0">
                <a:solidFill>
                  <a:srgbClr val="202124"/>
                </a:solidFill>
                <a:latin typeface="Google Sans"/>
              </a:rPr>
            </a:br>
            <a:endParaRPr lang="en-US" dirty="0"/>
          </a:p>
        </p:txBody>
      </p:sp>
      <p:sp>
        <p:nvSpPr>
          <p:cNvPr id="3" name="Content Placeholder 2">
            <a:extLst>
              <a:ext uri="{FF2B5EF4-FFF2-40B4-BE49-F238E27FC236}">
                <a16:creationId xmlns:a16="http://schemas.microsoft.com/office/drawing/2014/main" id="{1BB6D922-5C60-F744-B35B-D94BA088FCDD}"/>
              </a:ext>
            </a:extLst>
          </p:cNvPr>
          <p:cNvSpPr>
            <a:spLocks noGrp="1"/>
          </p:cNvSpPr>
          <p:nvPr>
            <p:ph idx="1"/>
          </p:nvPr>
        </p:nvSpPr>
        <p:spPr>
          <a:xfrm>
            <a:off x="1257301" y="2738438"/>
            <a:ext cx="8529638" cy="6527007"/>
          </a:xfrm>
        </p:spPr>
        <p:txBody>
          <a:bodyPr/>
          <a:lstStyle/>
          <a:p>
            <a:pPr marL="0" indent="0">
              <a:buNone/>
            </a:pPr>
            <a:r>
              <a:rPr lang="en-US" sz="3600" dirty="0">
                <a:solidFill>
                  <a:srgbClr val="202124"/>
                </a:solidFill>
                <a:latin typeface="arial" panose="020B0604020202020204" pitchFamily="34" charset="0"/>
              </a:rPr>
              <a:t>Active adult communities. Active adult communities are neighborhoods made for older adults with either </a:t>
            </a:r>
            <a:r>
              <a:rPr lang="en-US" sz="3600" i="1" dirty="0">
                <a:solidFill>
                  <a:srgbClr val="202124"/>
                </a:solidFill>
                <a:latin typeface="arial" panose="020B0604020202020204" pitchFamily="34" charset="0"/>
              </a:rPr>
              <a:t>coordinated</a:t>
            </a:r>
            <a:r>
              <a:rPr lang="en-US" sz="3600" dirty="0">
                <a:solidFill>
                  <a:srgbClr val="202124"/>
                </a:solidFill>
                <a:latin typeface="arial" panose="020B0604020202020204" pitchFamily="34" charset="0"/>
              </a:rPr>
              <a:t> </a:t>
            </a:r>
            <a:r>
              <a:rPr lang="en-US" sz="3600" i="1" dirty="0">
                <a:solidFill>
                  <a:srgbClr val="202124"/>
                </a:solidFill>
                <a:latin typeface="arial" panose="020B0604020202020204" pitchFamily="34" charset="0"/>
              </a:rPr>
              <a:t>or</a:t>
            </a:r>
            <a:r>
              <a:rPr lang="en-US" sz="3600" dirty="0">
                <a:solidFill>
                  <a:srgbClr val="202124"/>
                </a:solidFill>
                <a:latin typeface="arial" panose="020B0604020202020204" pitchFamily="34" charset="0"/>
              </a:rPr>
              <a:t> </a:t>
            </a:r>
            <a:r>
              <a:rPr lang="en-US" sz="3600" i="1" dirty="0">
                <a:solidFill>
                  <a:srgbClr val="202124"/>
                </a:solidFill>
                <a:latin typeface="arial" panose="020B0604020202020204" pitchFamily="34" charset="0"/>
              </a:rPr>
              <a:t>integrated healthcare</a:t>
            </a:r>
            <a:r>
              <a:rPr lang="en-US" sz="3600" dirty="0">
                <a:solidFill>
                  <a:srgbClr val="202124"/>
                </a:solidFill>
                <a:latin typeface="arial" panose="020B0604020202020204" pitchFamily="34" charset="0"/>
              </a:rPr>
              <a:t>.</a:t>
            </a:r>
          </a:p>
          <a:p>
            <a:r>
              <a:rPr lang="en-US" sz="3600" dirty="0">
                <a:solidFill>
                  <a:srgbClr val="202124"/>
                </a:solidFill>
                <a:latin typeface="arial" panose="020B0604020202020204" pitchFamily="34" charset="0"/>
              </a:rPr>
              <a:t>Independent living communities.</a:t>
            </a:r>
          </a:p>
          <a:p>
            <a:r>
              <a:rPr lang="en-US" sz="3600" dirty="0">
                <a:solidFill>
                  <a:srgbClr val="202124"/>
                </a:solidFill>
                <a:latin typeface="arial" panose="020B0604020202020204" pitchFamily="34" charset="0"/>
              </a:rPr>
              <a:t>Assisted living residences. </a:t>
            </a:r>
          </a:p>
          <a:p>
            <a:r>
              <a:rPr lang="en-US" sz="3600" dirty="0">
                <a:solidFill>
                  <a:srgbClr val="202124"/>
                </a:solidFill>
                <a:latin typeface="arial" panose="020B0604020202020204" pitchFamily="34" charset="0"/>
              </a:rPr>
              <a:t>Nursing homes.</a:t>
            </a:r>
          </a:p>
          <a:p>
            <a:r>
              <a:rPr lang="en-US" sz="3600" dirty="0">
                <a:solidFill>
                  <a:srgbClr val="202124"/>
                </a:solidFill>
                <a:latin typeface="arial" panose="020B0604020202020204" pitchFamily="34" charset="0"/>
              </a:rPr>
              <a:t>Continuing care retirement communities (mix of the above).</a:t>
            </a:r>
          </a:p>
          <a:p>
            <a:pPr marL="0" indent="0">
              <a:buNone/>
            </a:pPr>
            <a:endParaRPr lang="en-US" dirty="0"/>
          </a:p>
        </p:txBody>
      </p:sp>
      <p:sp>
        <p:nvSpPr>
          <p:cNvPr id="4" name="Rectangle 3">
            <a:extLst>
              <a:ext uri="{FF2B5EF4-FFF2-40B4-BE49-F238E27FC236}">
                <a16:creationId xmlns:a16="http://schemas.microsoft.com/office/drawing/2014/main" id="{02FC97BC-5757-FD4B-8BD2-B2C3F6E94958}"/>
              </a:ext>
            </a:extLst>
          </p:cNvPr>
          <p:cNvSpPr/>
          <p:nvPr/>
        </p:nvSpPr>
        <p:spPr>
          <a:xfrm>
            <a:off x="4572000" y="3620007"/>
            <a:ext cx="10053588" cy="738664"/>
          </a:xfrm>
          <a:prstGeom prst="rect">
            <a:avLst/>
          </a:prstGeom>
        </p:spPr>
        <p:txBody>
          <a:bodyPr wrap="square">
            <a:spAutoFit/>
          </a:bodyPr>
          <a:lstStyle/>
          <a:p>
            <a:r>
              <a:rPr lang="en-US" sz="4200" dirty="0">
                <a:solidFill>
                  <a:srgbClr val="202124"/>
                </a:solidFill>
                <a:latin typeface="arial" panose="020B0604020202020204" pitchFamily="34" charset="0"/>
              </a:rPr>
              <a:t> </a:t>
            </a:r>
          </a:p>
        </p:txBody>
      </p:sp>
      <p:pic>
        <p:nvPicPr>
          <p:cNvPr id="8" name="Picture 7" descr="A picture containing text, clipart, vector graphics&#10;&#10;Description automatically generated">
            <a:extLst>
              <a:ext uri="{FF2B5EF4-FFF2-40B4-BE49-F238E27FC236}">
                <a16:creationId xmlns:a16="http://schemas.microsoft.com/office/drawing/2014/main" id="{525076D1-4F1F-D246-B72D-F766F9A9D34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534650" y="2576513"/>
            <a:ext cx="6496050" cy="5734050"/>
          </a:xfrm>
          <a:prstGeom prst="rect">
            <a:avLst/>
          </a:prstGeom>
        </p:spPr>
      </p:pic>
    </p:spTree>
    <p:extLst>
      <p:ext uri="{BB962C8B-B14F-4D97-AF65-F5344CB8AC3E}">
        <p14:creationId xmlns:p14="http://schemas.microsoft.com/office/powerpoint/2010/main" val="2307223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9441B-41BD-7C4C-9F7C-9B7EF5C37F78}"/>
              </a:ext>
            </a:extLst>
          </p:cNvPr>
          <p:cNvSpPr>
            <a:spLocks noGrp="1"/>
          </p:cNvSpPr>
          <p:nvPr>
            <p:ph type="title"/>
          </p:nvPr>
        </p:nvSpPr>
        <p:spPr>
          <a:xfrm>
            <a:off x="1030251" y="1730358"/>
            <a:ext cx="4800600" cy="6691744"/>
          </a:xfrm>
        </p:spPr>
        <p:txBody>
          <a:bodyPr>
            <a:normAutofit/>
          </a:bodyPr>
          <a:lstStyle/>
          <a:p>
            <a:r>
              <a:rPr lang="en-US" b="1" dirty="0">
                <a:solidFill>
                  <a:srgbClr val="FFFFFF"/>
                </a:solidFill>
              </a:rPr>
              <a:t>2 Life Communities – Key Design Ideas</a:t>
            </a:r>
            <a:endParaRPr lang="en-US">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5BFCA8FA-977C-9A4B-82B0-FDF6D40B0367}"/>
              </a:ext>
            </a:extLst>
          </p:cNvPr>
          <p:cNvSpPr>
            <a:spLocks noGrp="1"/>
          </p:cNvSpPr>
          <p:nvPr>
            <p:ph idx="1"/>
          </p:nvPr>
        </p:nvSpPr>
        <p:spPr>
          <a:xfrm>
            <a:off x="6670962" y="887016"/>
            <a:ext cx="10359736" cy="8378428"/>
          </a:xfrm>
        </p:spPr>
        <p:txBody>
          <a:bodyPr anchor="ctr">
            <a:normAutofit/>
          </a:bodyPr>
          <a:lstStyle/>
          <a:p>
            <a:r>
              <a:rPr lang="en-US" sz="3600" dirty="0"/>
              <a:t>“Aging in Community” Model</a:t>
            </a:r>
          </a:p>
          <a:p>
            <a:r>
              <a:rPr lang="en-US" sz="3600" dirty="0"/>
              <a:t>Goal: No one has to leave (although not labelled as assisted living)</a:t>
            </a:r>
          </a:p>
          <a:p>
            <a:r>
              <a:rPr lang="en-US" sz="3600" dirty="0"/>
              <a:t>Addresses economic insecurity, loneliness</a:t>
            </a:r>
          </a:p>
          <a:p>
            <a:r>
              <a:rPr lang="en-US" sz="3600" dirty="0"/>
              <a:t>Can be mixed development, both subsidized and unsubsidized units (affordable to people dependent on social security)</a:t>
            </a:r>
          </a:p>
          <a:p>
            <a:r>
              <a:rPr lang="en-US" sz="3600" dirty="0"/>
              <a:t>Mostly one-bedroom with some two-bedroom</a:t>
            </a:r>
          </a:p>
          <a:p>
            <a:endParaRPr lang="en-US" dirty="0"/>
          </a:p>
        </p:txBody>
      </p:sp>
    </p:spTree>
    <p:extLst>
      <p:ext uri="{BB962C8B-B14F-4D97-AF65-F5344CB8AC3E}">
        <p14:creationId xmlns:p14="http://schemas.microsoft.com/office/powerpoint/2010/main" val="2294441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B76C-8786-814D-B4A5-D335E17973DF}"/>
              </a:ext>
            </a:extLst>
          </p:cNvPr>
          <p:cNvSpPr>
            <a:spLocks noGrp="1"/>
          </p:cNvSpPr>
          <p:nvPr>
            <p:ph type="title"/>
          </p:nvPr>
        </p:nvSpPr>
        <p:spPr>
          <a:xfrm>
            <a:off x="3886200" y="274638"/>
            <a:ext cx="9372600" cy="1143000"/>
          </a:xfrm>
        </p:spPr>
        <p:txBody>
          <a:bodyPr>
            <a:normAutofit/>
          </a:bodyPr>
          <a:lstStyle/>
          <a:p>
            <a:r>
              <a:rPr lang="en-US" b="1" dirty="0"/>
              <a:t>Design for </a:t>
            </a:r>
            <a:r>
              <a:rPr lang="en-US" b="1" i="1" dirty="0"/>
              <a:t>Independent</a:t>
            </a:r>
            <a:r>
              <a:rPr lang="en-US" b="1" dirty="0"/>
              <a:t> Living</a:t>
            </a:r>
          </a:p>
        </p:txBody>
      </p:sp>
      <p:sp>
        <p:nvSpPr>
          <p:cNvPr id="3" name="Content Placeholder 2">
            <a:extLst>
              <a:ext uri="{FF2B5EF4-FFF2-40B4-BE49-F238E27FC236}">
                <a16:creationId xmlns:a16="http://schemas.microsoft.com/office/drawing/2014/main" id="{ECF91EC2-37A9-0243-B874-5F183FB27F25}"/>
              </a:ext>
            </a:extLst>
          </p:cNvPr>
          <p:cNvSpPr>
            <a:spLocks noGrp="1"/>
          </p:cNvSpPr>
          <p:nvPr>
            <p:ph idx="1"/>
          </p:nvPr>
        </p:nvSpPr>
        <p:spPr>
          <a:xfrm>
            <a:off x="2667000" y="1600200"/>
            <a:ext cx="12954000" cy="7048500"/>
          </a:xfrm>
        </p:spPr>
        <p:txBody>
          <a:bodyPr/>
          <a:lstStyle/>
          <a:p>
            <a:r>
              <a:rPr lang="en-US" sz="3600" dirty="0"/>
              <a:t>Building design guidelines:</a:t>
            </a:r>
          </a:p>
          <a:p>
            <a:r>
              <a:rPr lang="en-US" sz="3600" dirty="0"/>
              <a:t>Ground floor=Village hub, encourages outsiders to visit, use facilities as appropriate</a:t>
            </a:r>
          </a:p>
          <a:p>
            <a:r>
              <a:rPr lang="en-US" sz="3600" dirty="0"/>
              <a:t>Large welcoming entry</a:t>
            </a:r>
          </a:p>
          <a:p>
            <a:r>
              <a:rPr lang="en-US" sz="3600" dirty="0"/>
              <a:t>Large and small rooms incorporated to support a variety of activities</a:t>
            </a:r>
          </a:p>
          <a:p>
            <a:endParaRPr lang="en-US" dirty="0"/>
          </a:p>
        </p:txBody>
      </p:sp>
    </p:spTree>
    <p:extLst>
      <p:ext uri="{BB962C8B-B14F-4D97-AF65-F5344CB8AC3E}">
        <p14:creationId xmlns:p14="http://schemas.microsoft.com/office/powerpoint/2010/main" val="999259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E9E9-D9F8-7746-9E0B-2FA6B35593DA}"/>
              </a:ext>
            </a:extLst>
          </p:cNvPr>
          <p:cNvSpPr>
            <a:spLocks noGrp="1"/>
          </p:cNvSpPr>
          <p:nvPr>
            <p:ph type="title"/>
          </p:nvPr>
        </p:nvSpPr>
        <p:spPr>
          <a:xfrm>
            <a:off x="4343400" y="274638"/>
            <a:ext cx="8839200" cy="1143000"/>
          </a:xfrm>
        </p:spPr>
        <p:txBody>
          <a:bodyPr>
            <a:normAutofit/>
          </a:bodyPr>
          <a:lstStyle/>
          <a:p>
            <a:r>
              <a:rPr lang="en-US" b="1" dirty="0"/>
              <a:t>Design for </a:t>
            </a:r>
            <a:r>
              <a:rPr lang="en-US" b="1" i="1" dirty="0"/>
              <a:t>Independent</a:t>
            </a:r>
            <a:r>
              <a:rPr lang="en-US" b="1" dirty="0"/>
              <a:t> Living</a:t>
            </a:r>
            <a:endParaRPr lang="en-US" dirty="0"/>
          </a:p>
        </p:txBody>
      </p:sp>
      <p:sp>
        <p:nvSpPr>
          <p:cNvPr id="3" name="Content Placeholder 2">
            <a:extLst>
              <a:ext uri="{FF2B5EF4-FFF2-40B4-BE49-F238E27FC236}">
                <a16:creationId xmlns:a16="http://schemas.microsoft.com/office/drawing/2014/main" id="{3EA92ED3-271D-4742-AABC-9E5195DE2D4C}"/>
              </a:ext>
            </a:extLst>
          </p:cNvPr>
          <p:cNvSpPr>
            <a:spLocks noGrp="1"/>
          </p:cNvSpPr>
          <p:nvPr>
            <p:ph idx="1"/>
          </p:nvPr>
        </p:nvSpPr>
        <p:spPr>
          <a:xfrm>
            <a:off x="1905000" y="1600200"/>
            <a:ext cx="15011400" cy="6972300"/>
          </a:xfrm>
        </p:spPr>
        <p:txBody>
          <a:bodyPr>
            <a:normAutofit/>
          </a:bodyPr>
          <a:lstStyle/>
          <a:p>
            <a:r>
              <a:rPr lang="en-US" sz="3600" dirty="0"/>
              <a:t>On-site staffing:  Resident Coordinator and Activities Coordinator</a:t>
            </a:r>
          </a:p>
          <a:p>
            <a:r>
              <a:rPr lang="en-US" sz="3600" dirty="0"/>
              <a:t>Help residents navigate daily life</a:t>
            </a:r>
          </a:p>
          <a:p>
            <a:r>
              <a:rPr lang="en-US" sz="3600" i="1" dirty="0"/>
              <a:t>Coordinate </a:t>
            </a:r>
            <a:r>
              <a:rPr lang="en-US" sz="3600" dirty="0"/>
              <a:t>healthcare services </a:t>
            </a:r>
          </a:p>
          <a:p>
            <a:r>
              <a:rPr lang="en-US" sz="3600" dirty="0"/>
              <a:t>Services come to residents</a:t>
            </a:r>
          </a:p>
          <a:p>
            <a:r>
              <a:rPr lang="en-US" sz="3600" dirty="0"/>
              <a:t>Agreements with outside agencies (e.g., Highland Valley Elder Services, Amherst Senior Center)</a:t>
            </a:r>
          </a:p>
          <a:p>
            <a:r>
              <a:rPr lang="en-US" sz="3600" dirty="0"/>
              <a:t>Arrange for activities, e.g., fitness services</a:t>
            </a:r>
          </a:p>
          <a:p>
            <a:endParaRPr lang="en-US" dirty="0"/>
          </a:p>
        </p:txBody>
      </p:sp>
    </p:spTree>
    <p:extLst>
      <p:ext uri="{BB962C8B-B14F-4D97-AF65-F5344CB8AC3E}">
        <p14:creationId xmlns:p14="http://schemas.microsoft.com/office/powerpoint/2010/main" val="23706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AAEA6C-6422-394A-BD26-D6F6582E06CD}"/>
              </a:ext>
            </a:extLst>
          </p:cNvPr>
          <p:cNvSpPr>
            <a:spLocks noGrp="1"/>
          </p:cNvSpPr>
          <p:nvPr>
            <p:ph type="title"/>
          </p:nvPr>
        </p:nvSpPr>
        <p:spPr>
          <a:xfrm>
            <a:off x="1030251" y="1730358"/>
            <a:ext cx="4800600" cy="6691744"/>
          </a:xfrm>
        </p:spPr>
        <p:txBody>
          <a:bodyPr>
            <a:normAutofit/>
          </a:bodyPr>
          <a:lstStyle/>
          <a:p>
            <a:r>
              <a:rPr lang="en-US" sz="4000" dirty="0">
                <a:solidFill>
                  <a:srgbClr val="FFFFFF"/>
                </a:solidFill>
              </a:rPr>
              <a:t>Alternative Example: </a:t>
            </a:r>
            <a:br>
              <a:rPr lang="en-US" sz="4000" dirty="0">
                <a:solidFill>
                  <a:srgbClr val="FFFFFF"/>
                </a:solidFill>
              </a:rPr>
            </a:br>
            <a:r>
              <a:rPr lang="en-US" b="1" dirty="0">
                <a:solidFill>
                  <a:schemeClr val="bg1"/>
                </a:solidFill>
              </a:rPr>
              <a:t>Senior Living Residences </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388FDB8-8557-C14C-A027-B5634B418E0F}"/>
              </a:ext>
            </a:extLst>
          </p:cNvPr>
          <p:cNvSpPr>
            <a:spLocks noGrp="1"/>
          </p:cNvSpPr>
          <p:nvPr>
            <p:ph idx="1"/>
          </p:nvPr>
        </p:nvSpPr>
        <p:spPr>
          <a:xfrm>
            <a:off x="6670962" y="887016"/>
            <a:ext cx="10359736" cy="8378428"/>
          </a:xfrm>
        </p:spPr>
        <p:txBody>
          <a:bodyPr anchor="ctr">
            <a:normAutofit/>
          </a:bodyPr>
          <a:lstStyle/>
          <a:p>
            <a:pPr marL="0" indent="0">
              <a:buNone/>
            </a:pPr>
            <a:r>
              <a:rPr lang="en-US" sz="3600" dirty="0"/>
              <a:t>Cape Cod Senior Residences (</a:t>
            </a:r>
            <a:r>
              <a:rPr lang="en-US" sz="3600" dirty="0" err="1"/>
              <a:t>Bourne</a:t>
            </a:r>
            <a:r>
              <a:rPr lang="en-US" sz="3600" dirty="0"/>
              <a:t>) [</a:t>
            </a:r>
            <a:r>
              <a:rPr lang="en-US" sz="3600" dirty="0">
                <a:hlinkClick r:id="rId2"/>
              </a:rPr>
              <a:t>https://www.seniorlivingresidences.com/communities/cape-cod-assisted-living/</a:t>
            </a:r>
            <a:r>
              <a:rPr lang="en-US" sz="3600" dirty="0"/>
              <a:t>]</a:t>
            </a:r>
          </a:p>
          <a:p>
            <a:r>
              <a:rPr lang="en-US" sz="3600" dirty="0"/>
              <a:t>Senior Living Residences (parent organization) – Assisted Living Health Facility [locally </a:t>
            </a:r>
            <a:r>
              <a:rPr lang="en-US" sz="3600" dirty="0" err="1"/>
              <a:t>Armbrook</a:t>
            </a:r>
            <a:r>
              <a:rPr lang="en-US" sz="3600" dirty="0"/>
              <a:t> Village]</a:t>
            </a:r>
          </a:p>
          <a:p>
            <a:r>
              <a:rPr lang="en-US" sz="3600" dirty="0"/>
              <a:t>Outdoor living spaces</a:t>
            </a:r>
          </a:p>
          <a:p>
            <a:r>
              <a:rPr lang="en-US" sz="3600" dirty="0"/>
              <a:t>Enriched daily programs</a:t>
            </a:r>
          </a:p>
          <a:p>
            <a:r>
              <a:rPr lang="en-US" sz="3600" dirty="0"/>
              <a:t>Restaurant-style dining with healthy food options</a:t>
            </a:r>
          </a:p>
          <a:p>
            <a:endParaRPr lang="en-US" sz="3600" dirty="0"/>
          </a:p>
          <a:p>
            <a:endParaRPr lang="en-US" dirty="0"/>
          </a:p>
        </p:txBody>
      </p:sp>
    </p:spTree>
    <p:extLst>
      <p:ext uri="{BB962C8B-B14F-4D97-AF65-F5344CB8AC3E}">
        <p14:creationId xmlns:p14="http://schemas.microsoft.com/office/powerpoint/2010/main" val="1371484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A98B8-7D01-E746-B5B0-D2CFB3A6C80B}"/>
              </a:ext>
            </a:extLst>
          </p:cNvPr>
          <p:cNvSpPr>
            <a:spLocks noGrp="1"/>
          </p:cNvSpPr>
          <p:nvPr>
            <p:ph type="title"/>
          </p:nvPr>
        </p:nvSpPr>
        <p:spPr>
          <a:xfrm>
            <a:off x="1257300" y="547689"/>
            <a:ext cx="15773400" cy="1581150"/>
          </a:xfrm>
        </p:spPr>
        <p:txBody>
          <a:bodyPr>
            <a:normAutofit/>
          </a:bodyPr>
          <a:lstStyle/>
          <a:p>
            <a:r>
              <a:rPr lang="en-US" b="1" dirty="0"/>
              <a:t>Design for </a:t>
            </a:r>
            <a:r>
              <a:rPr lang="en-US" b="1" i="1" dirty="0"/>
              <a:t>Assisted</a:t>
            </a:r>
            <a:r>
              <a:rPr lang="en-US" b="1" dirty="0"/>
              <a:t> Living</a:t>
            </a:r>
            <a:endParaRPr lang="en-US" dirty="0"/>
          </a:p>
        </p:txBody>
      </p:sp>
      <p:sp>
        <p:nvSpPr>
          <p:cNvPr id="3" name="Content Placeholder 2">
            <a:extLst>
              <a:ext uri="{FF2B5EF4-FFF2-40B4-BE49-F238E27FC236}">
                <a16:creationId xmlns:a16="http://schemas.microsoft.com/office/drawing/2014/main" id="{60C8808F-E96A-4247-9C2A-E4E569B7307A}"/>
              </a:ext>
            </a:extLst>
          </p:cNvPr>
          <p:cNvSpPr>
            <a:spLocks noGrp="1"/>
          </p:cNvSpPr>
          <p:nvPr>
            <p:ph idx="1"/>
          </p:nvPr>
        </p:nvSpPr>
        <p:spPr>
          <a:xfrm>
            <a:off x="2667000" y="2628900"/>
            <a:ext cx="13716000" cy="6248400"/>
          </a:xfrm>
        </p:spPr>
        <p:txBody>
          <a:bodyPr>
            <a:normAutofit/>
          </a:bodyPr>
          <a:lstStyle/>
          <a:p>
            <a:r>
              <a:rPr lang="en-US" sz="3600" dirty="0"/>
              <a:t>Studios, one- and two-bedroom apartments</a:t>
            </a:r>
          </a:p>
          <a:p>
            <a:pPr lvl="1">
              <a:buFont typeface="Courier New" panose="02070309020205020404" pitchFamily="49" charset="0"/>
              <a:buChar char="o"/>
            </a:pPr>
            <a:r>
              <a:rPr lang="en-US" sz="3600" dirty="0"/>
              <a:t>Kitchenette</a:t>
            </a:r>
          </a:p>
          <a:p>
            <a:pPr lvl="1">
              <a:buFont typeface="Courier New" panose="02070309020205020404" pitchFamily="49" charset="0"/>
              <a:buChar char="o"/>
            </a:pPr>
            <a:r>
              <a:rPr lang="en-US" sz="3600" dirty="0"/>
              <a:t>Walk-in shower</a:t>
            </a:r>
          </a:p>
          <a:p>
            <a:pPr lvl="1">
              <a:buFont typeface="Courier New" panose="02070309020205020404" pitchFamily="49" charset="0"/>
              <a:buChar char="o"/>
            </a:pPr>
            <a:r>
              <a:rPr lang="en-US" sz="3600" dirty="0"/>
              <a:t>Emergency alert system</a:t>
            </a:r>
          </a:p>
          <a:p>
            <a:pPr lvl="1">
              <a:buFont typeface="Courier New" panose="02070309020205020404" pitchFamily="49" charset="0"/>
              <a:buChar char="o"/>
            </a:pPr>
            <a:r>
              <a:rPr lang="en-US" sz="3600" dirty="0"/>
              <a:t>Individual thermostat control</a:t>
            </a:r>
          </a:p>
          <a:p>
            <a:pPr lvl="1">
              <a:buFont typeface="Courier New" panose="02070309020205020404" pitchFamily="49" charset="0"/>
              <a:buChar char="o"/>
            </a:pPr>
            <a:r>
              <a:rPr lang="en-US" sz="3600" dirty="0"/>
              <a:t>Housekeeping and linen laundry service</a:t>
            </a:r>
          </a:p>
          <a:p>
            <a:pPr lvl="1">
              <a:buFont typeface="Courier New" panose="02070309020205020404" pitchFamily="49" charset="0"/>
              <a:buChar char="o"/>
            </a:pPr>
            <a:r>
              <a:rPr lang="en-US" sz="3600" dirty="0"/>
              <a:t>Apartment maintenance and utilities</a:t>
            </a:r>
          </a:p>
          <a:p>
            <a:pPr lvl="1">
              <a:buFont typeface="Courier New" panose="02070309020205020404" pitchFamily="49" charset="0"/>
              <a:buChar char="o"/>
            </a:pPr>
            <a:r>
              <a:rPr lang="en-US" sz="3600" dirty="0"/>
              <a:t>Wired for cable TV and phone</a:t>
            </a:r>
          </a:p>
          <a:p>
            <a:pPr marL="0" indent="0">
              <a:buNone/>
            </a:pPr>
            <a:endParaRPr lang="en-US" dirty="0"/>
          </a:p>
        </p:txBody>
      </p:sp>
    </p:spTree>
    <p:extLst>
      <p:ext uri="{BB962C8B-B14F-4D97-AF65-F5344CB8AC3E}">
        <p14:creationId xmlns:p14="http://schemas.microsoft.com/office/powerpoint/2010/main" val="121128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D48B-6839-4E40-8B6A-06FDB19C6A97}"/>
              </a:ext>
            </a:extLst>
          </p:cNvPr>
          <p:cNvSpPr>
            <a:spLocks noGrp="1"/>
          </p:cNvSpPr>
          <p:nvPr>
            <p:ph type="title"/>
          </p:nvPr>
        </p:nvSpPr>
        <p:spPr>
          <a:xfrm>
            <a:off x="1257300" y="547688"/>
            <a:ext cx="15773400" cy="1170422"/>
          </a:xfrm>
        </p:spPr>
        <p:txBody>
          <a:bodyPr>
            <a:normAutofit fontScale="90000"/>
          </a:bodyPr>
          <a:lstStyle/>
          <a:p>
            <a:br>
              <a:rPr lang="en-US" dirty="0"/>
            </a:br>
            <a:r>
              <a:rPr lang="en-US" sz="4900" b="1" dirty="0">
                <a:latin typeface="+mn-lt"/>
              </a:rPr>
              <a:t>Financing Development:</a:t>
            </a:r>
            <a:br>
              <a:rPr lang="en-US" sz="4900" dirty="0">
                <a:latin typeface="+mn-lt"/>
              </a:rPr>
            </a:br>
            <a:endParaRPr lang="en-US" sz="4900" dirty="0">
              <a:latin typeface="+mn-lt"/>
            </a:endParaRPr>
          </a:p>
        </p:txBody>
      </p:sp>
      <p:sp>
        <p:nvSpPr>
          <p:cNvPr id="3" name="Content Placeholder 2">
            <a:extLst>
              <a:ext uri="{FF2B5EF4-FFF2-40B4-BE49-F238E27FC236}">
                <a16:creationId xmlns:a16="http://schemas.microsoft.com/office/drawing/2014/main" id="{DE749A16-F606-B44A-9D8B-003EA8F23E10}"/>
              </a:ext>
            </a:extLst>
          </p:cNvPr>
          <p:cNvSpPr>
            <a:spLocks noGrp="1"/>
          </p:cNvSpPr>
          <p:nvPr>
            <p:ph idx="1"/>
          </p:nvPr>
        </p:nvSpPr>
        <p:spPr>
          <a:xfrm>
            <a:off x="1257300" y="1718110"/>
            <a:ext cx="15773400" cy="7547336"/>
          </a:xfrm>
        </p:spPr>
        <p:txBody>
          <a:bodyPr>
            <a:normAutofit/>
          </a:bodyPr>
          <a:lstStyle/>
          <a:p>
            <a:pPr marL="0" indent="0">
              <a:buNone/>
            </a:pPr>
            <a:r>
              <a:rPr lang="en-US" sz="3600" dirty="0"/>
              <a:t>For </a:t>
            </a:r>
            <a:r>
              <a:rPr lang="en-US" sz="3600" i="1" dirty="0"/>
              <a:t>independent</a:t>
            </a:r>
            <a:r>
              <a:rPr lang="en-US" sz="3600" dirty="0"/>
              <a:t> living residence with coordinated healthcare</a:t>
            </a:r>
          </a:p>
          <a:p>
            <a:r>
              <a:rPr lang="en-US" sz="3600" dirty="0"/>
              <a:t>Mix of public financing with supplementary fund raising</a:t>
            </a:r>
          </a:p>
          <a:p>
            <a:r>
              <a:rPr lang="en-US" sz="3600" dirty="0"/>
              <a:t>More likely to be affordable</a:t>
            </a:r>
          </a:p>
          <a:p>
            <a:r>
              <a:rPr lang="en-US" sz="3600" dirty="0"/>
              <a:t>Financing carries Age restrictions:  55 and over or 62 and over</a:t>
            </a:r>
          </a:p>
          <a:p>
            <a:endParaRPr lang="en-US" sz="3600" dirty="0"/>
          </a:p>
          <a:p>
            <a:pPr marL="0" indent="0">
              <a:buNone/>
            </a:pPr>
            <a:r>
              <a:rPr lang="en-US" sz="3600" dirty="0"/>
              <a:t>For Facility with integrated healthcare (assisted living, </a:t>
            </a:r>
            <a:r>
              <a:rPr lang="en-US" sz="3600" dirty="0">
                <a:solidFill>
                  <a:srgbClr val="202124"/>
                </a:solidFill>
              </a:rPr>
              <a:t>continuing care retirement communities)</a:t>
            </a:r>
            <a:r>
              <a:rPr lang="en-US" sz="3600" dirty="0"/>
              <a:t>:  Don’t know about financing.</a:t>
            </a:r>
          </a:p>
        </p:txBody>
      </p:sp>
      <p:pic>
        <p:nvPicPr>
          <p:cNvPr id="5" name="Picture 4">
            <a:extLst>
              <a:ext uri="{FF2B5EF4-FFF2-40B4-BE49-F238E27FC236}">
                <a16:creationId xmlns:a16="http://schemas.microsoft.com/office/drawing/2014/main" id="{69A5E0E6-F18D-1949-B590-7FE8F33CAFF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591800" y="5753100"/>
            <a:ext cx="4953282" cy="3273473"/>
          </a:xfrm>
          <a:prstGeom prst="rect">
            <a:avLst/>
          </a:prstGeom>
        </p:spPr>
      </p:pic>
    </p:spTree>
    <p:extLst>
      <p:ext uri="{BB962C8B-B14F-4D97-AF65-F5344CB8AC3E}">
        <p14:creationId xmlns:p14="http://schemas.microsoft.com/office/powerpoint/2010/main" val="2348246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85F3-117C-9E40-A4E1-5D4AD1B335D5}"/>
              </a:ext>
            </a:extLst>
          </p:cNvPr>
          <p:cNvSpPr>
            <a:spLocks noGrp="1"/>
          </p:cNvSpPr>
          <p:nvPr>
            <p:ph type="title"/>
          </p:nvPr>
        </p:nvSpPr>
        <p:spPr>
          <a:xfrm>
            <a:off x="1257300" y="794084"/>
            <a:ext cx="15773400" cy="991856"/>
          </a:xfrm>
        </p:spPr>
        <p:txBody>
          <a:bodyPr>
            <a:normAutofit fontScale="90000"/>
          </a:bodyPr>
          <a:lstStyle/>
          <a:p>
            <a:br>
              <a:rPr lang="en-US" sz="5400" b="1" dirty="0"/>
            </a:br>
            <a:r>
              <a:rPr lang="en-US" sz="5400" b="1" dirty="0"/>
              <a:t>Site Possibility: Hickory Ridge Golf Course</a:t>
            </a:r>
            <a:br>
              <a:rPr lang="en-US" dirty="0"/>
            </a:br>
            <a:endParaRPr lang="en-US" dirty="0"/>
          </a:p>
        </p:txBody>
      </p:sp>
      <p:sp>
        <p:nvSpPr>
          <p:cNvPr id="3" name="Content Placeholder 2">
            <a:extLst>
              <a:ext uri="{FF2B5EF4-FFF2-40B4-BE49-F238E27FC236}">
                <a16:creationId xmlns:a16="http://schemas.microsoft.com/office/drawing/2014/main" id="{8CA402C2-A702-5848-B7BE-83887CCEE3A1}"/>
              </a:ext>
            </a:extLst>
          </p:cNvPr>
          <p:cNvSpPr>
            <a:spLocks noGrp="1"/>
          </p:cNvSpPr>
          <p:nvPr>
            <p:ph idx="1"/>
          </p:nvPr>
        </p:nvSpPr>
        <p:spPr>
          <a:xfrm>
            <a:off x="1257300" y="2165684"/>
            <a:ext cx="15773400" cy="7099761"/>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3600" dirty="0"/>
          </a:p>
          <a:p>
            <a:pPr marL="0" indent="0">
              <a:buNone/>
            </a:pPr>
            <a:endParaRPr lang="en-US" sz="3600" dirty="0"/>
          </a:p>
          <a:p>
            <a:pPr marL="0" indent="0">
              <a:buNone/>
            </a:pPr>
            <a:endParaRPr lang="en-US" sz="3600" dirty="0"/>
          </a:p>
          <a:p>
            <a:pPr marL="0" indent="0">
              <a:buNone/>
            </a:pPr>
            <a:r>
              <a:rPr lang="en-US" sz="3600" dirty="0"/>
              <a:t>If Amherst purchases property for conservation land, there are 5-9 acres of developable property along West Pomeroy Lane.</a:t>
            </a:r>
          </a:p>
          <a:p>
            <a:pPr marL="0" indent="0">
              <a:buNone/>
            </a:pPr>
            <a:endParaRPr lang="en-US" dirty="0"/>
          </a:p>
        </p:txBody>
      </p:sp>
      <p:pic>
        <p:nvPicPr>
          <p:cNvPr id="4098" name="Picture 2" descr="Hickory Ridge Golf Club Amherst MA - YouTube">
            <a:hlinkClick r:id="rId2"/>
            <a:extLst>
              <a:ext uri="{FF2B5EF4-FFF2-40B4-BE49-F238E27FC236}">
                <a16:creationId xmlns:a16="http://schemas.microsoft.com/office/drawing/2014/main" id="{EDA01F7C-4E14-A640-B1A5-11BEB8B19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546" y="2212786"/>
            <a:ext cx="9427946" cy="531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9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2AA4-F20C-5B48-9FE5-BE9E580D6F5F}"/>
              </a:ext>
            </a:extLst>
          </p:cNvPr>
          <p:cNvSpPr>
            <a:spLocks noGrp="1"/>
          </p:cNvSpPr>
          <p:nvPr>
            <p:ph type="title"/>
          </p:nvPr>
        </p:nvSpPr>
        <p:spPr>
          <a:xfrm>
            <a:off x="1792288" y="8870948"/>
            <a:ext cx="15047912" cy="615951"/>
          </a:xfrm>
        </p:spPr>
        <p:txBody>
          <a:bodyPr>
            <a:noAutofit/>
          </a:bodyPr>
          <a:lstStyle/>
          <a:p>
            <a:r>
              <a:rPr lang="en-US" sz="3600" spc="214" dirty="0">
                <a:solidFill>
                  <a:srgbClr val="CB5B3B"/>
                </a:solidFill>
                <a:latin typeface="Clear Sans Bold Bold"/>
              </a:rPr>
              <a:t>CHANGES IN AMHERST POPULATION OVER TIME: 1990-2020</a:t>
            </a:r>
            <a:endParaRPr lang="en-US" sz="3600" dirty="0"/>
          </a:p>
        </p:txBody>
      </p:sp>
      <p:sp>
        <p:nvSpPr>
          <p:cNvPr id="4" name="Text Placeholder 3">
            <a:extLst>
              <a:ext uri="{FF2B5EF4-FFF2-40B4-BE49-F238E27FC236}">
                <a16:creationId xmlns:a16="http://schemas.microsoft.com/office/drawing/2014/main" id="{F282DAD4-9992-A14E-845E-316FA866B5EA}"/>
              </a:ext>
            </a:extLst>
          </p:cNvPr>
          <p:cNvSpPr>
            <a:spLocks noGrp="1"/>
          </p:cNvSpPr>
          <p:nvPr>
            <p:ph type="body" sz="half" idx="2"/>
          </p:nvPr>
        </p:nvSpPr>
        <p:spPr>
          <a:xfrm>
            <a:off x="1792288" y="5367338"/>
            <a:ext cx="5486400" cy="73025"/>
          </a:xfrm>
        </p:spPr>
        <p:txBody>
          <a:bodyPr>
            <a:normAutofit fontScale="25000" lnSpcReduction="20000"/>
          </a:bodyPr>
          <a:lstStyle/>
          <a:p>
            <a:endParaRPr lang="en-US" dirty="0"/>
          </a:p>
        </p:txBody>
      </p:sp>
      <p:pic>
        <p:nvPicPr>
          <p:cNvPr id="5" name="Picture Placeholder 4" descr="Chart, line chart&#10;&#10;Description automatically generated">
            <a:extLst>
              <a:ext uri="{FF2B5EF4-FFF2-40B4-BE49-F238E27FC236}">
                <a16:creationId xmlns:a16="http://schemas.microsoft.com/office/drawing/2014/main" id="{58347718-04AD-D94A-BE05-6777761419A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278" b="8278"/>
          <a:stretch>
            <a:fillRect/>
          </a:stretch>
        </p:blipFill>
        <p:spPr>
          <a:xfrm>
            <a:off x="1792288" y="800100"/>
            <a:ext cx="14703424" cy="8070849"/>
          </a:xfrm>
          <a:prstGeom prst="rect">
            <a:avLst/>
          </a:prstGeom>
        </p:spPr>
      </p:pic>
    </p:spTree>
    <p:extLst>
      <p:ext uri="{BB962C8B-B14F-4D97-AF65-F5344CB8AC3E}">
        <p14:creationId xmlns:p14="http://schemas.microsoft.com/office/powerpoint/2010/main" val="3940766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77FB6-AB23-B749-96B0-FF80043F03B0}"/>
              </a:ext>
            </a:extLst>
          </p:cNvPr>
          <p:cNvSpPr>
            <a:spLocks noGrp="1"/>
          </p:cNvSpPr>
          <p:nvPr>
            <p:ph type="title"/>
          </p:nvPr>
        </p:nvSpPr>
        <p:spPr>
          <a:xfrm>
            <a:off x="1257300" y="547688"/>
            <a:ext cx="15773400" cy="910541"/>
          </a:xfrm>
        </p:spPr>
        <p:txBody>
          <a:bodyPr>
            <a:normAutofit fontScale="90000"/>
          </a:bodyPr>
          <a:lstStyle/>
          <a:p>
            <a:br>
              <a:rPr lang="en-US" sz="5400" b="1" dirty="0"/>
            </a:br>
            <a:r>
              <a:rPr lang="en-US" sz="6000" b="1" dirty="0"/>
              <a:t>What would you like to see?</a:t>
            </a:r>
            <a:br>
              <a:rPr lang="en-US" sz="5400" b="1" dirty="0"/>
            </a:br>
            <a:endParaRPr lang="en-US" sz="5400" b="1" dirty="0"/>
          </a:p>
        </p:txBody>
      </p:sp>
      <p:sp>
        <p:nvSpPr>
          <p:cNvPr id="3" name="Content Placeholder 2">
            <a:extLst>
              <a:ext uri="{FF2B5EF4-FFF2-40B4-BE49-F238E27FC236}">
                <a16:creationId xmlns:a16="http://schemas.microsoft.com/office/drawing/2014/main" id="{0ABE746C-48B2-FE48-BCA0-359B7D7EEADA}"/>
              </a:ext>
            </a:extLst>
          </p:cNvPr>
          <p:cNvSpPr>
            <a:spLocks noGrp="1"/>
          </p:cNvSpPr>
          <p:nvPr>
            <p:ph idx="1"/>
          </p:nvPr>
        </p:nvSpPr>
        <p:spPr>
          <a:xfrm>
            <a:off x="1257300" y="1834516"/>
            <a:ext cx="15773400" cy="7430930"/>
          </a:xfrm>
        </p:spPr>
        <p:txBody>
          <a:bodyPr>
            <a:normAutofit/>
          </a:bodyPr>
          <a:lstStyle/>
          <a:p>
            <a:r>
              <a:rPr lang="en-US" sz="3600" dirty="0"/>
              <a:t>Retirement community with Independent living? OR Assisted living facility?  Including a healthcare facility (e.g., skilled nursing)</a:t>
            </a:r>
          </a:p>
          <a:p>
            <a:r>
              <a:rPr lang="en-US" sz="3600" dirty="0"/>
              <a:t>Rental apartments?  Condos with partially refundable entry fee with monthly assessments?</a:t>
            </a:r>
          </a:p>
          <a:p>
            <a:r>
              <a:rPr lang="en-US" sz="3600" dirty="0"/>
              <a:t>All affordable?  Mostly affordable, but some market rate units?</a:t>
            </a:r>
          </a:p>
          <a:p>
            <a:r>
              <a:rPr lang="en-US" sz="3600" dirty="0"/>
              <a:t>Disability accommodations?</a:t>
            </a:r>
          </a:p>
          <a:p>
            <a:r>
              <a:rPr lang="en-US" sz="3600" dirty="0"/>
              <a:t>Age restrictions?  55 and over?  62 and over?</a:t>
            </a:r>
          </a:p>
          <a:p>
            <a:r>
              <a:rPr lang="en-US" sz="3600" dirty="0"/>
              <a:t>Location?</a:t>
            </a:r>
          </a:p>
          <a:p>
            <a:r>
              <a:rPr lang="en-US" sz="3600" dirty="0"/>
              <a:t>Importance?</a:t>
            </a:r>
          </a:p>
          <a:p>
            <a:r>
              <a:rPr lang="en-US" sz="3600" dirty="0"/>
              <a:t>Staffing?  24/7?</a:t>
            </a:r>
          </a:p>
        </p:txBody>
      </p:sp>
    </p:spTree>
    <p:extLst>
      <p:ext uri="{BB962C8B-B14F-4D97-AF65-F5344CB8AC3E}">
        <p14:creationId xmlns:p14="http://schemas.microsoft.com/office/powerpoint/2010/main" val="1954259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495E2-E6D2-B647-BBCF-BCC24FF561AB}"/>
              </a:ext>
            </a:extLst>
          </p:cNvPr>
          <p:cNvSpPr/>
          <p:nvPr/>
        </p:nvSpPr>
        <p:spPr>
          <a:xfrm>
            <a:off x="5181600" y="3238500"/>
            <a:ext cx="7848600" cy="1015663"/>
          </a:xfrm>
          <a:prstGeom prst="rect">
            <a:avLst/>
          </a:prstGeom>
        </p:spPr>
        <p:txBody>
          <a:bodyPr wrap="square">
            <a:spAutoFit/>
          </a:bodyPr>
          <a:lstStyle/>
          <a:p>
            <a:pPr algn="ctr"/>
            <a:r>
              <a:rPr lang="en-US" sz="6000" b="1" dirty="0"/>
              <a:t>THANK YOU, AGAIN.</a:t>
            </a:r>
          </a:p>
        </p:txBody>
      </p:sp>
    </p:spTree>
    <p:extLst>
      <p:ext uri="{BB962C8B-B14F-4D97-AF65-F5344CB8AC3E}">
        <p14:creationId xmlns:p14="http://schemas.microsoft.com/office/powerpoint/2010/main" val="2903818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8636361"/>
          </a:xfrm>
          <a:prstGeom prst="rect">
            <a:avLst/>
          </a:prstGeom>
          <a:solidFill>
            <a:srgbClr val="4D4A46">
              <a:alpha val="34902"/>
            </a:srgbClr>
          </a:solidFill>
        </p:spPr>
      </p:sp>
      <p:pic>
        <p:nvPicPr>
          <p:cNvPr id="3" name="Picture 3"/>
          <p:cNvPicPr>
            <a:picLocks noChangeAspect="1"/>
          </p:cNvPicPr>
          <p:nvPr/>
        </p:nvPicPr>
        <p:blipFill>
          <a:blip r:embed="rId2"/>
          <a:srcRect/>
          <a:stretch>
            <a:fillRect/>
          </a:stretch>
        </p:blipFill>
        <p:spPr>
          <a:xfrm>
            <a:off x="3481618" y="0"/>
            <a:ext cx="11452619" cy="8180442"/>
          </a:xfrm>
          <a:prstGeom prst="rect">
            <a:avLst/>
          </a:prstGeom>
        </p:spPr>
      </p:pic>
      <p:sp>
        <p:nvSpPr>
          <p:cNvPr id="4" name="TextBox 4"/>
          <p:cNvSpPr txBox="1"/>
          <p:nvPr/>
        </p:nvSpPr>
        <p:spPr>
          <a:xfrm>
            <a:off x="2478142" y="8811577"/>
            <a:ext cx="13331716" cy="769621"/>
          </a:xfrm>
          <a:prstGeom prst="rect">
            <a:avLst/>
          </a:prstGeom>
        </p:spPr>
        <p:txBody>
          <a:bodyPr lIns="0" tIns="0" rIns="0" bIns="0" rtlCol="0" anchor="t">
            <a:spAutoFit/>
          </a:bodyPr>
          <a:lstStyle/>
          <a:p>
            <a:pPr algn="ctr">
              <a:lnSpc>
                <a:spcPts val="6449"/>
              </a:lnSpc>
            </a:pPr>
            <a:r>
              <a:rPr lang="en-US" sz="4299" spc="214">
                <a:solidFill>
                  <a:srgbClr val="CB5B3B"/>
                </a:solidFill>
                <a:latin typeface="Clear Sans Bold Bold"/>
              </a:rPr>
              <a:t>CHANGES IN DIVERSITY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8578448"/>
          </a:xfrm>
          <a:prstGeom prst="rect">
            <a:avLst/>
          </a:prstGeom>
          <a:solidFill>
            <a:srgbClr val="6D8B85">
              <a:alpha val="34902"/>
            </a:srgbClr>
          </a:solidFill>
        </p:spPr>
      </p:sp>
      <p:pic>
        <p:nvPicPr>
          <p:cNvPr id="3" name="Picture 3"/>
          <p:cNvPicPr>
            <a:picLocks noChangeAspect="1"/>
          </p:cNvPicPr>
          <p:nvPr/>
        </p:nvPicPr>
        <p:blipFill>
          <a:blip r:embed="rId2"/>
          <a:srcRect l="520" r="520"/>
          <a:stretch>
            <a:fillRect/>
          </a:stretch>
        </p:blipFill>
        <p:spPr>
          <a:xfrm>
            <a:off x="3637416" y="0"/>
            <a:ext cx="11013169" cy="7949300"/>
          </a:xfrm>
          <a:prstGeom prst="rect">
            <a:avLst/>
          </a:prstGeom>
        </p:spPr>
      </p:pic>
      <p:sp>
        <p:nvSpPr>
          <p:cNvPr id="4" name="TextBox 4"/>
          <p:cNvSpPr txBox="1"/>
          <p:nvPr/>
        </p:nvSpPr>
        <p:spPr>
          <a:xfrm>
            <a:off x="2710938" y="8811577"/>
            <a:ext cx="13331716" cy="769621"/>
          </a:xfrm>
          <a:prstGeom prst="rect">
            <a:avLst/>
          </a:prstGeom>
        </p:spPr>
        <p:txBody>
          <a:bodyPr lIns="0" tIns="0" rIns="0" bIns="0" rtlCol="0" anchor="t">
            <a:spAutoFit/>
          </a:bodyPr>
          <a:lstStyle/>
          <a:p>
            <a:pPr algn="ctr">
              <a:lnSpc>
                <a:spcPts val="6449"/>
              </a:lnSpc>
            </a:pPr>
            <a:r>
              <a:rPr lang="en-US" sz="4299" spc="214">
                <a:solidFill>
                  <a:srgbClr val="CB5B3B"/>
                </a:solidFill>
                <a:latin typeface="Clear Sans Bold Bold"/>
              </a:rPr>
              <a:t>CHANGES IN HOUSING GROWTH </a:t>
            </a:r>
          </a:p>
        </p:txBody>
      </p:sp>
      <p:sp>
        <p:nvSpPr>
          <p:cNvPr id="5" name="TextBox 5"/>
          <p:cNvSpPr txBox="1"/>
          <p:nvPr/>
        </p:nvSpPr>
        <p:spPr>
          <a:xfrm>
            <a:off x="11059362" y="8080608"/>
            <a:ext cx="3591223" cy="497840"/>
          </a:xfrm>
          <a:prstGeom prst="rect">
            <a:avLst/>
          </a:prstGeom>
        </p:spPr>
        <p:txBody>
          <a:bodyPr lIns="0" tIns="0" rIns="0" bIns="0" rtlCol="0" anchor="t">
            <a:spAutoFit/>
          </a:bodyPr>
          <a:lstStyle/>
          <a:p>
            <a:pPr algn="ctr">
              <a:lnSpc>
                <a:spcPts val="4060"/>
              </a:lnSpc>
            </a:pPr>
            <a:r>
              <a:rPr lang="en-US" sz="2900">
                <a:solidFill>
                  <a:srgbClr val="1F7F95"/>
                </a:solidFill>
                <a:latin typeface="Clear Sans Bold"/>
              </a:rPr>
              <a:t>*242 UNITS IN 2020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743719" y="311524"/>
            <a:ext cx="16737952" cy="9415700"/>
          </a:xfrm>
          <a:prstGeom prst="rect">
            <a:avLst/>
          </a:prstGeom>
          <a:solidFill>
            <a:srgbClr val="1F7F95">
              <a:alpha val="34902"/>
            </a:srgbClr>
          </a:solidFill>
        </p:spPr>
      </p:sp>
      <p:grpSp>
        <p:nvGrpSpPr>
          <p:cNvPr id="3" name="Group 3"/>
          <p:cNvGrpSpPr/>
          <p:nvPr/>
        </p:nvGrpSpPr>
        <p:grpSpPr>
          <a:xfrm>
            <a:off x="1276953" y="692751"/>
            <a:ext cx="10160416" cy="9386875"/>
            <a:chOff x="0" y="0"/>
            <a:chExt cx="13547222" cy="12515834"/>
          </a:xfrm>
        </p:grpSpPr>
        <p:sp>
          <p:nvSpPr>
            <p:cNvPr id="4" name="TextBox 4"/>
            <p:cNvSpPr txBox="1"/>
            <p:nvPr/>
          </p:nvSpPr>
          <p:spPr>
            <a:xfrm>
              <a:off x="0" y="0"/>
              <a:ext cx="13547222" cy="1080909"/>
            </a:xfrm>
            <a:prstGeom prst="rect">
              <a:avLst/>
            </a:prstGeom>
          </p:spPr>
          <p:txBody>
            <a:bodyPr lIns="0" tIns="0" rIns="0" bIns="0" rtlCol="0" anchor="t">
              <a:spAutoFit/>
            </a:bodyPr>
            <a:lstStyle/>
            <a:p>
              <a:pPr>
                <a:lnSpc>
                  <a:spcPts val="6383"/>
                </a:lnSpc>
              </a:pPr>
              <a:endParaRPr/>
            </a:p>
          </p:txBody>
        </p:sp>
        <p:sp>
          <p:nvSpPr>
            <p:cNvPr id="5" name="TextBox 5"/>
            <p:cNvSpPr txBox="1"/>
            <p:nvPr/>
          </p:nvSpPr>
          <p:spPr>
            <a:xfrm>
              <a:off x="0" y="1470502"/>
              <a:ext cx="13547222" cy="11045332"/>
            </a:xfrm>
            <a:prstGeom prst="rect">
              <a:avLst/>
            </a:prstGeom>
          </p:spPr>
          <p:txBody>
            <a:bodyPr lIns="0" tIns="0" rIns="0" bIns="0" rtlCol="0" anchor="t">
              <a:spAutoFit/>
            </a:bodyPr>
            <a:lstStyle/>
            <a:p>
              <a:pPr>
                <a:lnSpc>
                  <a:spcPts val="4739"/>
                </a:lnSpc>
              </a:pPr>
              <a:r>
                <a:rPr lang="en-US" sz="3159" spc="-31" dirty="0">
                  <a:solidFill>
                    <a:srgbClr val="4D4A46"/>
                  </a:solidFill>
                  <a:latin typeface="Clear Sans Regular Bold"/>
                </a:rPr>
                <a:t>ENROLLMENT: </a:t>
              </a:r>
              <a:r>
                <a:rPr lang="en-US" sz="3159" spc="-31" dirty="0">
                  <a:solidFill>
                    <a:srgbClr val="4D4A46"/>
                  </a:solidFill>
                  <a:latin typeface="Clear Sans Regular"/>
                </a:rPr>
                <a:t>28,000</a:t>
              </a:r>
            </a:p>
            <a:p>
              <a:pPr>
                <a:lnSpc>
                  <a:spcPts val="4739"/>
                </a:lnSpc>
              </a:pPr>
              <a:r>
                <a:rPr lang="en-US" sz="3159" spc="-31" dirty="0">
                  <a:solidFill>
                    <a:srgbClr val="4D4A46"/>
                  </a:solidFill>
                  <a:latin typeface="Clear Sans Regular Bold"/>
                </a:rPr>
                <a:t>ON-CAMPUS RESIDENTIAL UNITS: </a:t>
              </a:r>
              <a:r>
                <a:rPr lang="en-US" sz="3159" spc="-31" dirty="0">
                  <a:solidFill>
                    <a:srgbClr val="4D4A46"/>
                  </a:solidFill>
                  <a:latin typeface="Clear Sans Regular"/>
                </a:rPr>
                <a:t>14,000</a:t>
              </a:r>
            </a:p>
            <a:p>
              <a:pPr>
                <a:lnSpc>
                  <a:spcPts val="4739"/>
                </a:lnSpc>
              </a:pPr>
              <a:r>
                <a:rPr lang="en-US" sz="3159" spc="-31" dirty="0">
                  <a:solidFill>
                    <a:srgbClr val="4D4A46"/>
                  </a:solidFill>
                  <a:latin typeface="Clear Sans Regular Bold"/>
                </a:rPr>
                <a:t>*DIFFERENCE: </a:t>
              </a:r>
              <a:r>
                <a:rPr lang="en-US" sz="3159" spc="-31" dirty="0">
                  <a:solidFill>
                    <a:srgbClr val="4D4A46"/>
                  </a:solidFill>
                  <a:latin typeface="Clear Sans Regular"/>
                </a:rPr>
                <a:t>14,000</a:t>
              </a:r>
            </a:p>
            <a:p>
              <a:pPr>
                <a:lnSpc>
                  <a:spcPts val="3089"/>
                </a:lnSpc>
              </a:pPr>
              <a:r>
                <a:rPr lang="en-US" sz="2059" spc="-20" dirty="0">
                  <a:solidFill>
                    <a:srgbClr val="4D4A46"/>
                  </a:solidFill>
                  <a:latin typeface="Clear Sans Thin Bold"/>
                </a:rPr>
                <a:t> </a:t>
              </a:r>
            </a:p>
            <a:p>
              <a:pPr>
                <a:lnSpc>
                  <a:spcPts val="3089"/>
                </a:lnSpc>
              </a:pPr>
              <a:endParaRPr lang="en-US" sz="2059" spc="-20" dirty="0">
                <a:solidFill>
                  <a:srgbClr val="4D4A46"/>
                </a:solidFill>
                <a:latin typeface="Clear Sans Thin Bold"/>
              </a:endParaRPr>
            </a:p>
            <a:p>
              <a:pPr>
                <a:lnSpc>
                  <a:spcPts val="3089"/>
                </a:lnSpc>
              </a:pPr>
              <a:endParaRPr lang="en-US" sz="2059" spc="-20" dirty="0">
                <a:solidFill>
                  <a:srgbClr val="4D4A46"/>
                </a:solidFill>
                <a:latin typeface="Clear Sans Thin Bold"/>
              </a:endParaRPr>
            </a:p>
            <a:p>
              <a:pPr>
                <a:lnSpc>
                  <a:spcPts val="5339"/>
                </a:lnSpc>
              </a:pPr>
              <a:r>
                <a:rPr lang="en-US" sz="2459" spc="-24" dirty="0">
                  <a:solidFill>
                    <a:srgbClr val="CB5B3B"/>
                  </a:solidFill>
                  <a:latin typeface="Clear Sans Bold Bold"/>
                </a:rPr>
                <a:t>ANNOUNCED PLANS: </a:t>
              </a:r>
            </a:p>
            <a:p>
              <a:pPr>
                <a:lnSpc>
                  <a:spcPts val="4739"/>
                </a:lnSpc>
              </a:pPr>
              <a:r>
                <a:rPr lang="en-US" sz="3159" spc="-31" dirty="0">
                  <a:solidFill>
                    <a:srgbClr val="4D4A46"/>
                  </a:solidFill>
                  <a:latin typeface="Clear Sans Regular Bold"/>
                </a:rPr>
                <a:t>BUILD NEW UNITS: </a:t>
              </a:r>
              <a:r>
                <a:rPr lang="en-US" sz="3159" spc="-31" dirty="0">
                  <a:solidFill>
                    <a:srgbClr val="4D4A46"/>
                  </a:solidFill>
                  <a:latin typeface="Clear Sans Regular"/>
                </a:rPr>
                <a:t>1,000 </a:t>
              </a:r>
            </a:p>
            <a:p>
              <a:pPr>
                <a:lnSpc>
                  <a:spcPts val="4739"/>
                </a:lnSpc>
              </a:pPr>
              <a:r>
                <a:rPr lang="en-US" sz="3159" spc="-31" dirty="0">
                  <a:solidFill>
                    <a:srgbClr val="4D4A46"/>
                  </a:solidFill>
                  <a:latin typeface="Clear Sans Regular Bold"/>
                </a:rPr>
                <a:t>REPLACE NORTH VILLAGE: </a:t>
              </a:r>
              <a:r>
                <a:rPr lang="en-US" sz="3159" spc="-31" dirty="0">
                  <a:solidFill>
                    <a:srgbClr val="4D4A46"/>
                  </a:solidFill>
                  <a:latin typeface="Clear Sans Regular"/>
                </a:rPr>
                <a:t>120 </a:t>
              </a:r>
            </a:p>
            <a:p>
              <a:pPr>
                <a:lnSpc>
                  <a:spcPts val="4739"/>
                </a:lnSpc>
              </a:pPr>
              <a:r>
                <a:rPr lang="en-US" sz="3159" spc="-31" dirty="0">
                  <a:solidFill>
                    <a:srgbClr val="4D4A46"/>
                  </a:solidFill>
                  <a:latin typeface="Clear Sans Regular Bold"/>
                </a:rPr>
                <a:t>REPLACE LINCOLN APTS: </a:t>
              </a:r>
              <a:r>
                <a:rPr lang="en-US" sz="3159" spc="-31" dirty="0">
                  <a:solidFill>
                    <a:srgbClr val="4D4A46"/>
                  </a:solidFill>
                  <a:latin typeface="Clear Sans Regular"/>
                </a:rPr>
                <a:t>180 </a:t>
              </a:r>
            </a:p>
            <a:p>
              <a:pPr>
                <a:lnSpc>
                  <a:spcPts val="4739"/>
                </a:lnSpc>
              </a:pPr>
              <a:r>
                <a:rPr lang="en-US" sz="3159" spc="-31" dirty="0">
                  <a:solidFill>
                    <a:srgbClr val="4D4A46"/>
                  </a:solidFill>
                  <a:latin typeface="Clear Sans Regular Bold"/>
                </a:rPr>
                <a:t>RENNOVATE EXISTING UNITS: </a:t>
              </a:r>
              <a:r>
                <a:rPr lang="en-US" sz="3159" spc="-31" dirty="0">
                  <a:solidFill>
                    <a:srgbClr val="4D4A46"/>
                  </a:solidFill>
                  <a:latin typeface="Clear Sans Regular"/>
                </a:rPr>
                <a:t>300</a:t>
              </a:r>
            </a:p>
            <a:p>
              <a:pPr>
                <a:lnSpc>
                  <a:spcPts val="4739"/>
                </a:lnSpc>
              </a:pPr>
              <a:endParaRPr lang="en-US" sz="3159" spc="-31" dirty="0">
                <a:solidFill>
                  <a:srgbClr val="4D4A46"/>
                </a:solidFill>
                <a:latin typeface="Clear Sans Regular"/>
              </a:endParaRPr>
            </a:p>
            <a:p>
              <a:pPr>
                <a:lnSpc>
                  <a:spcPts val="4739"/>
                </a:lnSpc>
              </a:pPr>
              <a:r>
                <a:rPr lang="en-US" sz="3159" spc="-31" dirty="0">
                  <a:solidFill>
                    <a:srgbClr val="4D4A46"/>
                  </a:solidFill>
                  <a:latin typeface="Clear Sans Regular Bold"/>
                </a:rPr>
                <a:t>ACTUAL NET NEW UNITS: 400</a:t>
              </a:r>
            </a:p>
            <a:p>
              <a:pPr>
                <a:lnSpc>
                  <a:spcPts val="4289"/>
                </a:lnSpc>
              </a:pPr>
              <a:endParaRPr lang="en-US" sz="3159" spc="-31" dirty="0">
                <a:solidFill>
                  <a:srgbClr val="4D4A46"/>
                </a:solidFill>
                <a:latin typeface="Clear Sans Regular Bold"/>
              </a:endParaRPr>
            </a:p>
            <a:p>
              <a:pPr>
                <a:lnSpc>
                  <a:spcPts val="4289"/>
                </a:lnSpc>
              </a:pPr>
              <a:endParaRPr lang="en-US" sz="3159" spc="-31" dirty="0">
                <a:solidFill>
                  <a:srgbClr val="4D4A46"/>
                </a:solidFill>
                <a:latin typeface="Clear Sans Regular Bold"/>
              </a:endParaRPr>
            </a:p>
          </p:txBody>
        </p:sp>
      </p:grpSp>
      <p:pic>
        <p:nvPicPr>
          <p:cNvPr id="6" name="Picture 6"/>
          <p:cNvPicPr>
            <a:picLocks noChangeAspect="1"/>
          </p:cNvPicPr>
          <p:nvPr/>
        </p:nvPicPr>
        <p:blipFill>
          <a:blip r:embed="rId2"/>
          <a:srcRect/>
          <a:stretch>
            <a:fillRect/>
          </a:stretch>
        </p:blipFill>
        <p:spPr>
          <a:xfrm>
            <a:off x="9379461" y="4487919"/>
            <a:ext cx="8102210" cy="5239304"/>
          </a:xfrm>
          <a:prstGeom prst="rect">
            <a:avLst/>
          </a:prstGeom>
        </p:spPr>
      </p:pic>
      <p:sp>
        <p:nvSpPr>
          <p:cNvPr id="7" name="TextBox 7"/>
          <p:cNvSpPr txBox="1"/>
          <p:nvPr/>
        </p:nvSpPr>
        <p:spPr>
          <a:xfrm>
            <a:off x="1028700" y="372111"/>
            <a:ext cx="16064508" cy="1170304"/>
          </a:xfrm>
          <a:prstGeom prst="rect">
            <a:avLst/>
          </a:prstGeom>
        </p:spPr>
        <p:txBody>
          <a:bodyPr lIns="0" tIns="0" rIns="0" bIns="0" rtlCol="0" anchor="t">
            <a:spAutoFit/>
          </a:bodyPr>
          <a:lstStyle/>
          <a:p>
            <a:pPr algn="ctr">
              <a:lnSpc>
                <a:spcPts val="9520"/>
              </a:lnSpc>
            </a:pPr>
            <a:r>
              <a:rPr lang="en-US" sz="4400" dirty="0">
                <a:solidFill>
                  <a:srgbClr val="5D6C89"/>
                </a:solidFill>
                <a:latin typeface="Open Sans Extra Bold"/>
              </a:rPr>
              <a:t>UNIVERSITY RESIDENTIAL PLANNING</a:t>
            </a:r>
            <a:r>
              <a:rPr lang="en-US" sz="6800" dirty="0">
                <a:solidFill>
                  <a:srgbClr val="5D6C89"/>
                </a:solidFill>
                <a:latin typeface="Open Sans Extra Bold"/>
              </a:rPr>
              <a:t> </a:t>
            </a:r>
          </a:p>
        </p:txBody>
      </p:sp>
      <p:sp>
        <p:nvSpPr>
          <p:cNvPr id="8" name="TextBox 8"/>
          <p:cNvSpPr txBox="1"/>
          <p:nvPr/>
        </p:nvSpPr>
        <p:spPr>
          <a:xfrm>
            <a:off x="1966546" y="3783471"/>
            <a:ext cx="10160416" cy="869949"/>
          </a:xfrm>
          <a:prstGeom prst="rect">
            <a:avLst/>
          </a:prstGeom>
        </p:spPr>
        <p:txBody>
          <a:bodyPr lIns="0" tIns="0" rIns="0" bIns="0" rtlCol="0" anchor="t">
            <a:spAutoFit/>
          </a:bodyPr>
          <a:lstStyle/>
          <a:p>
            <a:pPr>
              <a:lnSpc>
                <a:spcPts val="3500"/>
              </a:lnSpc>
            </a:pPr>
            <a:r>
              <a:rPr lang="en-US" sz="2500">
                <a:solidFill>
                  <a:srgbClr val="000000"/>
                </a:solidFill>
                <a:latin typeface="Open Sans Light"/>
              </a:rPr>
              <a:t>*DIFFERENCE= THE IMPACT STUDENTS HAVE ON HOUSING IN AMHERST AND SURROUNDING COMMUNITIES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743719" y="311524"/>
            <a:ext cx="16737952" cy="9415700"/>
          </a:xfrm>
          <a:prstGeom prst="rect">
            <a:avLst/>
          </a:prstGeom>
          <a:solidFill>
            <a:srgbClr val="5B6E74">
              <a:alpha val="34902"/>
            </a:srgbClr>
          </a:solidFill>
        </p:spPr>
      </p:sp>
      <p:pic>
        <p:nvPicPr>
          <p:cNvPr id="3" name="Picture 3"/>
          <p:cNvPicPr>
            <a:picLocks noChangeAspect="1"/>
          </p:cNvPicPr>
          <p:nvPr/>
        </p:nvPicPr>
        <p:blipFill>
          <a:blip r:embed="rId2"/>
          <a:srcRect/>
          <a:stretch>
            <a:fillRect/>
          </a:stretch>
        </p:blipFill>
        <p:spPr>
          <a:xfrm>
            <a:off x="9517082" y="2353539"/>
            <a:ext cx="7784591" cy="5437766"/>
          </a:xfrm>
          <a:prstGeom prst="rect">
            <a:avLst/>
          </a:prstGeom>
        </p:spPr>
      </p:pic>
      <p:grpSp>
        <p:nvGrpSpPr>
          <p:cNvPr id="4" name="Group 4"/>
          <p:cNvGrpSpPr/>
          <p:nvPr/>
        </p:nvGrpSpPr>
        <p:grpSpPr>
          <a:xfrm>
            <a:off x="1139949" y="1948198"/>
            <a:ext cx="10160416" cy="2738425"/>
            <a:chOff x="0" y="0"/>
            <a:chExt cx="13547222" cy="3651234"/>
          </a:xfrm>
        </p:grpSpPr>
        <p:sp>
          <p:nvSpPr>
            <p:cNvPr id="5" name="TextBox 5"/>
            <p:cNvSpPr txBox="1"/>
            <p:nvPr/>
          </p:nvSpPr>
          <p:spPr>
            <a:xfrm>
              <a:off x="0" y="0"/>
              <a:ext cx="13547222" cy="1080909"/>
            </a:xfrm>
            <a:prstGeom prst="rect">
              <a:avLst/>
            </a:prstGeom>
          </p:spPr>
          <p:txBody>
            <a:bodyPr lIns="0" tIns="0" rIns="0" bIns="0" rtlCol="0" anchor="t">
              <a:spAutoFit/>
            </a:bodyPr>
            <a:lstStyle/>
            <a:p>
              <a:pPr>
                <a:lnSpc>
                  <a:spcPts val="6383"/>
                </a:lnSpc>
              </a:pPr>
              <a:endParaRPr/>
            </a:p>
          </p:txBody>
        </p:sp>
        <p:sp>
          <p:nvSpPr>
            <p:cNvPr id="6" name="TextBox 6"/>
            <p:cNvSpPr txBox="1"/>
            <p:nvPr/>
          </p:nvSpPr>
          <p:spPr>
            <a:xfrm>
              <a:off x="0" y="1470502"/>
              <a:ext cx="13547222" cy="2180732"/>
            </a:xfrm>
            <a:prstGeom prst="rect">
              <a:avLst/>
            </a:prstGeom>
          </p:spPr>
          <p:txBody>
            <a:bodyPr lIns="0" tIns="0" rIns="0" bIns="0" rtlCol="0" anchor="t">
              <a:spAutoFit/>
            </a:bodyPr>
            <a:lstStyle/>
            <a:p>
              <a:pPr>
                <a:lnSpc>
                  <a:spcPts val="4739"/>
                </a:lnSpc>
              </a:pPr>
              <a:endParaRPr/>
            </a:p>
            <a:p>
              <a:pPr>
                <a:lnSpc>
                  <a:spcPts val="4289"/>
                </a:lnSpc>
              </a:pPr>
              <a:endParaRPr/>
            </a:p>
            <a:p>
              <a:pPr>
                <a:lnSpc>
                  <a:spcPts val="4289"/>
                </a:lnSpc>
              </a:pPr>
              <a:endParaRPr/>
            </a:p>
          </p:txBody>
        </p:sp>
      </p:grpSp>
      <p:sp>
        <p:nvSpPr>
          <p:cNvPr id="7" name="TextBox 7"/>
          <p:cNvSpPr txBox="1"/>
          <p:nvPr/>
        </p:nvSpPr>
        <p:spPr>
          <a:xfrm>
            <a:off x="2438400" y="372110"/>
            <a:ext cx="13108558" cy="1092479"/>
          </a:xfrm>
          <a:prstGeom prst="rect">
            <a:avLst/>
          </a:prstGeom>
        </p:spPr>
        <p:txBody>
          <a:bodyPr wrap="square" lIns="0" tIns="0" rIns="0" bIns="0" rtlCol="0" anchor="t">
            <a:spAutoFit/>
          </a:bodyPr>
          <a:lstStyle/>
          <a:p>
            <a:pPr algn="ctr">
              <a:lnSpc>
                <a:spcPts val="9520"/>
              </a:lnSpc>
            </a:pPr>
            <a:r>
              <a:rPr lang="en-US" sz="5400" dirty="0">
                <a:solidFill>
                  <a:srgbClr val="1F7F95"/>
                </a:solidFill>
                <a:latin typeface="Open Sans Extra Bold"/>
              </a:rPr>
              <a:t>THE ROLE OF THE UNIVERSITY </a:t>
            </a:r>
          </a:p>
        </p:txBody>
      </p:sp>
      <p:sp>
        <p:nvSpPr>
          <p:cNvPr id="8" name="TextBox 8"/>
          <p:cNvSpPr txBox="1"/>
          <p:nvPr/>
        </p:nvSpPr>
        <p:spPr>
          <a:xfrm>
            <a:off x="1148106" y="1873063"/>
            <a:ext cx="7964589" cy="6840847"/>
          </a:xfrm>
          <a:prstGeom prst="rect">
            <a:avLst/>
          </a:prstGeom>
        </p:spPr>
        <p:txBody>
          <a:bodyPr lIns="0" tIns="0" rIns="0" bIns="0" rtlCol="0" anchor="t">
            <a:spAutoFit/>
          </a:bodyPr>
          <a:lstStyle/>
          <a:p>
            <a:pPr>
              <a:lnSpc>
                <a:spcPts val="4480"/>
              </a:lnSpc>
            </a:pPr>
            <a:r>
              <a:rPr lang="en-US" sz="2800" dirty="0">
                <a:solidFill>
                  <a:srgbClr val="4D4A46"/>
                </a:solidFill>
                <a:latin typeface="Clear Sans Regular Bold"/>
              </a:rPr>
              <a:t>As the largest landlord in Amherst, the University controls most of the supply. As it makes decisions on student enrollments, it controls most of the demand. When its demand outstrips its supply, the University has a very, very large economic impact. </a:t>
            </a:r>
          </a:p>
          <a:p>
            <a:pPr>
              <a:lnSpc>
                <a:spcPts val="4480"/>
              </a:lnSpc>
            </a:pPr>
            <a:endParaRPr lang="en-US" sz="2800" dirty="0">
              <a:solidFill>
                <a:srgbClr val="4D4A46"/>
              </a:solidFill>
              <a:latin typeface="Clear Sans Regular Bold"/>
            </a:endParaRPr>
          </a:p>
          <a:p>
            <a:pPr algn="l">
              <a:lnSpc>
                <a:spcPts val="4480"/>
              </a:lnSpc>
            </a:pPr>
            <a:r>
              <a:rPr lang="en-US" sz="2800" dirty="0">
                <a:solidFill>
                  <a:srgbClr val="4D4A46"/>
                </a:solidFill>
                <a:latin typeface="Clear Sans Regular Bold"/>
              </a:rPr>
              <a:t>It creates problems not only for students, but for people who work for the University, people who work for the Town, and people who work for local businesses. </a:t>
            </a:r>
          </a:p>
          <a:p>
            <a:pPr algn="ctr">
              <a:lnSpc>
                <a:spcPts val="4759"/>
              </a:lnSpc>
            </a:pPr>
            <a:endParaRPr lang="en-US" sz="1000" dirty="0">
              <a:solidFill>
                <a:srgbClr val="4D4A46"/>
              </a:solidFill>
              <a:latin typeface="Clear Sans Regular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FFFB"/>
        </a:solidFill>
        <a:effectLst/>
      </p:bgPr>
    </p:bg>
    <p:spTree>
      <p:nvGrpSpPr>
        <p:cNvPr id="1" name=""/>
        <p:cNvGrpSpPr/>
        <p:nvPr/>
      </p:nvGrpSpPr>
      <p:grpSpPr>
        <a:xfrm>
          <a:off x="0" y="0"/>
          <a:ext cx="0" cy="0"/>
          <a:chOff x="0" y="0"/>
          <a:chExt cx="0" cy="0"/>
        </a:xfrm>
      </p:grpSpPr>
      <p:grpSp>
        <p:nvGrpSpPr>
          <p:cNvPr id="2" name="Group 2"/>
          <p:cNvGrpSpPr/>
          <p:nvPr/>
        </p:nvGrpSpPr>
        <p:grpSpPr>
          <a:xfrm>
            <a:off x="8895143" y="981692"/>
            <a:ext cx="8364157" cy="3842300"/>
            <a:chOff x="0" y="0"/>
            <a:chExt cx="11152209" cy="5123066"/>
          </a:xfrm>
        </p:grpSpPr>
        <p:sp>
          <p:nvSpPr>
            <p:cNvPr id="3" name="TextBox 3"/>
            <p:cNvSpPr txBox="1"/>
            <p:nvPr/>
          </p:nvSpPr>
          <p:spPr>
            <a:xfrm>
              <a:off x="0" y="-28575"/>
              <a:ext cx="11152209" cy="4240607"/>
            </a:xfrm>
            <a:prstGeom prst="rect">
              <a:avLst/>
            </a:prstGeom>
          </p:spPr>
          <p:txBody>
            <a:bodyPr lIns="0" tIns="0" rIns="0" bIns="0" rtlCol="0" anchor="t">
              <a:spAutoFit/>
            </a:bodyPr>
            <a:lstStyle/>
            <a:p>
              <a:pPr>
                <a:lnSpc>
                  <a:spcPts val="4235"/>
                </a:lnSpc>
              </a:pPr>
              <a:r>
                <a:rPr lang="en-US" sz="3257" spc="325" dirty="0">
                  <a:solidFill>
                    <a:srgbClr val="4D4A46"/>
                  </a:solidFill>
                  <a:latin typeface="Clear Sans Regular Bold"/>
                </a:rPr>
                <a:t>OLDER RESIDENTS HAVE AGED OUT OF CHILD-RAISING, BUT THEY REMAIN A SIGNIFICANT PART OF THE TOWN’S RESIDENTIAL POPULATION </a:t>
              </a:r>
            </a:p>
            <a:p>
              <a:pPr>
                <a:lnSpc>
                  <a:spcPts val="4235"/>
                </a:lnSpc>
              </a:pPr>
              <a:endParaRPr lang="en-US" sz="3257" spc="325" dirty="0">
                <a:solidFill>
                  <a:srgbClr val="4D4A46"/>
                </a:solidFill>
                <a:latin typeface="Clear Sans Regular Bold"/>
              </a:endParaRPr>
            </a:p>
          </p:txBody>
        </p:sp>
        <p:sp>
          <p:nvSpPr>
            <p:cNvPr id="4" name="TextBox 4"/>
            <p:cNvSpPr txBox="1"/>
            <p:nvPr/>
          </p:nvSpPr>
          <p:spPr>
            <a:xfrm>
              <a:off x="0" y="4481201"/>
              <a:ext cx="11152209" cy="641865"/>
            </a:xfrm>
            <a:prstGeom prst="rect">
              <a:avLst/>
            </a:prstGeom>
          </p:spPr>
          <p:txBody>
            <a:bodyPr lIns="0" tIns="0" rIns="0" bIns="0" rtlCol="0" anchor="t">
              <a:spAutoFit/>
            </a:bodyPr>
            <a:lstStyle/>
            <a:p>
              <a:pPr>
                <a:lnSpc>
                  <a:spcPts val="4105"/>
                </a:lnSpc>
              </a:pPr>
              <a:endParaRPr/>
            </a:p>
          </p:txBody>
        </p:sp>
      </p:grpSp>
      <p:sp>
        <p:nvSpPr>
          <p:cNvPr id="5" name="AutoShape 5"/>
          <p:cNvSpPr/>
          <p:nvPr/>
        </p:nvSpPr>
        <p:spPr>
          <a:xfrm>
            <a:off x="7627612" y="-319508"/>
            <a:ext cx="64123" cy="10606508"/>
          </a:xfrm>
          <a:prstGeom prst="rect">
            <a:avLst/>
          </a:prstGeom>
          <a:solidFill>
            <a:srgbClr val="6D8B85"/>
          </a:solidFill>
        </p:spPr>
      </p:sp>
      <p:grpSp>
        <p:nvGrpSpPr>
          <p:cNvPr id="6" name="Group 6"/>
          <p:cNvGrpSpPr/>
          <p:nvPr/>
        </p:nvGrpSpPr>
        <p:grpSpPr>
          <a:xfrm>
            <a:off x="7454943" y="1028700"/>
            <a:ext cx="364388" cy="36438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5B3B"/>
            </a:solidFill>
          </p:spPr>
        </p:sp>
      </p:grpSp>
      <p:grpSp>
        <p:nvGrpSpPr>
          <p:cNvPr id="8" name="Group 8"/>
          <p:cNvGrpSpPr/>
          <p:nvPr/>
        </p:nvGrpSpPr>
        <p:grpSpPr>
          <a:xfrm>
            <a:off x="7477479" y="4278776"/>
            <a:ext cx="364388" cy="364388"/>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5B3B"/>
            </a:solidFill>
          </p:spPr>
        </p:sp>
      </p:grpSp>
      <p:grpSp>
        <p:nvGrpSpPr>
          <p:cNvPr id="10" name="Group 10"/>
          <p:cNvGrpSpPr/>
          <p:nvPr/>
        </p:nvGrpSpPr>
        <p:grpSpPr>
          <a:xfrm>
            <a:off x="7477479" y="6672536"/>
            <a:ext cx="364388" cy="364388"/>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5B3B"/>
            </a:solidFill>
          </p:spPr>
        </p:sp>
      </p:grpSp>
      <p:sp>
        <p:nvSpPr>
          <p:cNvPr id="12" name="TextBox 12"/>
          <p:cNvSpPr txBox="1"/>
          <p:nvPr/>
        </p:nvSpPr>
        <p:spPr>
          <a:xfrm>
            <a:off x="303421" y="1269263"/>
            <a:ext cx="6730425" cy="5773055"/>
          </a:xfrm>
          <a:prstGeom prst="rect">
            <a:avLst/>
          </a:prstGeom>
        </p:spPr>
        <p:txBody>
          <a:bodyPr lIns="0" tIns="0" rIns="0" bIns="0" rtlCol="0" anchor="t">
            <a:spAutoFit/>
          </a:bodyPr>
          <a:lstStyle/>
          <a:p>
            <a:pPr algn="ctr">
              <a:lnSpc>
                <a:spcPts val="9240"/>
              </a:lnSpc>
            </a:pPr>
            <a:r>
              <a:rPr lang="en-US" sz="5400" dirty="0">
                <a:solidFill>
                  <a:srgbClr val="1F7F95"/>
                </a:solidFill>
                <a:latin typeface="Clear Sans Regular Bold"/>
              </a:rPr>
              <a:t>SUMMARY OF PROBLEMS FACED BY AMHERST IN AFFORDABLE HOUSING </a:t>
            </a:r>
          </a:p>
        </p:txBody>
      </p:sp>
      <p:grpSp>
        <p:nvGrpSpPr>
          <p:cNvPr id="13" name="Group 13"/>
          <p:cNvGrpSpPr/>
          <p:nvPr/>
        </p:nvGrpSpPr>
        <p:grpSpPr>
          <a:xfrm>
            <a:off x="8895143" y="4261424"/>
            <a:ext cx="8364157" cy="2775500"/>
            <a:chOff x="0" y="0"/>
            <a:chExt cx="11152209" cy="3700666"/>
          </a:xfrm>
        </p:grpSpPr>
        <p:sp>
          <p:nvSpPr>
            <p:cNvPr id="14" name="TextBox 14"/>
            <p:cNvSpPr txBox="1"/>
            <p:nvPr/>
          </p:nvSpPr>
          <p:spPr>
            <a:xfrm>
              <a:off x="0" y="-28575"/>
              <a:ext cx="11152209" cy="2818207"/>
            </a:xfrm>
            <a:prstGeom prst="rect">
              <a:avLst/>
            </a:prstGeom>
          </p:spPr>
          <p:txBody>
            <a:bodyPr lIns="0" tIns="0" rIns="0" bIns="0" rtlCol="0" anchor="t">
              <a:spAutoFit/>
            </a:bodyPr>
            <a:lstStyle/>
            <a:p>
              <a:pPr>
                <a:lnSpc>
                  <a:spcPts val="4235"/>
                </a:lnSpc>
              </a:pPr>
              <a:r>
                <a:rPr lang="en-US" sz="3257" spc="325" dirty="0">
                  <a:solidFill>
                    <a:srgbClr val="4D4A46"/>
                  </a:solidFill>
                  <a:latin typeface="Clear Sans Regular Bold"/>
                </a:rPr>
                <a:t>LACK OF HOUSING PRODUCTION SINCE 2000, UNTIL THE PAST 2-3 YEARS </a:t>
              </a:r>
            </a:p>
            <a:p>
              <a:pPr>
                <a:lnSpc>
                  <a:spcPts val="4235"/>
                </a:lnSpc>
              </a:pPr>
              <a:endParaRPr lang="en-US" sz="3257" spc="325" dirty="0">
                <a:solidFill>
                  <a:srgbClr val="4D4A46"/>
                </a:solidFill>
                <a:latin typeface="Clear Sans Regular Bold"/>
              </a:endParaRPr>
            </a:p>
          </p:txBody>
        </p:sp>
        <p:sp>
          <p:nvSpPr>
            <p:cNvPr id="15" name="TextBox 15"/>
            <p:cNvSpPr txBox="1"/>
            <p:nvPr/>
          </p:nvSpPr>
          <p:spPr>
            <a:xfrm>
              <a:off x="0" y="3058801"/>
              <a:ext cx="11152209" cy="641865"/>
            </a:xfrm>
            <a:prstGeom prst="rect">
              <a:avLst/>
            </a:prstGeom>
          </p:spPr>
          <p:txBody>
            <a:bodyPr lIns="0" tIns="0" rIns="0" bIns="0" rtlCol="0" anchor="t">
              <a:spAutoFit/>
            </a:bodyPr>
            <a:lstStyle/>
            <a:p>
              <a:pPr>
                <a:lnSpc>
                  <a:spcPts val="4105"/>
                </a:lnSpc>
              </a:pPr>
              <a:endParaRPr/>
            </a:p>
          </p:txBody>
        </p:sp>
      </p:grpSp>
      <p:grpSp>
        <p:nvGrpSpPr>
          <p:cNvPr id="16" name="Group 16"/>
          <p:cNvGrpSpPr/>
          <p:nvPr/>
        </p:nvGrpSpPr>
        <p:grpSpPr>
          <a:xfrm>
            <a:off x="8895143" y="6600446"/>
            <a:ext cx="8364157" cy="3308900"/>
            <a:chOff x="0" y="0"/>
            <a:chExt cx="11152209" cy="4411866"/>
          </a:xfrm>
        </p:grpSpPr>
        <p:sp>
          <p:nvSpPr>
            <p:cNvPr id="17" name="TextBox 17"/>
            <p:cNvSpPr txBox="1"/>
            <p:nvPr/>
          </p:nvSpPr>
          <p:spPr>
            <a:xfrm>
              <a:off x="0" y="-28575"/>
              <a:ext cx="11152209" cy="3529407"/>
            </a:xfrm>
            <a:prstGeom prst="rect">
              <a:avLst/>
            </a:prstGeom>
          </p:spPr>
          <p:txBody>
            <a:bodyPr lIns="0" tIns="0" rIns="0" bIns="0" rtlCol="0" anchor="t">
              <a:spAutoFit/>
            </a:bodyPr>
            <a:lstStyle/>
            <a:p>
              <a:pPr>
                <a:lnSpc>
                  <a:spcPts val="4235"/>
                </a:lnSpc>
              </a:pPr>
              <a:r>
                <a:rPr lang="en-US" sz="3257" spc="325">
                  <a:solidFill>
                    <a:srgbClr val="4D4A46"/>
                  </a:solidFill>
                  <a:latin typeface="Clear Sans Regular Bold"/>
                </a:rPr>
                <a:t>UNIVERSITY ENROLLMENT GROWTH HAS SIGNIFICANTLY OUTPACED ON-CAMPUS RESIDENTIAL GROWTH SINCE 2000 </a:t>
              </a:r>
            </a:p>
            <a:p>
              <a:pPr>
                <a:lnSpc>
                  <a:spcPts val="4235"/>
                </a:lnSpc>
              </a:pPr>
              <a:endParaRPr lang="en-US" sz="3257" spc="325">
                <a:solidFill>
                  <a:srgbClr val="4D4A46"/>
                </a:solidFill>
                <a:latin typeface="Clear Sans Regular Bold"/>
              </a:endParaRPr>
            </a:p>
          </p:txBody>
        </p:sp>
        <p:sp>
          <p:nvSpPr>
            <p:cNvPr id="18" name="TextBox 18"/>
            <p:cNvSpPr txBox="1"/>
            <p:nvPr/>
          </p:nvSpPr>
          <p:spPr>
            <a:xfrm>
              <a:off x="0" y="3770001"/>
              <a:ext cx="11152209" cy="641865"/>
            </a:xfrm>
            <a:prstGeom prst="rect">
              <a:avLst/>
            </a:prstGeom>
          </p:spPr>
          <p:txBody>
            <a:bodyPr lIns="0" tIns="0" rIns="0" bIns="0" rtlCol="0" anchor="t">
              <a:spAutoFit/>
            </a:bodyPr>
            <a:lstStyle/>
            <a:p>
              <a:pPr>
                <a:lnSpc>
                  <a:spcPts val="4105"/>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3579</TotalTime>
  <Words>2560</Words>
  <Application>Microsoft Macintosh PowerPoint</Application>
  <PresentationFormat>Custom</PresentationFormat>
  <Paragraphs>285</Paragraphs>
  <Slides>41</Slides>
  <Notes>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41</vt:i4>
      </vt:variant>
    </vt:vector>
  </HeadingPairs>
  <TitlesOfParts>
    <vt:vector size="61" baseType="lpstr">
      <vt:lpstr>Clear Sans Bold</vt:lpstr>
      <vt:lpstr>Clear Sans Regular Bold</vt:lpstr>
      <vt:lpstr>Open Sans Light</vt:lpstr>
      <vt:lpstr>Calibri</vt:lpstr>
      <vt:lpstr>Clear Sans Bold Bold</vt:lpstr>
      <vt:lpstr>Open Sans Bold</vt:lpstr>
      <vt:lpstr>Clear Sans Bold Italics</vt:lpstr>
      <vt:lpstr>Clear Sans Thin Bold</vt:lpstr>
      <vt:lpstr>Open Sans Light Bold</vt:lpstr>
      <vt:lpstr>Arial</vt:lpstr>
      <vt:lpstr>Courier New</vt:lpstr>
      <vt:lpstr>Arial</vt:lpstr>
      <vt:lpstr>Open Sans Bold Italics</vt:lpstr>
      <vt:lpstr>Open Sans</vt:lpstr>
      <vt:lpstr>Clear Sans Bold Bold Italics</vt:lpstr>
      <vt:lpstr>Clear Sans Regular</vt:lpstr>
      <vt:lpstr>Arimo</vt:lpstr>
      <vt:lpstr>Google Sans</vt:lpstr>
      <vt:lpstr>Open Sans Extra Bold</vt:lpstr>
      <vt:lpstr>Office Theme</vt:lpstr>
      <vt:lpstr>PowerPoint Presentation</vt:lpstr>
      <vt:lpstr>PowerPoint Presentation</vt:lpstr>
      <vt:lpstr>PowerPoint Presentation</vt:lpstr>
      <vt:lpstr>CHANGES IN AMHERST POPULATION OVER TIME: 1990-2020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Why is the Housing Trust involved in this?</vt:lpstr>
      <vt:lpstr>Preliminary Exploration of Ideas</vt:lpstr>
      <vt:lpstr>Early Conversation</vt:lpstr>
      <vt:lpstr> Options for senior living </vt:lpstr>
      <vt:lpstr>2 Life Communities – Key Design Ideas</vt:lpstr>
      <vt:lpstr>Design for Independent Living</vt:lpstr>
      <vt:lpstr>Design for Independent Living</vt:lpstr>
      <vt:lpstr>Alternative Example:  Senior Living Residences </vt:lpstr>
      <vt:lpstr>Design for Assisted Living</vt:lpstr>
      <vt:lpstr> Financing Development: </vt:lpstr>
      <vt:lpstr> Site Possibility: Hickory Ridge Golf Course </vt:lpstr>
      <vt:lpstr> What would you like to see?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AMHERST NEIGHBORS PRESENTATION FORMATTED</dc:title>
  <cp:lastModifiedBy>John Hornik</cp:lastModifiedBy>
  <cp:revision>7</cp:revision>
  <dcterms:created xsi:type="dcterms:W3CDTF">2006-08-16T00:00:00Z</dcterms:created>
  <dcterms:modified xsi:type="dcterms:W3CDTF">2021-09-02T14:34:43Z</dcterms:modified>
  <dc:identifier>DAEonUuIWwM</dc:identifier>
</cp:coreProperties>
</file>