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313" r:id="rId6"/>
    <p:sldId id="314" r:id="rId7"/>
    <p:sldId id="261" r:id="rId8"/>
    <p:sldId id="288" r:id="rId9"/>
    <p:sldId id="317" r:id="rId10"/>
    <p:sldId id="262" r:id="rId11"/>
    <p:sldId id="307" r:id="rId12"/>
    <p:sldId id="308" r:id="rId13"/>
    <p:sldId id="306" r:id="rId14"/>
    <p:sldId id="311" r:id="rId15"/>
    <p:sldId id="291" r:id="rId16"/>
    <p:sldId id="292" r:id="rId17"/>
    <p:sldId id="309" r:id="rId18"/>
    <p:sldId id="264" r:id="rId19"/>
    <p:sldId id="318" r:id="rId20"/>
    <p:sldId id="293" r:id="rId21"/>
    <p:sldId id="271" r:id="rId22"/>
    <p:sldId id="319" r:id="rId23"/>
    <p:sldId id="269" r:id="rId24"/>
    <p:sldId id="278"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E48"/>
    <a:srgbClr val="009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32EF8-D6A5-929E-BB61-2B7B43924D26}" v="36" dt="2020-06-15T13:16:55.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95" autoAdjust="0"/>
  </p:normalViewPr>
  <p:slideViewPr>
    <p:cSldViewPr snapToGrid="0">
      <p:cViewPr varScale="1">
        <p:scale>
          <a:sx n="69" d="100"/>
          <a:sy n="69"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LaFleur" userId="S::mlafleur@communityaction.us::58118c4b-15cb-4c49-9e94-399dbb2ec8e7" providerId="AD" clId="Web-{72432EF8-D6A5-929E-BB61-2B7B43924D26}"/>
    <pc:docChg chg="addSld delSld modSld">
      <pc:chgData name="Michele LaFleur" userId="S::mlafleur@communityaction.us::58118c4b-15cb-4c49-9e94-399dbb2ec8e7" providerId="AD" clId="Web-{72432EF8-D6A5-929E-BB61-2B7B43924D26}" dt="2020-06-15T13:16:55.839" v="35"/>
      <pc:docMkLst>
        <pc:docMk/>
      </pc:docMkLst>
      <pc:sldChg chg="del">
        <pc:chgData name="Michele LaFleur" userId="S::mlafleur@communityaction.us::58118c4b-15cb-4c49-9e94-399dbb2ec8e7" providerId="AD" clId="Web-{72432EF8-D6A5-929E-BB61-2B7B43924D26}" dt="2020-06-15T13:14:33.197" v="17"/>
        <pc:sldMkLst>
          <pc:docMk/>
          <pc:sldMk cId="3660297824" sldId="268"/>
        </pc:sldMkLst>
      </pc:sldChg>
      <pc:sldChg chg="modSp">
        <pc:chgData name="Michele LaFleur" userId="S::mlafleur@communityaction.us::58118c4b-15cb-4c49-9e94-399dbb2ec8e7" providerId="AD" clId="Web-{72432EF8-D6A5-929E-BB61-2B7B43924D26}" dt="2020-06-15T13:14:25.072" v="15" actId="20577"/>
        <pc:sldMkLst>
          <pc:docMk/>
          <pc:sldMk cId="645488420" sldId="309"/>
        </pc:sldMkLst>
        <pc:spChg chg="mod">
          <ac:chgData name="Michele LaFleur" userId="S::mlafleur@communityaction.us::58118c4b-15cb-4c49-9e94-399dbb2ec8e7" providerId="AD" clId="Web-{72432EF8-D6A5-929E-BB61-2B7B43924D26}" dt="2020-06-15T13:14:25.072" v="15" actId="20577"/>
          <ac:spMkLst>
            <pc:docMk/>
            <pc:sldMk cId="645488420" sldId="309"/>
            <ac:spMk id="3" creationId="{00000000-0000-0000-0000-000000000000}"/>
          </ac:spMkLst>
        </pc:spChg>
      </pc:sldChg>
      <pc:sldChg chg="add del">
        <pc:chgData name="Michele LaFleur" userId="S::mlafleur@communityaction.us::58118c4b-15cb-4c49-9e94-399dbb2ec8e7" providerId="AD" clId="Web-{72432EF8-D6A5-929E-BB61-2B7B43924D26}" dt="2020-06-15T13:13:27.899" v="2"/>
        <pc:sldMkLst>
          <pc:docMk/>
          <pc:sldMk cId="1305627457" sldId="315"/>
        </pc:sldMkLst>
      </pc:sldChg>
      <pc:sldChg chg="del">
        <pc:chgData name="Michele LaFleur" userId="S::mlafleur@communityaction.us::58118c4b-15cb-4c49-9e94-399dbb2ec8e7" providerId="AD" clId="Web-{72432EF8-D6A5-929E-BB61-2B7B43924D26}" dt="2020-06-15T13:13:31.837" v="3"/>
        <pc:sldMkLst>
          <pc:docMk/>
          <pc:sldMk cId="4250253599" sldId="316"/>
        </pc:sldMkLst>
      </pc:sldChg>
      <pc:sldChg chg="new">
        <pc:chgData name="Michele LaFleur" userId="S::mlafleur@communityaction.us::58118c4b-15cb-4c49-9e94-399dbb2ec8e7" providerId="AD" clId="Web-{72432EF8-D6A5-929E-BB61-2B7B43924D26}" dt="2020-06-15T13:16:55.839" v="35"/>
        <pc:sldMkLst>
          <pc:docMk/>
          <pc:sldMk cId="126768608" sldId="318"/>
        </pc:sldMkLst>
      </pc:sldChg>
      <pc:sldChg chg="addSp delSp modSp new del mod modClrScheme chgLayout">
        <pc:chgData name="Michele LaFleur" userId="S::mlafleur@communityaction.us::58118c4b-15cb-4c49-9e94-399dbb2ec8e7" providerId="AD" clId="Web-{72432EF8-D6A5-929E-BB61-2B7B43924D26}" dt="2020-06-15T13:16:46.794" v="34"/>
        <pc:sldMkLst>
          <pc:docMk/>
          <pc:sldMk cId="3722275217" sldId="318"/>
        </pc:sldMkLst>
        <pc:spChg chg="del">
          <ac:chgData name="Michele LaFleur" userId="S::mlafleur@communityaction.us::58118c4b-15cb-4c49-9e94-399dbb2ec8e7" providerId="AD" clId="Web-{72432EF8-D6A5-929E-BB61-2B7B43924D26}" dt="2020-06-15T13:14:54.228" v="19"/>
          <ac:spMkLst>
            <pc:docMk/>
            <pc:sldMk cId="3722275217" sldId="318"/>
            <ac:spMk id="2" creationId="{E97AD47A-34CA-4335-8FA8-B8DAE5B6041B}"/>
          </ac:spMkLst>
        </pc:spChg>
        <pc:spChg chg="del">
          <ac:chgData name="Michele LaFleur" userId="S::mlafleur@communityaction.us::58118c4b-15cb-4c49-9e94-399dbb2ec8e7" providerId="AD" clId="Web-{72432EF8-D6A5-929E-BB61-2B7B43924D26}" dt="2020-06-15T13:14:54.228" v="19"/>
          <ac:spMkLst>
            <pc:docMk/>
            <pc:sldMk cId="3722275217" sldId="318"/>
            <ac:spMk id="3" creationId="{06A27C1F-C6EC-41EC-A8D3-9FC4D5383A41}"/>
          </ac:spMkLst>
        </pc:spChg>
        <pc:spChg chg="add mod">
          <ac:chgData name="Michele LaFleur" userId="S::mlafleur@communityaction.us::58118c4b-15cb-4c49-9e94-399dbb2ec8e7" providerId="AD" clId="Web-{72432EF8-D6A5-929E-BB61-2B7B43924D26}" dt="2020-06-15T13:15:53.166" v="22"/>
          <ac:spMkLst>
            <pc:docMk/>
            <pc:sldMk cId="3722275217" sldId="318"/>
            <ac:spMk id="6" creationId="{4B47A3F0-83AE-4AA3-9CA1-6432CEC36F34}"/>
          </ac:spMkLst>
        </pc:spChg>
        <pc:graphicFrameChg chg="add mod modGraphic">
          <ac:chgData name="Michele LaFleur" userId="S::mlafleur@communityaction.us::58118c4b-15cb-4c49-9e94-399dbb2ec8e7" providerId="AD" clId="Web-{72432EF8-D6A5-929E-BB61-2B7B43924D26}" dt="2020-06-15T13:16:42.979" v="33"/>
          <ac:graphicFrameMkLst>
            <pc:docMk/>
            <pc:sldMk cId="3722275217" sldId="318"/>
            <ac:graphicFrameMk id="5" creationId="{FE779D33-E746-4E23-A0D2-E2EBB6D73F56}"/>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www.mahomeless.org/images/students_experiencing_homelessness_data_collection_report_2016-17.pdf" TargetMode="External"/><Relationship Id="rId1" Type="http://schemas.openxmlformats.org/officeDocument/2006/relationships/hyperlink" Target="http://www.doe.mass.edu/mv/2017-18districtdata.html" TargetMode="Externa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hyperlink" Target="http://www.mahomeless.org/images/students_experiencing_homelessness_data_collection_report_2016-17.pdf" TargetMode="External"/><Relationship Id="rId7" Type="http://schemas.openxmlformats.org/officeDocument/2006/relationships/hyperlink" Target="http://www.doe.mass.edu/mv/2017-18districtdata.html" TargetMode="External"/><Relationship Id="rId1" Type="http://schemas.openxmlformats.org/officeDocument/2006/relationships/image" Target="../media/image5.png"/><Relationship Id="rId6" Type="http://schemas.openxmlformats.org/officeDocument/2006/relationships/image" Target="../media/image8.svg"/><Relationship Id="rId5" Type="http://schemas.openxmlformats.org/officeDocument/2006/relationships/image" Target="../media/image6.png"/><Relationship Id="rId10" Type="http://schemas.openxmlformats.org/officeDocument/2006/relationships/image" Target="../media/image10.svg"/><Relationship Id="rId4" Type="http://schemas.openxmlformats.org/officeDocument/2006/relationships/image" Target="../media/image6.svg"/><Relationship Id="rId9"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3A569-2892-4822-9AAD-F6C9D1E9B3C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EA28749-0791-4DC1-8A45-5FC919DA6578}">
      <dgm:prSet/>
      <dgm:spPr/>
      <dgm:t>
        <a:bodyPr/>
        <a:lstStyle/>
        <a:p>
          <a:pPr>
            <a:lnSpc>
              <a:spcPct val="100000"/>
            </a:lnSpc>
          </a:pPr>
          <a:r>
            <a:rPr lang="en-US"/>
            <a:t>On April 30, 2019, there were 3,577 families with children and pregnant individuals in Massachusetts’ Emergency Assistance (EA) shelter program. 29 of these families with children were being sheltered in motels.</a:t>
          </a:r>
        </a:p>
      </dgm:t>
    </dgm:pt>
    <dgm:pt modelId="{3BCA36F1-D383-4456-AF6C-8AA17A7B7B3E}" type="parTrans" cxnId="{42169F01-E931-498B-86B8-97C31538664F}">
      <dgm:prSet/>
      <dgm:spPr/>
      <dgm:t>
        <a:bodyPr/>
        <a:lstStyle/>
        <a:p>
          <a:endParaRPr lang="en-US"/>
        </a:p>
      </dgm:t>
    </dgm:pt>
    <dgm:pt modelId="{0C14DA32-CE7B-49AC-968B-0D64FE150EB0}" type="sibTrans" cxnId="{42169F01-E931-498B-86B8-97C31538664F}">
      <dgm:prSet/>
      <dgm:spPr/>
      <dgm:t>
        <a:bodyPr/>
        <a:lstStyle/>
        <a:p>
          <a:endParaRPr lang="en-US"/>
        </a:p>
      </dgm:t>
    </dgm:pt>
    <dgm:pt modelId="{32EA2308-1BE2-4FD6-8743-D9B83EACEED9}">
      <dgm:prSet/>
      <dgm:spPr/>
      <dgm:t>
        <a:bodyPr/>
        <a:lstStyle/>
        <a:p>
          <a:pPr>
            <a:lnSpc>
              <a:spcPct val="100000"/>
            </a:lnSpc>
          </a:pPr>
          <a:r>
            <a:rPr lang="en-US"/>
            <a:t>In the 2017-2018 academic year, public schools across Massachusetts were able to identify and serve </a:t>
          </a:r>
          <a:r>
            <a:rPr lang="en-US" u="sng">
              <a:hlinkClick xmlns:r="http://schemas.openxmlformats.org/officeDocument/2006/relationships" r:id="rId1"/>
            </a:rPr>
            <a:t>24,071 students who were experiencing homelessness</a:t>
          </a:r>
          <a:r>
            <a:rPr lang="en-US"/>
            <a:t>, up from the 2016-2017 academic year count of </a:t>
          </a:r>
          <a:r>
            <a:rPr lang="en-US" u="sng">
              <a:hlinkClick xmlns:r="http://schemas.openxmlformats.org/officeDocument/2006/relationships" r:id="rId2"/>
            </a:rPr>
            <a:t>21,112 students who were experiencing homelessness</a:t>
          </a:r>
          <a:r>
            <a:rPr lang="en-US"/>
            <a:t>.</a:t>
          </a:r>
        </a:p>
      </dgm:t>
    </dgm:pt>
    <dgm:pt modelId="{25D4E645-4F7B-4612-B151-76600F6A5DF0}" type="parTrans" cxnId="{F3A3EC48-D435-41A3-A67F-331FB8D2BF64}">
      <dgm:prSet/>
      <dgm:spPr/>
      <dgm:t>
        <a:bodyPr/>
        <a:lstStyle/>
        <a:p>
          <a:endParaRPr lang="en-US"/>
        </a:p>
      </dgm:t>
    </dgm:pt>
    <dgm:pt modelId="{9E92DCF7-9A29-425C-8522-7D942E0E14B4}" type="sibTrans" cxnId="{F3A3EC48-D435-41A3-A67F-331FB8D2BF64}">
      <dgm:prSet/>
      <dgm:spPr/>
      <dgm:t>
        <a:bodyPr/>
        <a:lstStyle/>
        <a:p>
          <a:endParaRPr lang="en-US"/>
        </a:p>
      </dgm:t>
    </dgm:pt>
    <dgm:pt modelId="{B90475C9-DDA0-4C37-82D1-4B955CDCC2CE}">
      <dgm:prSet/>
      <dgm:spPr/>
      <dgm:t>
        <a:bodyPr/>
        <a:lstStyle/>
        <a:p>
          <a:pPr>
            <a:lnSpc>
              <a:spcPct val="100000"/>
            </a:lnSpc>
          </a:pPr>
          <a:r>
            <a:rPr lang="en-US"/>
            <a:t>On any given night in Massachusetts, the approximately 3,000 shelter beds for individuals usually are full or beyond capacity</a:t>
          </a:r>
          <a:br>
            <a:rPr lang="en-US"/>
          </a:br>
          <a:endParaRPr lang="en-US"/>
        </a:p>
      </dgm:t>
    </dgm:pt>
    <dgm:pt modelId="{83DCCF44-4DF8-4E49-858F-90EB09316BA6}" type="parTrans" cxnId="{7268929E-DAC1-47A9-BF0B-9B33A383933F}">
      <dgm:prSet/>
      <dgm:spPr/>
      <dgm:t>
        <a:bodyPr/>
        <a:lstStyle/>
        <a:p>
          <a:endParaRPr lang="en-US"/>
        </a:p>
      </dgm:t>
    </dgm:pt>
    <dgm:pt modelId="{F070CCA5-73CD-47A5-9D00-46F4841F4AA9}" type="sibTrans" cxnId="{7268929E-DAC1-47A9-BF0B-9B33A383933F}">
      <dgm:prSet/>
      <dgm:spPr/>
      <dgm:t>
        <a:bodyPr/>
        <a:lstStyle/>
        <a:p>
          <a:endParaRPr lang="en-US"/>
        </a:p>
      </dgm:t>
    </dgm:pt>
    <dgm:pt modelId="{608E379B-94CE-4F9D-8E96-DCA93570D959}" type="pres">
      <dgm:prSet presAssocID="{5513A569-2892-4822-9AAD-F6C9D1E9B3CA}" presName="root" presStyleCnt="0">
        <dgm:presLayoutVars>
          <dgm:dir/>
          <dgm:resizeHandles val="exact"/>
        </dgm:presLayoutVars>
      </dgm:prSet>
      <dgm:spPr/>
      <dgm:t>
        <a:bodyPr/>
        <a:lstStyle/>
        <a:p>
          <a:endParaRPr lang="en-US"/>
        </a:p>
      </dgm:t>
    </dgm:pt>
    <dgm:pt modelId="{8DBB4D94-7E7D-4E9A-967E-E8A0A3315FBC}" type="pres">
      <dgm:prSet presAssocID="{6EA28749-0791-4DC1-8A45-5FC919DA6578}" presName="compNode" presStyleCnt="0"/>
      <dgm:spPr/>
    </dgm:pt>
    <dgm:pt modelId="{2EBEA0DD-B07B-4C9C-A259-9F24CA9D334F}" type="pres">
      <dgm:prSet presAssocID="{6EA28749-0791-4DC1-8A45-5FC919DA6578}"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troller"/>
        </a:ext>
      </dgm:extLst>
    </dgm:pt>
    <dgm:pt modelId="{6071711B-753D-4343-9C02-A0DE5B00E0C7}" type="pres">
      <dgm:prSet presAssocID="{6EA28749-0791-4DC1-8A45-5FC919DA6578}" presName="spaceRect" presStyleCnt="0"/>
      <dgm:spPr/>
    </dgm:pt>
    <dgm:pt modelId="{9D66FB41-732F-47C8-B2F6-BDC740475FD3}" type="pres">
      <dgm:prSet presAssocID="{6EA28749-0791-4DC1-8A45-5FC919DA6578}" presName="textRect" presStyleLbl="revTx" presStyleIdx="0" presStyleCnt="3">
        <dgm:presLayoutVars>
          <dgm:chMax val="1"/>
          <dgm:chPref val="1"/>
        </dgm:presLayoutVars>
      </dgm:prSet>
      <dgm:spPr/>
      <dgm:t>
        <a:bodyPr/>
        <a:lstStyle/>
        <a:p>
          <a:endParaRPr lang="en-US"/>
        </a:p>
      </dgm:t>
    </dgm:pt>
    <dgm:pt modelId="{BE43FCFD-8C4C-496B-A175-EE914D3D9C7D}" type="pres">
      <dgm:prSet presAssocID="{0C14DA32-CE7B-49AC-968B-0D64FE150EB0}" presName="sibTrans" presStyleCnt="0"/>
      <dgm:spPr/>
    </dgm:pt>
    <dgm:pt modelId="{7D246EA9-AD2B-453D-9EAC-C8A5F73EB662}" type="pres">
      <dgm:prSet presAssocID="{32EA2308-1BE2-4FD6-8743-D9B83EACEED9}" presName="compNode" presStyleCnt="0"/>
      <dgm:spPr/>
    </dgm:pt>
    <dgm:pt modelId="{2E371C03-A997-48B5-8BBD-5C6AD4AB24B6}" type="pres">
      <dgm:prSet presAssocID="{32EA2308-1BE2-4FD6-8743-D9B83EACEED9}"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A7DC84FF-20F5-47C5-A7C5-EFDA75C327D1}" type="pres">
      <dgm:prSet presAssocID="{32EA2308-1BE2-4FD6-8743-D9B83EACEED9}" presName="spaceRect" presStyleCnt="0"/>
      <dgm:spPr/>
    </dgm:pt>
    <dgm:pt modelId="{E600BA5C-0005-4055-9C70-800452A26D3B}" type="pres">
      <dgm:prSet presAssocID="{32EA2308-1BE2-4FD6-8743-D9B83EACEED9}" presName="textRect" presStyleLbl="revTx" presStyleIdx="1" presStyleCnt="3">
        <dgm:presLayoutVars>
          <dgm:chMax val="1"/>
          <dgm:chPref val="1"/>
        </dgm:presLayoutVars>
      </dgm:prSet>
      <dgm:spPr/>
      <dgm:t>
        <a:bodyPr/>
        <a:lstStyle/>
        <a:p>
          <a:endParaRPr lang="en-US"/>
        </a:p>
      </dgm:t>
    </dgm:pt>
    <dgm:pt modelId="{A7F14550-C475-46A6-A246-8843B7CABD35}" type="pres">
      <dgm:prSet presAssocID="{9E92DCF7-9A29-425C-8522-7D942E0E14B4}" presName="sibTrans" presStyleCnt="0"/>
      <dgm:spPr/>
    </dgm:pt>
    <dgm:pt modelId="{510F6F8A-06C4-4F1F-B4AE-5838619C7BBF}" type="pres">
      <dgm:prSet presAssocID="{B90475C9-DDA0-4C37-82D1-4B955CDCC2CE}" presName="compNode" presStyleCnt="0"/>
      <dgm:spPr/>
    </dgm:pt>
    <dgm:pt modelId="{015EB72B-B434-45B3-80F0-8D89F1CBBE55}" type="pres">
      <dgm:prSet presAssocID="{B90475C9-DDA0-4C37-82D1-4B955CDCC2CE}"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ed"/>
        </a:ext>
      </dgm:extLst>
    </dgm:pt>
    <dgm:pt modelId="{3A1CA6CF-6B88-4E83-B16E-F3AFE09A060C}" type="pres">
      <dgm:prSet presAssocID="{B90475C9-DDA0-4C37-82D1-4B955CDCC2CE}" presName="spaceRect" presStyleCnt="0"/>
      <dgm:spPr/>
    </dgm:pt>
    <dgm:pt modelId="{B894462F-D73C-46BD-A975-570A20511EEB}" type="pres">
      <dgm:prSet presAssocID="{B90475C9-DDA0-4C37-82D1-4B955CDCC2CE}" presName="textRect" presStyleLbl="revTx" presStyleIdx="2" presStyleCnt="3">
        <dgm:presLayoutVars>
          <dgm:chMax val="1"/>
          <dgm:chPref val="1"/>
        </dgm:presLayoutVars>
      </dgm:prSet>
      <dgm:spPr/>
      <dgm:t>
        <a:bodyPr/>
        <a:lstStyle/>
        <a:p>
          <a:endParaRPr lang="en-US"/>
        </a:p>
      </dgm:t>
    </dgm:pt>
  </dgm:ptLst>
  <dgm:cxnLst>
    <dgm:cxn modelId="{5D0FC030-0753-4D94-8BB9-E7A2D5425D13}" type="presOf" srcId="{32EA2308-1BE2-4FD6-8743-D9B83EACEED9}" destId="{E600BA5C-0005-4055-9C70-800452A26D3B}" srcOrd="0" destOrd="0" presId="urn:microsoft.com/office/officeart/2018/2/layout/IconLabelList"/>
    <dgm:cxn modelId="{7268929E-DAC1-47A9-BF0B-9B33A383933F}" srcId="{5513A569-2892-4822-9AAD-F6C9D1E9B3CA}" destId="{B90475C9-DDA0-4C37-82D1-4B955CDCC2CE}" srcOrd="2" destOrd="0" parTransId="{83DCCF44-4DF8-4E49-858F-90EB09316BA6}" sibTransId="{F070CCA5-73CD-47A5-9D00-46F4841F4AA9}"/>
    <dgm:cxn modelId="{42169F01-E931-498B-86B8-97C31538664F}" srcId="{5513A569-2892-4822-9AAD-F6C9D1E9B3CA}" destId="{6EA28749-0791-4DC1-8A45-5FC919DA6578}" srcOrd="0" destOrd="0" parTransId="{3BCA36F1-D383-4456-AF6C-8AA17A7B7B3E}" sibTransId="{0C14DA32-CE7B-49AC-968B-0D64FE150EB0}"/>
    <dgm:cxn modelId="{CA65342D-A76F-4512-8C4B-115DA58A94EF}" type="presOf" srcId="{6EA28749-0791-4DC1-8A45-5FC919DA6578}" destId="{9D66FB41-732F-47C8-B2F6-BDC740475FD3}" srcOrd="0" destOrd="0" presId="urn:microsoft.com/office/officeart/2018/2/layout/IconLabelList"/>
    <dgm:cxn modelId="{9F5D4BD8-8635-4375-9809-6E1F181E5699}" type="presOf" srcId="{B90475C9-DDA0-4C37-82D1-4B955CDCC2CE}" destId="{B894462F-D73C-46BD-A975-570A20511EEB}" srcOrd="0" destOrd="0" presId="urn:microsoft.com/office/officeart/2018/2/layout/IconLabelList"/>
    <dgm:cxn modelId="{F3A3EC48-D435-41A3-A67F-331FB8D2BF64}" srcId="{5513A569-2892-4822-9AAD-F6C9D1E9B3CA}" destId="{32EA2308-1BE2-4FD6-8743-D9B83EACEED9}" srcOrd="1" destOrd="0" parTransId="{25D4E645-4F7B-4612-B151-76600F6A5DF0}" sibTransId="{9E92DCF7-9A29-425C-8522-7D942E0E14B4}"/>
    <dgm:cxn modelId="{20EBBA18-FBDF-4C78-8E26-F63352162EDB}" type="presOf" srcId="{5513A569-2892-4822-9AAD-F6C9D1E9B3CA}" destId="{608E379B-94CE-4F9D-8E96-DCA93570D959}" srcOrd="0" destOrd="0" presId="urn:microsoft.com/office/officeart/2018/2/layout/IconLabelList"/>
    <dgm:cxn modelId="{27DECC1A-C10C-40A1-B110-7D46E8A9A3E1}" type="presParOf" srcId="{608E379B-94CE-4F9D-8E96-DCA93570D959}" destId="{8DBB4D94-7E7D-4E9A-967E-E8A0A3315FBC}" srcOrd="0" destOrd="0" presId="urn:microsoft.com/office/officeart/2018/2/layout/IconLabelList"/>
    <dgm:cxn modelId="{BF7A58C2-6EF0-4A9C-A586-EEBA33DBB6A9}" type="presParOf" srcId="{8DBB4D94-7E7D-4E9A-967E-E8A0A3315FBC}" destId="{2EBEA0DD-B07B-4C9C-A259-9F24CA9D334F}" srcOrd="0" destOrd="0" presId="urn:microsoft.com/office/officeart/2018/2/layout/IconLabelList"/>
    <dgm:cxn modelId="{9B888CC7-9C8A-4783-9DAF-840625329285}" type="presParOf" srcId="{8DBB4D94-7E7D-4E9A-967E-E8A0A3315FBC}" destId="{6071711B-753D-4343-9C02-A0DE5B00E0C7}" srcOrd="1" destOrd="0" presId="urn:microsoft.com/office/officeart/2018/2/layout/IconLabelList"/>
    <dgm:cxn modelId="{FA375C72-7BF6-4D06-84C7-C7D7DFF13343}" type="presParOf" srcId="{8DBB4D94-7E7D-4E9A-967E-E8A0A3315FBC}" destId="{9D66FB41-732F-47C8-B2F6-BDC740475FD3}" srcOrd="2" destOrd="0" presId="urn:microsoft.com/office/officeart/2018/2/layout/IconLabelList"/>
    <dgm:cxn modelId="{B2D152F2-D397-4D7E-A284-B8F002BFED58}" type="presParOf" srcId="{608E379B-94CE-4F9D-8E96-DCA93570D959}" destId="{BE43FCFD-8C4C-496B-A175-EE914D3D9C7D}" srcOrd="1" destOrd="0" presId="urn:microsoft.com/office/officeart/2018/2/layout/IconLabelList"/>
    <dgm:cxn modelId="{287AF24D-0436-462A-8943-C2B47CC60F9D}" type="presParOf" srcId="{608E379B-94CE-4F9D-8E96-DCA93570D959}" destId="{7D246EA9-AD2B-453D-9EAC-C8A5F73EB662}" srcOrd="2" destOrd="0" presId="urn:microsoft.com/office/officeart/2018/2/layout/IconLabelList"/>
    <dgm:cxn modelId="{BBCFF92D-1AF0-4323-86A8-C3ABF1C95125}" type="presParOf" srcId="{7D246EA9-AD2B-453D-9EAC-C8A5F73EB662}" destId="{2E371C03-A997-48B5-8BBD-5C6AD4AB24B6}" srcOrd="0" destOrd="0" presId="urn:microsoft.com/office/officeart/2018/2/layout/IconLabelList"/>
    <dgm:cxn modelId="{20510130-3CFE-4C88-A74C-42CE59A30B79}" type="presParOf" srcId="{7D246EA9-AD2B-453D-9EAC-C8A5F73EB662}" destId="{A7DC84FF-20F5-47C5-A7C5-EFDA75C327D1}" srcOrd="1" destOrd="0" presId="urn:microsoft.com/office/officeart/2018/2/layout/IconLabelList"/>
    <dgm:cxn modelId="{9E6997D7-59AE-4826-B6FC-E5294629738A}" type="presParOf" srcId="{7D246EA9-AD2B-453D-9EAC-C8A5F73EB662}" destId="{E600BA5C-0005-4055-9C70-800452A26D3B}" srcOrd="2" destOrd="0" presId="urn:microsoft.com/office/officeart/2018/2/layout/IconLabelList"/>
    <dgm:cxn modelId="{12D2FA03-7BCB-457D-83EB-BFFDBDBE27D2}" type="presParOf" srcId="{608E379B-94CE-4F9D-8E96-DCA93570D959}" destId="{A7F14550-C475-46A6-A246-8843B7CABD35}" srcOrd="3" destOrd="0" presId="urn:microsoft.com/office/officeart/2018/2/layout/IconLabelList"/>
    <dgm:cxn modelId="{0D97595B-BD50-4219-9247-0541B94592A5}" type="presParOf" srcId="{608E379B-94CE-4F9D-8E96-DCA93570D959}" destId="{510F6F8A-06C4-4F1F-B4AE-5838619C7BBF}" srcOrd="4" destOrd="0" presId="urn:microsoft.com/office/officeart/2018/2/layout/IconLabelList"/>
    <dgm:cxn modelId="{1542EC7E-0E44-4A29-9128-29506390E850}" type="presParOf" srcId="{510F6F8A-06C4-4F1F-B4AE-5838619C7BBF}" destId="{015EB72B-B434-45B3-80F0-8D89F1CBBE55}" srcOrd="0" destOrd="0" presId="urn:microsoft.com/office/officeart/2018/2/layout/IconLabelList"/>
    <dgm:cxn modelId="{8D73D38E-9C69-4797-98CD-EEED288EA7C2}" type="presParOf" srcId="{510F6F8A-06C4-4F1F-B4AE-5838619C7BBF}" destId="{3A1CA6CF-6B88-4E83-B16E-F3AFE09A060C}" srcOrd="1" destOrd="0" presId="urn:microsoft.com/office/officeart/2018/2/layout/IconLabelList"/>
    <dgm:cxn modelId="{7CB231BB-3B5B-46C1-AD04-5D94B7E8B08B}" type="presParOf" srcId="{510F6F8A-06C4-4F1F-B4AE-5838619C7BBF}" destId="{B894462F-D73C-46BD-A975-570A20511EE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A0DD-B07B-4C9C-A259-9F24CA9D334F}">
      <dsp:nvSpPr>
        <dsp:cNvPr id="0" name=""/>
        <dsp:cNvSpPr/>
      </dsp:nvSpPr>
      <dsp:spPr>
        <a:xfrm>
          <a:off x="1165798" y="1014040"/>
          <a:ext cx="1506449" cy="15064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66FB41-732F-47C8-B2F6-BDC740475FD3}">
      <dsp:nvSpPr>
        <dsp:cNvPr id="0" name=""/>
        <dsp:cNvSpPr/>
      </dsp:nvSpPr>
      <dsp:spPr>
        <a:xfrm>
          <a:off x="245190" y="2937637"/>
          <a:ext cx="3347665"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On April 30, 2019, there were 3,577 families with children and pregnant individuals in Massachusetts’ Emergency Assistance (EA) shelter program. 29 of these families with children were being sheltered in motels.</a:t>
          </a:r>
        </a:p>
      </dsp:txBody>
      <dsp:txXfrm>
        <a:off x="245190" y="2937637"/>
        <a:ext cx="3347665" cy="855000"/>
      </dsp:txXfrm>
    </dsp:sp>
    <dsp:sp modelId="{2E371C03-A997-48B5-8BBD-5C6AD4AB24B6}">
      <dsp:nvSpPr>
        <dsp:cNvPr id="0" name=""/>
        <dsp:cNvSpPr/>
      </dsp:nvSpPr>
      <dsp:spPr>
        <a:xfrm>
          <a:off x="5099306" y="1014040"/>
          <a:ext cx="1506449" cy="15064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00BA5C-0005-4055-9C70-800452A26D3B}">
      <dsp:nvSpPr>
        <dsp:cNvPr id="0" name=""/>
        <dsp:cNvSpPr/>
      </dsp:nvSpPr>
      <dsp:spPr>
        <a:xfrm>
          <a:off x="4178698" y="2937637"/>
          <a:ext cx="3347665"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In the 2017-2018 academic year, public schools across Massachusetts were able to identify and serve </a:t>
          </a:r>
          <a:r>
            <a:rPr lang="en-US" sz="1100" u="sng" kern="1200">
              <a:hlinkClick xmlns:r="http://schemas.openxmlformats.org/officeDocument/2006/relationships" r:id="rId7"/>
            </a:rPr>
            <a:t>24,071 students who were experiencing homelessness</a:t>
          </a:r>
          <a:r>
            <a:rPr lang="en-US" sz="1100" kern="1200"/>
            <a:t>, up from the 2016-2017 academic year count of </a:t>
          </a:r>
          <a:r>
            <a:rPr lang="en-US" sz="1100" u="sng" kern="1200">
              <a:hlinkClick xmlns:r="http://schemas.openxmlformats.org/officeDocument/2006/relationships" r:id="rId8"/>
            </a:rPr>
            <a:t>21,112 students who were experiencing homelessness</a:t>
          </a:r>
          <a:r>
            <a:rPr lang="en-US" sz="1100" kern="1200"/>
            <a:t>.</a:t>
          </a:r>
        </a:p>
      </dsp:txBody>
      <dsp:txXfrm>
        <a:off x="4178698" y="2937637"/>
        <a:ext cx="3347665" cy="855000"/>
      </dsp:txXfrm>
    </dsp:sp>
    <dsp:sp modelId="{015EB72B-B434-45B3-80F0-8D89F1CBBE55}">
      <dsp:nvSpPr>
        <dsp:cNvPr id="0" name=""/>
        <dsp:cNvSpPr/>
      </dsp:nvSpPr>
      <dsp:spPr>
        <a:xfrm>
          <a:off x="9032813" y="1014040"/>
          <a:ext cx="1506449" cy="15064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94462F-D73C-46BD-A975-570A20511EEB}">
      <dsp:nvSpPr>
        <dsp:cNvPr id="0" name=""/>
        <dsp:cNvSpPr/>
      </dsp:nvSpPr>
      <dsp:spPr>
        <a:xfrm>
          <a:off x="8112205" y="2937637"/>
          <a:ext cx="3347665"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a:t>On any given night in Massachusetts, the approximately 3,000 shelter beds for individuals usually are full or beyond capacity</a:t>
          </a:r>
          <a:br>
            <a:rPr lang="en-US" sz="1100" kern="1200"/>
          </a:br>
          <a:endParaRPr lang="en-US" sz="1100" kern="1200"/>
        </a:p>
      </dsp:txBody>
      <dsp:txXfrm>
        <a:off x="8112205" y="2937637"/>
        <a:ext cx="3347665" cy="85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2C20F-1F60-43DF-9B22-92063957A9E8}" type="datetimeFigureOut">
              <a:rPr lang="en-US" smtClean="0"/>
              <a:t>8/13/2020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7B51E-F235-473B-8AC5-FC7C5034DF3D}" type="slidenum">
              <a:rPr lang="en-US" smtClean="0"/>
              <a:t>‹#›</a:t>
            </a:fld>
            <a:endParaRPr lang="en-US"/>
          </a:p>
        </p:txBody>
      </p:sp>
    </p:spTree>
    <p:extLst>
      <p:ext uri="{BB962C8B-B14F-4D97-AF65-F5344CB8AC3E}">
        <p14:creationId xmlns:p14="http://schemas.microsoft.com/office/powerpoint/2010/main" val="86011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mn-lt"/>
                <a:ea typeface="+mn-ea"/>
                <a:cs typeface="+mn-cs"/>
              </a:rPr>
              <a:t>The Homeless Emergency Assistance and Rapid Transition to Housing Act of 2009 (HEARTH Act), enacted into law on May 20, 2009, consolidates three homeless assistance programs administered by The Department of Housing and Urban Development under the McKinney-Vento Homeless Assistance Act into a single grant program. The HEARTH Act also codifies into law the Continuum of Care program and planning process.   </a:t>
            </a:r>
            <a:endParaRPr lang="en-US" b="0" i="0" dirty="0" smtClean="0">
              <a:effectLst/>
            </a:endParaRPr>
          </a:p>
          <a:p>
            <a:pPr rtl="0" fontAlgn="base"/>
            <a:r>
              <a:rPr lang="en-US" sz="1200" b="0" i="0" kern="1200" dirty="0" smtClean="0">
                <a:solidFill>
                  <a:schemeClr val="tx1"/>
                </a:solidFill>
                <a:effectLst/>
                <a:latin typeface="+mn-lt"/>
                <a:ea typeface="+mn-ea"/>
                <a:cs typeface="+mn-cs"/>
              </a:rPr>
              <a:t>We follow what is called the interim rule and a code of federal regulations and a competitive application process annually for the funds, which are really meant to house chronically homeless, so really our most vulnerable neighbors.  </a:t>
            </a:r>
            <a:endParaRPr lang="en-US" b="0" i="0" dirty="0" smtClean="0">
              <a:effectLst/>
            </a:endParaRPr>
          </a:p>
          <a:p>
            <a:endParaRPr lang="en-US" dirty="0"/>
          </a:p>
        </p:txBody>
      </p:sp>
      <p:sp>
        <p:nvSpPr>
          <p:cNvPr id="4" name="Slide Number Placeholder 3"/>
          <p:cNvSpPr>
            <a:spLocks noGrp="1"/>
          </p:cNvSpPr>
          <p:nvPr>
            <p:ph type="sldNum" sz="quarter" idx="10"/>
          </p:nvPr>
        </p:nvSpPr>
        <p:spPr/>
        <p:txBody>
          <a:bodyPr/>
          <a:lstStyle/>
          <a:p>
            <a:fld id="{AEE7B51E-F235-473B-8AC5-FC7C5034DF3D}" type="slidenum">
              <a:rPr lang="en-US" smtClean="0"/>
              <a:t>4</a:t>
            </a:fld>
            <a:endParaRPr lang="en-US"/>
          </a:p>
        </p:txBody>
      </p:sp>
    </p:spTree>
    <p:extLst>
      <p:ext uri="{BB962C8B-B14F-4D97-AF65-F5344CB8AC3E}">
        <p14:creationId xmlns:p14="http://schemas.microsoft.com/office/powerpoint/2010/main" val="2514597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mn-lt"/>
                <a:ea typeface="+mn-ea"/>
                <a:cs typeface="+mn-cs"/>
              </a:rPr>
              <a:t>n order to find, support, and house our chronically homeless neighbors, we have these partners that are critical in the work we do.  The COC holds 3 case conferencing meetings a week, one in each county to discuss the needs of the homeless population, support case conferencing, and to match them to housing.   </a:t>
            </a:r>
            <a:endParaRPr lang="en-US" b="0" i="0" dirty="0" smtClean="0">
              <a:effectLst/>
            </a:endParaRPr>
          </a:p>
          <a:p>
            <a:pPr rtl="0" fontAlgn="base"/>
            <a:r>
              <a:rPr lang="en-US" sz="1200" b="0" i="0" kern="1200" dirty="0" smtClean="0">
                <a:solidFill>
                  <a:schemeClr val="tx1"/>
                </a:solidFill>
                <a:effectLst/>
                <a:latin typeface="+mn-lt"/>
                <a:ea typeface="+mn-ea"/>
                <a:cs typeface="+mn-cs"/>
              </a:rPr>
              <a:t>Vulnerability assessment </a:t>
            </a:r>
            <a:endParaRPr lang="en-US" b="0" i="0" dirty="0" smtClean="0">
              <a:effectLst/>
            </a:endParaRPr>
          </a:p>
          <a:p>
            <a:endParaRPr lang="en-US" dirty="0"/>
          </a:p>
        </p:txBody>
      </p:sp>
      <p:sp>
        <p:nvSpPr>
          <p:cNvPr id="4" name="Slide Number Placeholder 3"/>
          <p:cNvSpPr>
            <a:spLocks noGrp="1"/>
          </p:cNvSpPr>
          <p:nvPr>
            <p:ph type="sldNum" sz="quarter" idx="10"/>
          </p:nvPr>
        </p:nvSpPr>
        <p:spPr/>
        <p:txBody>
          <a:bodyPr/>
          <a:lstStyle/>
          <a:p>
            <a:fld id="{AEE7B51E-F235-473B-8AC5-FC7C5034DF3D}" type="slidenum">
              <a:rPr lang="en-US" smtClean="0"/>
              <a:t>17</a:t>
            </a:fld>
            <a:endParaRPr lang="en-US"/>
          </a:p>
        </p:txBody>
      </p:sp>
    </p:spTree>
    <p:extLst>
      <p:ext uri="{BB962C8B-B14F-4D97-AF65-F5344CB8AC3E}">
        <p14:creationId xmlns:p14="http://schemas.microsoft.com/office/powerpoint/2010/main" val="132392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YHDP slide – discuss three phases – creating a coordinated community plan, project design and implementation, </a:t>
            </a:r>
            <a:r>
              <a:rPr lang="en-US" sz="1200" b="0" i="0" kern="1200" dirty="0" smtClean="0">
                <a:solidFill>
                  <a:schemeClr val="tx1"/>
                </a:solidFill>
                <a:effectLst/>
                <a:latin typeface="+mn-lt"/>
                <a:ea typeface="+mn-ea"/>
                <a:cs typeface="+mn-cs"/>
              </a:rPr>
              <a:t> </a:t>
            </a:r>
            <a:endParaRPr lang="en-US" b="0" i="0" dirty="0" smtClean="0">
              <a:effectLst/>
            </a:endParaRPr>
          </a:p>
          <a:p>
            <a:endParaRPr lang="en-US" dirty="0"/>
          </a:p>
        </p:txBody>
      </p:sp>
      <p:sp>
        <p:nvSpPr>
          <p:cNvPr id="4" name="Slide Number Placeholder 3"/>
          <p:cNvSpPr>
            <a:spLocks noGrp="1"/>
          </p:cNvSpPr>
          <p:nvPr>
            <p:ph type="sldNum" sz="quarter" idx="10"/>
          </p:nvPr>
        </p:nvSpPr>
        <p:spPr/>
        <p:txBody>
          <a:bodyPr/>
          <a:lstStyle/>
          <a:p>
            <a:fld id="{AEE7B51E-F235-473B-8AC5-FC7C5034DF3D}" type="slidenum">
              <a:rPr lang="en-US" smtClean="0"/>
              <a:t>21</a:t>
            </a:fld>
            <a:endParaRPr lang="en-US"/>
          </a:p>
        </p:txBody>
      </p:sp>
    </p:spTree>
    <p:extLst>
      <p:ext uri="{BB962C8B-B14F-4D97-AF65-F5344CB8AC3E}">
        <p14:creationId xmlns:p14="http://schemas.microsoft.com/office/powerpoint/2010/main" val="331490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7B51E-F235-473B-8AC5-FC7C5034DF3D}" type="slidenum">
              <a:rPr lang="en-US" smtClean="0"/>
              <a:t>5</a:t>
            </a:fld>
            <a:endParaRPr lang="en-US"/>
          </a:p>
        </p:txBody>
      </p:sp>
    </p:spTree>
    <p:extLst>
      <p:ext uri="{BB962C8B-B14F-4D97-AF65-F5344CB8AC3E}">
        <p14:creationId xmlns:p14="http://schemas.microsoft.com/office/powerpoint/2010/main" val="249722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 are now 15 COC’s in the commonwealth, which is unusual.  Normally there are just a few.  You will see that Three County Covers a very large Geographic area, 1600 square miles </a:t>
            </a:r>
            <a:endParaRPr lang="en-US" b="0" i="0" dirty="0" smtClean="0">
              <a:effectLst/>
            </a:endParaRPr>
          </a:p>
          <a:p>
            <a:endParaRPr lang="en-US" dirty="0"/>
          </a:p>
        </p:txBody>
      </p:sp>
      <p:sp>
        <p:nvSpPr>
          <p:cNvPr id="4" name="Slide Number Placeholder 3"/>
          <p:cNvSpPr>
            <a:spLocks noGrp="1"/>
          </p:cNvSpPr>
          <p:nvPr>
            <p:ph type="sldNum" sz="quarter" idx="10"/>
          </p:nvPr>
        </p:nvSpPr>
        <p:spPr/>
        <p:txBody>
          <a:bodyPr/>
          <a:lstStyle/>
          <a:p>
            <a:fld id="{AEE7B51E-F235-473B-8AC5-FC7C5034DF3D}" type="slidenum">
              <a:rPr lang="en-US" smtClean="0"/>
              <a:t>6</a:t>
            </a:fld>
            <a:endParaRPr lang="en-US"/>
          </a:p>
        </p:txBody>
      </p:sp>
    </p:spTree>
    <p:extLst>
      <p:ext uri="{BB962C8B-B14F-4D97-AF65-F5344CB8AC3E}">
        <p14:creationId xmlns:p14="http://schemas.microsoft.com/office/powerpoint/2010/main" val="315883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smtClean="0">
                <a:solidFill>
                  <a:schemeClr val="tx1"/>
                </a:solidFill>
                <a:effectLst/>
                <a:latin typeface="+mn-lt"/>
                <a:ea typeface="+mn-ea"/>
                <a:cs typeface="+mn-cs"/>
              </a:rPr>
              <a:t>The membership includes everyone connected to the Western Mass Network to End Homelessness, area stakeholders, people with lived experience, and folks directly involved in our Board, our staff, our committees – which will be discussed a bit more in depth soon.  </a:t>
            </a:r>
            <a:endParaRPr lang="en-US" b="0" i="0" dirty="0" smtClean="0">
              <a:effectLst/>
            </a:endParaRPr>
          </a:p>
          <a:p>
            <a:pPr rtl="0" fontAlgn="base"/>
            <a:r>
              <a:rPr lang="en-US" sz="1200" b="0" i="0" kern="1200" dirty="0" smtClean="0">
                <a:solidFill>
                  <a:schemeClr val="tx1"/>
                </a:solidFill>
                <a:effectLst/>
                <a:latin typeface="+mn-lt"/>
                <a:ea typeface="+mn-ea"/>
                <a:cs typeface="+mn-cs"/>
              </a:rPr>
              <a:t>So, I have tried to think more broadly about how to describe the continuum and our work.  We are sort of like a coalition, but we are also a funder.  I really see it like a collective impact model.  </a:t>
            </a:r>
            <a:endParaRPr lang="en-US" b="0" i="0" dirty="0" smtClean="0">
              <a:effectLst/>
            </a:endParaRPr>
          </a:p>
          <a:p>
            <a:endParaRPr lang="en-US" dirty="0"/>
          </a:p>
        </p:txBody>
      </p:sp>
      <p:sp>
        <p:nvSpPr>
          <p:cNvPr id="4" name="Slide Number Placeholder 3"/>
          <p:cNvSpPr>
            <a:spLocks noGrp="1"/>
          </p:cNvSpPr>
          <p:nvPr>
            <p:ph type="sldNum" sz="quarter" idx="10"/>
          </p:nvPr>
        </p:nvSpPr>
        <p:spPr/>
        <p:txBody>
          <a:bodyPr/>
          <a:lstStyle/>
          <a:p>
            <a:fld id="{AEE7B51E-F235-473B-8AC5-FC7C5034DF3D}" type="slidenum">
              <a:rPr lang="en-US" smtClean="0"/>
              <a:t>7</a:t>
            </a:fld>
            <a:endParaRPr lang="en-US"/>
          </a:p>
        </p:txBody>
      </p:sp>
    </p:spTree>
    <p:extLst>
      <p:ext uri="{BB962C8B-B14F-4D97-AF65-F5344CB8AC3E}">
        <p14:creationId xmlns:p14="http://schemas.microsoft.com/office/powerpoint/2010/main" val="142265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 are lots of social impact models out there, but I really like the Stanford Social Innovation review  - which describes a group of diverse organizations coming together to solve complex problems.  Ours being homelessness.  </a:t>
            </a:r>
          </a:p>
          <a:p>
            <a:endParaRPr lang="en-US" dirty="0"/>
          </a:p>
        </p:txBody>
      </p:sp>
      <p:sp>
        <p:nvSpPr>
          <p:cNvPr id="4" name="Slide Number Placeholder 3"/>
          <p:cNvSpPr>
            <a:spLocks noGrp="1"/>
          </p:cNvSpPr>
          <p:nvPr>
            <p:ph type="sldNum" sz="quarter" idx="10"/>
          </p:nvPr>
        </p:nvSpPr>
        <p:spPr/>
        <p:txBody>
          <a:bodyPr/>
          <a:lstStyle/>
          <a:p>
            <a:fld id="{AEE7B51E-F235-473B-8AC5-FC7C5034DF3D}" type="slidenum">
              <a:rPr lang="en-US" smtClean="0"/>
              <a:t>8</a:t>
            </a:fld>
            <a:endParaRPr lang="en-US"/>
          </a:p>
        </p:txBody>
      </p:sp>
    </p:spTree>
    <p:extLst>
      <p:ext uri="{BB962C8B-B14F-4D97-AF65-F5344CB8AC3E}">
        <p14:creationId xmlns:p14="http://schemas.microsoft.com/office/powerpoint/2010/main" val="439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7B51E-F235-473B-8AC5-FC7C5034DF3D}" type="slidenum">
              <a:rPr lang="en-US" smtClean="0"/>
              <a:t>9</a:t>
            </a:fld>
            <a:endParaRPr lang="en-US"/>
          </a:p>
        </p:txBody>
      </p:sp>
    </p:spTree>
    <p:extLst>
      <p:ext uri="{BB962C8B-B14F-4D97-AF65-F5344CB8AC3E}">
        <p14:creationId xmlns:p14="http://schemas.microsoft.com/office/powerpoint/2010/main" val="42587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smtClean="0">
                <a:solidFill>
                  <a:schemeClr val="tx1"/>
                </a:solidFill>
                <a:effectLst/>
                <a:latin typeface="+mn-lt"/>
                <a:ea typeface="+mn-ea"/>
                <a:cs typeface="+mn-cs"/>
              </a:rPr>
              <a:t>CAPV became the collaborative applicant early in 2019 and was fully staffed this September with Michele, our data manager, Brooke our program specialist, and myself.  Prior to us, the </a:t>
            </a:r>
            <a:r>
              <a:rPr lang="en-US" sz="1200" b="1" i="0" kern="1200" dirty="0" err="1" smtClean="0">
                <a:solidFill>
                  <a:schemeClr val="tx1"/>
                </a:solidFill>
                <a:effectLst/>
                <a:latin typeface="+mn-lt"/>
                <a:ea typeface="+mn-ea"/>
                <a:cs typeface="+mn-cs"/>
              </a:rPr>
              <a:t>CoC</a:t>
            </a:r>
            <a:r>
              <a:rPr lang="en-US" sz="1200" b="1" i="0" kern="1200" dirty="0" smtClean="0">
                <a:solidFill>
                  <a:schemeClr val="tx1"/>
                </a:solidFill>
                <a:effectLst/>
                <a:latin typeface="+mn-lt"/>
                <a:ea typeface="+mn-ea"/>
                <a:cs typeface="+mn-cs"/>
              </a:rPr>
              <a:t> was housed at the </a:t>
            </a:r>
            <a:r>
              <a:rPr lang="en-US" sz="1200" b="1" i="0" kern="1200" dirty="0" err="1" smtClean="0">
                <a:solidFill>
                  <a:schemeClr val="tx1"/>
                </a:solidFill>
                <a:effectLst/>
                <a:latin typeface="+mn-lt"/>
                <a:ea typeface="+mn-ea"/>
                <a:cs typeface="+mn-cs"/>
              </a:rPr>
              <a:t>Hilltown</a:t>
            </a:r>
            <a:r>
              <a:rPr lang="en-US" sz="1200" b="1" i="0" kern="1200" dirty="0" smtClean="0">
                <a:solidFill>
                  <a:schemeClr val="tx1"/>
                </a:solidFill>
                <a:effectLst/>
                <a:latin typeface="+mn-lt"/>
                <a:ea typeface="+mn-ea"/>
                <a:cs typeface="+mn-cs"/>
              </a:rPr>
              <a:t> CDC.  </a:t>
            </a:r>
          </a:p>
          <a:p>
            <a:pPr rtl="0" fontAlgn="base"/>
            <a:r>
              <a:rPr lang="en-US" sz="1200" b="1" i="0" kern="1200" dirty="0" smtClean="0">
                <a:solidFill>
                  <a:schemeClr val="tx1"/>
                </a:solidFill>
                <a:effectLst/>
                <a:latin typeface="+mn-lt"/>
                <a:ea typeface="+mn-ea"/>
                <a:cs typeface="+mn-cs"/>
              </a:rPr>
              <a:t>as collaborative applicant is responsible for:</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Preparing and submitting the consolidated application to HUD on behalf of entire </a:t>
            </a:r>
            <a:r>
              <a:rPr lang="en-US" sz="1200" b="0" i="0" kern="1200" dirty="0" err="1" smtClean="0">
                <a:solidFill>
                  <a:schemeClr val="tx1"/>
                </a:solidFill>
                <a:effectLst/>
                <a:latin typeface="+mn-lt"/>
                <a:ea typeface="+mn-ea"/>
                <a:cs typeface="+mn-cs"/>
              </a:rPr>
              <a:t>CoC</a:t>
            </a:r>
            <a:r>
              <a:rPr lang="en-US" sz="1200" b="0" i="0" kern="1200" dirty="0" smtClean="0">
                <a:solidFill>
                  <a:schemeClr val="tx1"/>
                </a:solidFill>
                <a:effectLst/>
                <a:latin typeface="+mn-lt"/>
                <a:ea typeface="+mn-ea"/>
                <a:cs typeface="+mn-cs"/>
              </a:rPr>
              <a:t> </a:t>
            </a:r>
          </a:p>
          <a:p>
            <a:pPr rtl="0" fontAlgn="base"/>
            <a:r>
              <a:rPr lang="en-US" sz="1200" b="0" i="0" kern="1200" dirty="0" smtClean="0">
                <a:solidFill>
                  <a:schemeClr val="tx1"/>
                </a:solidFill>
                <a:effectLst/>
                <a:latin typeface="+mn-lt"/>
                <a:ea typeface="+mn-ea"/>
                <a:cs typeface="+mn-cs"/>
              </a:rPr>
              <a:t>Evaluating project performance and ranking renewal applications </a:t>
            </a:r>
          </a:p>
          <a:p>
            <a:pPr rtl="0" fontAlgn="base"/>
            <a:r>
              <a:rPr lang="en-US" sz="1200" b="0" i="0" kern="1200" dirty="0" smtClean="0">
                <a:solidFill>
                  <a:schemeClr val="tx1"/>
                </a:solidFill>
                <a:effectLst/>
                <a:latin typeface="+mn-lt"/>
                <a:ea typeface="+mn-ea"/>
                <a:cs typeface="+mn-cs"/>
              </a:rPr>
              <a:t>Evaluating and reporting system-wide performance to HUD and the community </a:t>
            </a:r>
          </a:p>
          <a:p>
            <a:pPr rtl="0" fontAlgn="base"/>
            <a:r>
              <a:rPr lang="en-US" sz="1200" b="0" i="0" kern="1200" dirty="0" smtClean="0">
                <a:solidFill>
                  <a:schemeClr val="tx1"/>
                </a:solidFill>
                <a:effectLst/>
                <a:latin typeface="+mn-lt"/>
                <a:ea typeface="+mn-ea"/>
                <a:cs typeface="+mn-cs"/>
              </a:rPr>
              <a:t>Providing leadership and technical assistance to </a:t>
            </a:r>
            <a:r>
              <a:rPr lang="en-US" sz="1200" b="0" i="0" kern="1200" dirty="0" err="1" smtClean="0">
                <a:solidFill>
                  <a:schemeClr val="tx1"/>
                </a:solidFill>
                <a:effectLst/>
                <a:latin typeface="+mn-lt"/>
                <a:ea typeface="+mn-ea"/>
                <a:cs typeface="+mn-cs"/>
              </a:rPr>
              <a:t>CoC</a:t>
            </a:r>
            <a:r>
              <a:rPr lang="en-US" sz="1200" b="0" i="0" kern="1200" dirty="0" smtClean="0">
                <a:solidFill>
                  <a:schemeClr val="tx1"/>
                </a:solidFill>
                <a:effectLst/>
                <a:latin typeface="+mn-lt"/>
                <a:ea typeface="+mn-ea"/>
                <a:cs typeface="+mn-cs"/>
              </a:rPr>
              <a:t>-funded programs and CE partners </a:t>
            </a:r>
          </a:p>
          <a:p>
            <a:pPr rtl="0" fontAlgn="base"/>
            <a:r>
              <a:rPr lang="en-US" sz="1200" b="0" i="0" kern="1200" dirty="0" smtClean="0">
                <a:solidFill>
                  <a:schemeClr val="tx1"/>
                </a:solidFill>
                <a:effectLst/>
                <a:latin typeface="+mn-lt"/>
                <a:ea typeface="+mn-ea"/>
                <a:cs typeface="+mn-cs"/>
              </a:rPr>
              <a:t>Site monitoring </a:t>
            </a:r>
          </a:p>
          <a:p>
            <a:pPr rtl="0" fontAlgn="base"/>
            <a:r>
              <a:rPr lang="en-US" sz="1200" b="0" i="0" kern="1200" dirty="0" smtClean="0">
                <a:solidFill>
                  <a:schemeClr val="tx1"/>
                </a:solidFill>
                <a:effectLst/>
                <a:latin typeface="+mn-lt"/>
                <a:ea typeface="+mn-ea"/>
                <a:cs typeface="+mn-cs"/>
              </a:rPr>
              <a:t>Community engagement </a:t>
            </a:r>
          </a:p>
          <a:p>
            <a:pPr rtl="0" fontAlgn="base"/>
            <a:r>
              <a:rPr lang="en-US" sz="1200" b="0" i="0" kern="1200" dirty="0" smtClean="0">
                <a:solidFill>
                  <a:schemeClr val="tx1"/>
                </a:solidFill>
                <a:effectLst/>
                <a:latin typeface="+mn-lt"/>
                <a:ea typeface="+mn-ea"/>
                <a:cs typeface="+mn-cs"/>
              </a:rPr>
              <a:t>Creating partnerships between organizations </a:t>
            </a:r>
          </a:p>
          <a:p>
            <a:pPr rtl="0" fontAlgn="base"/>
            <a:r>
              <a:rPr lang="en-US" sz="1200" b="0" i="0" kern="1200" dirty="0" smtClean="0">
                <a:solidFill>
                  <a:schemeClr val="tx1"/>
                </a:solidFill>
                <a:effectLst/>
                <a:latin typeface="+mn-lt"/>
                <a:ea typeface="+mn-ea"/>
                <a:cs typeface="+mn-cs"/>
              </a:rPr>
              <a:t>But through Collective Impact, the </a:t>
            </a:r>
            <a:r>
              <a:rPr lang="en-US" sz="1200" b="0" i="0" kern="1200" dirty="0" err="1" smtClean="0">
                <a:solidFill>
                  <a:schemeClr val="tx1"/>
                </a:solidFill>
                <a:effectLst/>
                <a:latin typeface="+mn-lt"/>
                <a:ea typeface="+mn-ea"/>
                <a:cs typeface="+mn-cs"/>
              </a:rPr>
              <a:t>CoC</a:t>
            </a:r>
            <a:r>
              <a:rPr lang="en-US" sz="1200" b="0" i="0" kern="1200" dirty="0" smtClean="0">
                <a:solidFill>
                  <a:schemeClr val="tx1"/>
                </a:solidFill>
                <a:effectLst/>
                <a:latin typeface="+mn-lt"/>
                <a:ea typeface="+mn-ea"/>
                <a:cs typeface="+mn-cs"/>
              </a:rPr>
              <a:t> is positioned to : guide strategy, leverage partnerships, create shared measurement practices, build the will of the people, and advance the voices of people with lived experience.  </a:t>
            </a:r>
            <a:endParaRPr lang="en-US" b="0" i="0" dirty="0" smtClean="0">
              <a:effectLst/>
            </a:endParaRPr>
          </a:p>
          <a:p>
            <a:endParaRPr lang="en-US" dirty="0"/>
          </a:p>
        </p:txBody>
      </p:sp>
      <p:sp>
        <p:nvSpPr>
          <p:cNvPr id="4" name="Slide Number Placeholder 3"/>
          <p:cNvSpPr>
            <a:spLocks noGrp="1"/>
          </p:cNvSpPr>
          <p:nvPr>
            <p:ph type="sldNum" sz="quarter" idx="10"/>
          </p:nvPr>
        </p:nvSpPr>
        <p:spPr/>
        <p:txBody>
          <a:bodyPr/>
          <a:lstStyle/>
          <a:p>
            <a:fld id="{AEE7B51E-F235-473B-8AC5-FC7C5034DF3D}" type="slidenum">
              <a:rPr lang="en-US" smtClean="0"/>
              <a:t>11</a:t>
            </a:fld>
            <a:endParaRPr lang="en-US"/>
          </a:p>
        </p:txBody>
      </p:sp>
    </p:spTree>
    <p:extLst>
      <p:ext uri="{BB962C8B-B14F-4D97-AF65-F5344CB8AC3E}">
        <p14:creationId xmlns:p14="http://schemas.microsoft.com/office/powerpoint/2010/main" val="237554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These are the types of Components </a:t>
            </a:r>
            <a:r>
              <a:rPr lang="en-US" sz="1200" b="0" i="0" kern="1200" dirty="0" err="1" smtClean="0">
                <a:solidFill>
                  <a:schemeClr val="tx1"/>
                </a:solidFill>
                <a:effectLst/>
                <a:latin typeface="+mn-lt"/>
                <a:ea typeface="+mn-ea"/>
                <a:cs typeface="+mn-cs"/>
              </a:rPr>
              <a:t>CoC</a:t>
            </a:r>
            <a:r>
              <a:rPr lang="en-US" sz="1200" b="0" i="0" kern="1200" dirty="0" smtClean="0">
                <a:solidFill>
                  <a:schemeClr val="tx1"/>
                </a:solidFill>
                <a:effectLst/>
                <a:latin typeface="+mn-lt"/>
                <a:ea typeface="+mn-ea"/>
                <a:cs typeface="+mn-cs"/>
              </a:rPr>
              <a:t> funds cover, though HUD really doesn’t fund Emergency Housing Any More.  Our </a:t>
            </a:r>
            <a:r>
              <a:rPr lang="en-US" sz="1200" b="0" i="0" kern="1200" dirty="0" err="1" smtClean="0">
                <a:solidFill>
                  <a:schemeClr val="tx1"/>
                </a:solidFill>
                <a:effectLst/>
                <a:latin typeface="+mn-lt"/>
                <a:ea typeface="+mn-ea"/>
                <a:cs typeface="+mn-cs"/>
              </a:rPr>
              <a:t>CoC</a:t>
            </a:r>
            <a:r>
              <a:rPr lang="en-US" sz="1200" b="0" i="0" kern="1200" dirty="0" smtClean="0">
                <a:solidFill>
                  <a:schemeClr val="tx1"/>
                </a:solidFill>
                <a:effectLst/>
                <a:latin typeface="+mn-lt"/>
                <a:ea typeface="+mn-ea"/>
                <a:cs typeface="+mn-cs"/>
              </a:rPr>
              <a:t> currently has two TH, one dual component TH and PSH, and the rest are PSH. </a:t>
            </a:r>
            <a:endParaRPr lang="en-US" b="0" i="0" dirty="0" smtClean="0">
              <a:effectLst/>
            </a:endParaRPr>
          </a:p>
          <a:p>
            <a:endParaRPr lang="en-US" dirty="0"/>
          </a:p>
        </p:txBody>
      </p:sp>
      <p:sp>
        <p:nvSpPr>
          <p:cNvPr id="4" name="Slide Number Placeholder 3"/>
          <p:cNvSpPr>
            <a:spLocks noGrp="1"/>
          </p:cNvSpPr>
          <p:nvPr>
            <p:ph type="sldNum" sz="quarter" idx="10"/>
          </p:nvPr>
        </p:nvSpPr>
        <p:spPr/>
        <p:txBody>
          <a:bodyPr/>
          <a:lstStyle/>
          <a:p>
            <a:fld id="{AEE7B51E-F235-473B-8AC5-FC7C5034DF3D}" type="slidenum">
              <a:rPr lang="en-US" smtClean="0"/>
              <a:t>15</a:t>
            </a:fld>
            <a:endParaRPr lang="en-US"/>
          </a:p>
        </p:txBody>
      </p:sp>
    </p:spTree>
    <p:extLst>
      <p:ext uri="{BB962C8B-B14F-4D97-AF65-F5344CB8AC3E}">
        <p14:creationId xmlns:p14="http://schemas.microsoft.com/office/powerpoint/2010/main" val="365459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 of course, the other piece is that are what’s called the “recipient” for the HUD funding and we have contracts with all of these folks, called “</a:t>
            </a:r>
            <a:r>
              <a:rPr lang="en-US" sz="1200" b="0" i="0" kern="1200" dirty="0" err="1" smtClean="0">
                <a:solidFill>
                  <a:schemeClr val="tx1"/>
                </a:solidFill>
                <a:effectLst/>
                <a:latin typeface="+mn-lt"/>
                <a:ea typeface="+mn-ea"/>
                <a:cs typeface="+mn-cs"/>
              </a:rPr>
              <a:t>subrecipients</a:t>
            </a:r>
            <a:r>
              <a:rPr lang="en-US" sz="1200" b="0" i="0" kern="1200" dirty="0" smtClean="0">
                <a:solidFill>
                  <a:schemeClr val="tx1"/>
                </a:solidFill>
                <a:effectLst/>
                <a:latin typeface="+mn-lt"/>
                <a:ea typeface="+mn-ea"/>
                <a:cs typeface="+mn-cs"/>
              </a:rPr>
              <a:t>” who invoice us for their programming in housing and supportive services.  We have about 180 beds across our 3 counties. And receive </a:t>
            </a:r>
            <a:r>
              <a:rPr lang="en-US" sz="1200" b="0" i="0" kern="1200" dirty="0" err="1" smtClean="0">
                <a:solidFill>
                  <a:schemeClr val="tx1"/>
                </a:solidFill>
                <a:effectLst/>
                <a:latin typeface="+mn-lt"/>
                <a:ea typeface="+mn-ea"/>
                <a:cs typeface="+mn-cs"/>
              </a:rPr>
              <a:t>oer</a:t>
            </a:r>
            <a:r>
              <a:rPr lang="en-US" sz="1200" b="0" i="0" kern="1200" dirty="0" smtClean="0">
                <a:solidFill>
                  <a:schemeClr val="tx1"/>
                </a:solidFill>
                <a:effectLst/>
                <a:latin typeface="+mn-lt"/>
                <a:ea typeface="+mn-ea"/>
                <a:cs typeface="+mn-cs"/>
              </a:rPr>
              <a:t> 1.8 million in our grant </a:t>
            </a:r>
            <a:r>
              <a:rPr lang="en-US" sz="1200" b="0" i="0" kern="1200" dirty="0" err="1" smtClean="0">
                <a:solidFill>
                  <a:schemeClr val="tx1"/>
                </a:solidFill>
                <a:effectLst/>
                <a:latin typeface="+mn-lt"/>
                <a:ea typeface="+mn-ea"/>
                <a:cs typeface="+mn-cs"/>
              </a:rPr>
              <a:t>annually..some</a:t>
            </a:r>
            <a:r>
              <a:rPr lang="en-US" sz="1200" b="0" i="0" kern="1200" dirty="0" smtClean="0">
                <a:solidFill>
                  <a:schemeClr val="tx1"/>
                </a:solidFill>
                <a:effectLst/>
                <a:latin typeface="+mn-lt"/>
                <a:ea typeface="+mn-ea"/>
                <a:cs typeface="+mn-cs"/>
              </a:rPr>
              <a:t> of which funds our work and most of which funds these programs.  </a:t>
            </a:r>
            <a:endParaRPr lang="en-US" b="0" i="0" dirty="0" smtClean="0">
              <a:effectLst/>
            </a:endParaRPr>
          </a:p>
          <a:p>
            <a:endParaRPr lang="en-US" dirty="0"/>
          </a:p>
        </p:txBody>
      </p:sp>
      <p:sp>
        <p:nvSpPr>
          <p:cNvPr id="4" name="Slide Number Placeholder 3"/>
          <p:cNvSpPr>
            <a:spLocks noGrp="1"/>
          </p:cNvSpPr>
          <p:nvPr>
            <p:ph type="sldNum" sz="quarter" idx="10"/>
          </p:nvPr>
        </p:nvSpPr>
        <p:spPr/>
        <p:txBody>
          <a:bodyPr/>
          <a:lstStyle/>
          <a:p>
            <a:fld id="{AEE7B51E-F235-473B-8AC5-FC7C5034DF3D}" type="slidenum">
              <a:rPr lang="en-US" smtClean="0"/>
              <a:t>16</a:t>
            </a:fld>
            <a:endParaRPr lang="en-US"/>
          </a:p>
        </p:txBody>
      </p:sp>
    </p:spTree>
    <p:extLst>
      <p:ext uri="{BB962C8B-B14F-4D97-AF65-F5344CB8AC3E}">
        <p14:creationId xmlns:p14="http://schemas.microsoft.com/office/powerpoint/2010/main" val="96380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CD3D35-E6F8-464C-A88D-4603CB244821}" type="datetime1">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7AA30-1415-44A0-BBCA-9FA5764A2A3F}" type="slidenum">
              <a:rPr lang="en-US" smtClean="0"/>
              <a:t>‹#›</a:t>
            </a:fld>
            <a:endParaRPr lang="en-US"/>
          </a:p>
        </p:txBody>
      </p:sp>
    </p:spTree>
    <p:extLst>
      <p:ext uri="{BB962C8B-B14F-4D97-AF65-F5344CB8AC3E}">
        <p14:creationId xmlns:p14="http://schemas.microsoft.com/office/powerpoint/2010/main" val="405035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CA12F-08F7-4A0E-ACF8-3A2D9CE0A979}" type="datetime1">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7AA30-1415-44A0-BBCA-9FA5764A2A3F}" type="slidenum">
              <a:rPr lang="en-US" smtClean="0"/>
              <a:t>‹#›</a:t>
            </a:fld>
            <a:endParaRPr lang="en-US"/>
          </a:p>
        </p:txBody>
      </p:sp>
    </p:spTree>
    <p:extLst>
      <p:ext uri="{BB962C8B-B14F-4D97-AF65-F5344CB8AC3E}">
        <p14:creationId xmlns:p14="http://schemas.microsoft.com/office/powerpoint/2010/main" val="182414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A878A6-24EE-4F3A-A1AD-F37081BC6DA8}" type="datetime1">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7AA30-1415-44A0-BBCA-9FA5764A2A3F}" type="slidenum">
              <a:rPr lang="en-US" smtClean="0"/>
              <a:t>‹#›</a:t>
            </a:fld>
            <a:endParaRPr lang="en-US"/>
          </a:p>
        </p:txBody>
      </p:sp>
    </p:spTree>
    <p:extLst>
      <p:ext uri="{BB962C8B-B14F-4D97-AF65-F5344CB8AC3E}">
        <p14:creationId xmlns:p14="http://schemas.microsoft.com/office/powerpoint/2010/main" val="89145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3CE4E-55E4-4874-8C62-149BE76FAF1D}" type="datetime1">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7AA30-1415-44A0-BBCA-9FA5764A2A3F}" type="slidenum">
              <a:rPr lang="en-US" smtClean="0"/>
              <a:t>‹#›</a:t>
            </a:fld>
            <a:endParaRPr lang="en-US"/>
          </a:p>
        </p:txBody>
      </p:sp>
    </p:spTree>
    <p:extLst>
      <p:ext uri="{BB962C8B-B14F-4D97-AF65-F5344CB8AC3E}">
        <p14:creationId xmlns:p14="http://schemas.microsoft.com/office/powerpoint/2010/main" val="133340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1C5AAB-E973-4905-B622-F40806E4F038}" type="datetime1">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7AA30-1415-44A0-BBCA-9FA5764A2A3F}" type="slidenum">
              <a:rPr lang="en-US" smtClean="0"/>
              <a:t>‹#›</a:t>
            </a:fld>
            <a:endParaRPr lang="en-US"/>
          </a:p>
        </p:txBody>
      </p:sp>
    </p:spTree>
    <p:extLst>
      <p:ext uri="{BB962C8B-B14F-4D97-AF65-F5344CB8AC3E}">
        <p14:creationId xmlns:p14="http://schemas.microsoft.com/office/powerpoint/2010/main" val="120556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553A65-7812-4AA4-B407-299EFD4A6FC0}" type="datetime1">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7AA30-1415-44A0-BBCA-9FA5764A2A3F}" type="slidenum">
              <a:rPr lang="en-US" smtClean="0"/>
              <a:t>‹#›</a:t>
            </a:fld>
            <a:endParaRPr lang="en-US"/>
          </a:p>
        </p:txBody>
      </p:sp>
    </p:spTree>
    <p:extLst>
      <p:ext uri="{BB962C8B-B14F-4D97-AF65-F5344CB8AC3E}">
        <p14:creationId xmlns:p14="http://schemas.microsoft.com/office/powerpoint/2010/main" val="144482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01AE18-355C-481E-8473-76F4F3558249}" type="datetime1">
              <a:rPr lang="en-US" smtClean="0"/>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E7AA30-1415-44A0-BBCA-9FA5764A2A3F}" type="slidenum">
              <a:rPr lang="en-US" smtClean="0"/>
              <a:t>‹#›</a:t>
            </a:fld>
            <a:endParaRPr lang="en-US"/>
          </a:p>
        </p:txBody>
      </p:sp>
    </p:spTree>
    <p:extLst>
      <p:ext uri="{BB962C8B-B14F-4D97-AF65-F5344CB8AC3E}">
        <p14:creationId xmlns:p14="http://schemas.microsoft.com/office/powerpoint/2010/main" val="270195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EDA7B-7DBA-4030-80CE-EA81B3FA8F95}" type="datetime1">
              <a:rPr lang="en-US" smtClean="0"/>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E7AA30-1415-44A0-BBCA-9FA5764A2A3F}" type="slidenum">
              <a:rPr lang="en-US" smtClean="0"/>
              <a:t>‹#›</a:t>
            </a:fld>
            <a:endParaRPr lang="en-US"/>
          </a:p>
        </p:txBody>
      </p:sp>
    </p:spTree>
    <p:extLst>
      <p:ext uri="{BB962C8B-B14F-4D97-AF65-F5344CB8AC3E}">
        <p14:creationId xmlns:p14="http://schemas.microsoft.com/office/powerpoint/2010/main" val="231854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A3E13-2F6D-44F0-A779-488D8666F6AA}" type="datetime1">
              <a:rPr lang="en-US" smtClean="0"/>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E7AA30-1415-44A0-BBCA-9FA5764A2A3F}" type="slidenum">
              <a:rPr lang="en-US" smtClean="0"/>
              <a:t>‹#›</a:t>
            </a:fld>
            <a:endParaRPr lang="en-US"/>
          </a:p>
        </p:txBody>
      </p:sp>
    </p:spTree>
    <p:extLst>
      <p:ext uri="{BB962C8B-B14F-4D97-AF65-F5344CB8AC3E}">
        <p14:creationId xmlns:p14="http://schemas.microsoft.com/office/powerpoint/2010/main" val="130731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8FA2B4-01C3-4840-9553-12E42A4366B4}" type="datetime1">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7AA30-1415-44A0-BBCA-9FA5764A2A3F}" type="slidenum">
              <a:rPr lang="en-US" smtClean="0"/>
              <a:t>‹#›</a:t>
            </a:fld>
            <a:endParaRPr lang="en-US"/>
          </a:p>
        </p:txBody>
      </p:sp>
    </p:spTree>
    <p:extLst>
      <p:ext uri="{BB962C8B-B14F-4D97-AF65-F5344CB8AC3E}">
        <p14:creationId xmlns:p14="http://schemas.microsoft.com/office/powerpoint/2010/main" val="335228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4D64FB-A625-4D27-82FB-61CDD506066A}" type="datetime1">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7AA30-1415-44A0-BBCA-9FA5764A2A3F}" type="slidenum">
              <a:rPr lang="en-US" smtClean="0"/>
              <a:t>‹#›</a:t>
            </a:fld>
            <a:endParaRPr lang="en-US"/>
          </a:p>
        </p:txBody>
      </p:sp>
    </p:spTree>
    <p:extLst>
      <p:ext uri="{BB962C8B-B14F-4D97-AF65-F5344CB8AC3E}">
        <p14:creationId xmlns:p14="http://schemas.microsoft.com/office/powerpoint/2010/main" val="173305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2B533-0159-47FF-BE4F-2F5C6B1A36E4}" type="datetime1">
              <a:rPr lang="en-US" smtClean="0"/>
              <a:t>8/13/2020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7AA30-1415-44A0-BBCA-9FA5764A2A3F}" type="slidenum">
              <a:rPr lang="en-US" smtClean="0"/>
              <a:t>‹#›</a:t>
            </a:fld>
            <a:endParaRPr lang="en-US"/>
          </a:p>
        </p:txBody>
      </p:sp>
    </p:spTree>
    <p:extLst>
      <p:ext uri="{BB962C8B-B14F-4D97-AF65-F5344CB8AC3E}">
        <p14:creationId xmlns:p14="http://schemas.microsoft.com/office/powerpoint/2010/main" val="2089185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hyperlink" Target="mailto:bmurphy@communityaction.us" TargetMode="External"/><Relationship Id="rId2" Type="http://schemas.openxmlformats.org/officeDocument/2006/relationships/hyperlink" Target="mailto:kpereira@communityaction.us" TargetMode="Externa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hyperlink" Target="mailto:lgoldsmith@communityaction.us" TargetMode="External"/><Relationship Id="rId4" Type="http://schemas.openxmlformats.org/officeDocument/2006/relationships/hyperlink" Target="mailto:MLaFleur@communityaction.u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56790"/>
            <a:ext cx="9144000" cy="1770083"/>
          </a:xfrm>
          <a:effectLst>
            <a:outerShdw blurRad="50800" dist="38100" dir="5400000" algn="t" rotWithShape="0">
              <a:prstClr val="black">
                <a:alpha val="40000"/>
              </a:prstClr>
            </a:outerShdw>
          </a:effectLst>
        </p:spPr>
        <p:txBody>
          <a:bodyPr>
            <a:normAutofit fontScale="90000"/>
          </a:bodyPr>
          <a:lstStyle/>
          <a:p>
            <a:r>
              <a:rPr lang="en-US" dirty="0"/>
              <a:t/>
            </a:r>
            <a:br>
              <a:rPr lang="en-US" dirty="0"/>
            </a:br>
            <a:r>
              <a:rPr lang="en-US" b="1" dirty="0">
                <a:solidFill>
                  <a:schemeClr val="tx2"/>
                </a:solidFill>
              </a:rPr>
              <a:t>Three County </a:t>
            </a:r>
            <a:br>
              <a:rPr lang="en-US" b="1" dirty="0">
                <a:solidFill>
                  <a:schemeClr val="tx2"/>
                </a:solidFill>
              </a:rPr>
            </a:br>
            <a:r>
              <a:rPr lang="en-US" b="1" dirty="0">
                <a:solidFill>
                  <a:schemeClr val="tx2"/>
                </a:solidFill>
              </a:rPr>
              <a:t>Continuum of Care </a:t>
            </a:r>
          </a:p>
        </p:txBody>
      </p:sp>
      <p:sp>
        <p:nvSpPr>
          <p:cNvPr id="3" name="Subtitle 2"/>
          <p:cNvSpPr>
            <a:spLocks noGrp="1"/>
          </p:cNvSpPr>
          <p:nvPr>
            <p:ph type="subTitle" idx="1"/>
          </p:nvPr>
        </p:nvSpPr>
        <p:spPr>
          <a:xfrm>
            <a:off x="1524000" y="4976334"/>
            <a:ext cx="9144000" cy="958937"/>
          </a:xfrm>
        </p:spPr>
        <p:txBody>
          <a:bodyPr>
            <a:normAutofit fontScale="92500"/>
          </a:bodyPr>
          <a:lstStyle/>
          <a:p>
            <a:r>
              <a:rPr lang="en-US" sz="3200" dirty="0">
                <a:solidFill>
                  <a:schemeClr val="tx2"/>
                </a:solidFill>
              </a:rPr>
              <a:t>Working to make Homelessness Rare, Brief, and Non-Recurring in Berkshire, Hampshire, and Franklin County</a:t>
            </a:r>
            <a:endParaRPr lang="en-US" dirty="0">
              <a:solidFill>
                <a:schemeClr val="tx2"/>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01" y="818108"/>
            <a:ext cx="2546371" cy="15056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728" y="818108"/>
            <a:ext cx="3448962" cy="1422697"/>
          </a:xfrm>
          <a:prstGeom prst="rect">
            <a:avLst/>
          </a:prstGeom>
          <a:ln>
            <a:noFill/>
          </a:ln>
          <a:effectLst>
            <a:softEdge rad="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2205" y="5577840"/>
            <a:ext cx="1237957" cy="132236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0954042" y="5535634"/>
            <a:ext cx="1237957" cy="1322364"/>
          </a:xfrm>
          <a:prstGeom prst="rect">
            <a:avLst/>
          </a:prstGeom>
        </p:spPr>
      </p:pic>
    </p:spTree>
    <p:extLst>
      <p:ext uri="{BB962C8B-B14F-4D97-AF65-F5344CB8AC3E}">
        <p14:creationId xmlns:p14="http://schemas.microsoft.com/office/powerpoint/2010/main" val="977993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596" y="920931"/>
            <a:ext cx="8105386" cy="47572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982" y="0"/>
            <a:ext cx="2401018" cy="6858000"/>
          </a:xfrm>
          <a:prstGeom prst="rect">
            <a:avLst/>
          </a:prstGeom>
        </p:spPr>
      </p:pic>
    </p:spTree>
    <p:extLst>
      <p:ext uri="{BB962C8B-B14F-4D97-AF65-F5344CB8AC3E}">
        <p14:creationId xmlns:p14="http://schemas.microsoft.com/office/powerpoint/2010/main" val="755191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tretch>
            <a:fillRect/>
          </a:stretch>
        </p:blipFill>
        <p:spPr>
          <a:xfrm rot="16200000">
            <a:off x="10248880" y="4914879"/>
            <a:ext cx="1480666" cy="2405575"/>
          </a:xfrm>
          <a:prstGeom prst="rect">
            <a:avLst/>
          </a:prstGeom>
        </p:spPr>
      </p:pic>
      <p:sp>
        <p:nvSpPr>
          <p:cNvPr id="2" name="Title 1"/>
          <p:cNvSpPr>
            <a:spLocks noGrp="1"/>
          </p:cNvSpPr>
          <p:nvPr>
            <p:ph type="title"/>
          </p:nvPr>
        </p:nvSpPr>
        <p:spPr>
          <a:xfrm>
            <a:off x="839788" y="530018"/>
            <a:ext cx="10515600" cy="605546"/>
          </a:xfrm>
        </p:spPr>
        <p:txBody>
          <a:bodyPr>
            <a:normAutofit fontScale="90000"/>
          </a:bodyPr>
          <a:lstStyle/>
          <a:p>
            <a:pPr algn="ctr"/>
            <a:r>
              <a:rPr lang="en-US" b="1" dirty="0">
                <a:solidFill>
                  <a:schemeClr val="tx2"/>
                </a:solidFill>
              </a:rPr>
              <a:t>Community Action Pioneer Valley, Three County </a:t>
            </a:r>
            <a:r>
              <a:rPr lang="en-US" b="1" dirty="0" err="1">
                <a:solidFill>
                  <a:schemeClr val="tx2"/>
                </a:solidFill>
              </a:rPr>
              <a:t>CoC’s</a:t>
            </a:r>
            <a:r>
              <a:rPr lang="en-US" b="1" dirty="0">
                <a:solidFill>
                  <a:schemeClr val="tx2"/>
                </a:solidFill>
              </a:rPr>
              <a:t> Collaborative Applicant</a:t>
            </a:r>
          </a:p>
        </p:txBody>
      </p:sp>
      <p:sp>
        <p:nvSpPr>
          <p:cNvPr id="3" name="Text Placeholder 2"/>
          <p:cNvSpPr>
            <a:spLocks noGrp="1"/>
          </p:cNvSpPr>
          <p:nvPr>
            <p:ph type="body" idx="1"/>
          </p:nvPr>
        </p:nvSpPr>
        <p:spPr>
          <a:xfrm>
            <a:off x="1078762" y="1585697"/>
            <a:ext cx="2912703" cy="469241"/>
          </a:xfrm>
        </p:spPr>
        <p:txBody>
          <a:bodyPr/>
          <a:lstStyle/>
          <a:p>
            <a:r>
              <a:rPr lang="en-US" dirty="0">
                <a:solidFill>
                  <a:schemeClr val="tx2"/>
                </a:solidFill>
              </a:rPr>
              <a:t>How we see our role:</a:t>
            </a:r>
          </a:p>
        </p:txBody>
      </p:sp>
      <p:sp>
        <p:nvSpPr>
          <p:cNvPr id="4" name="Content Placeholder 3"/>
          <p:cNvSpPr>
            <a:spLocks noGrp="1"/>
          </p:cNvSpPr>
          <p:nvPr>
            <p:ph sz="half" idx="2"/>
          </p:nvPr>
        </p:nvSpPr>
        <p:spPr>
          <a:xfrm>
            <a:off x="335783" y="2352616"/>
            <a:ext cx="5157787" cy="3684588"/>
          </a:xfrm>
        </p:spPr>
        <p:txBody>
          <a:bodyPr>
            <a:normAutofit lnSpcReduction="10000"/>
          </a:bodyPr>
          <a:lstStyle/>
          <a:p>
            <a:pPr marL="457200" indent="-457200">
              <a:buFont typeface="Wingdings" panose="05000000000000000000" pitchFamily="2" charset="2"/>
              <a:buChar char="v"/>
            </a:pPr>
            <a:r>
              <a:rPr lang="en-US" dirty="0">
                <a:solidFill>
                  <a:schemeClr val="tx2"/>
                </a:solidFill>
              </a:rPr>
              <a:t>Guide a vision and strategy for Ending Homelessness; </a:t>
            </a:r>
          </a:p>
          <a:p>
            <a:pPr marL="457200" indent="-457200">
              <a:buFont typeface="Wingdings" panose="05000000000000000000" pitchFamily="2" charset="2"/>
              <a:buChar char="v"/>
            </a:pPr>
            <a:r>
              <a:rPr lang="en-US" dirty="0">
                <a:solidFill>
                  <a:schemeClr val="tx2"/>
                </a:solidFill>
              </a:rPr>
              <a:t>Support and </a:t>
            </a:r>
            <a:r>
              <a:rPr lang="en-US" dirty="0" smtClean="0">
                <a:solidFill>
                  <a:schemeClr val="tx2"/>
                </a:solidFill>
              </a:rPr>
              <a:t>coordinate </a:t>
            </a:r>
            <a:r>
              <a:rPr lang="en-US" dirty="0">
                <a:solidFill>
                  <a:schemeClr val="tx2"/>
                </a:solidFill>
              </a:rPr>
              <a:t>aligned activities;</a:t>
            </a:r>
          </a:p>
          <a:p>
            <a:pPr marL="457200" indent="-457200">
              <a:buFont typeface="Wingdings" panose="05000000000000000000" pitchFamily="2" charset="2"/>
              <a:buChar char="v"/>
            </a:pPr>
            <a:r>
              <a:rPr lang="en-US" dirty="0">
                <a:solidFill>
                  <a:schemeClr val="tx2"/>
                </a:solidFill>
              </a:rPr>
              <a:t>Establish shared measurement practices;</a:t>
            </a:r>
          </a:p>
          <a:p>
            <a:pPr marL="457200" indent="-457200">
              <a:buFont typeface="Wingdings" panose="05000000000000000000" pitchFamily="2" charset="2"/>
              <a:buChar char="v"/>
            </a:pPr>
            <a:r>
              <a:rPr lang="en-US" dirty="0">
                <a:solidFill>
                  <a:schemeClr val="tx2"/>
                </a:solidFill>
              </a:rPr>
              <a:t>Build public will;</a:t>
            </a:r>
          </a:p>
          <a:p>
            <a:pPr marL="457200" indent="-457200">
              <a:buFont typeface="Wingdings" panose="05000000000000000000" pitchFamily="2" charset="2"/>
              <a:buChar char="v"/>
            </a:pPr>
            <a:r>
              <a:rPr lang="en-US" dirty="0">
                <a:solidFill>
                  <a:schemeClr val="tx2"/>
                </a:solidFill>
              </a:rPr>
              <a:t>Advance priorities of those most impacted.</a:t>
            </a:r>
          </a:p>
          <a:p>
            <a:endParaRPr lang="en-US" dirty="0"/>
          </a:p>
        </p:txBody>
      </p:sp>
      <p:sp>
        <p:nvSpPr>
          <p:cNvPr id="5" name="Text Placeholder 4"/>
          <p:cNvSpPr>
            <a:spLocks noGrp="1"/>
          </p:cNvSpPr>
          <p:nvPr>
            <p:ph type="body" sz="quarter" idx="3"/>
          </p:nvPr>
        </p:nvSpPr>
        <p:spPr>
          <a:xfrm>
            <a:off x="6131565" y="1585697"/>
            <a:ext cx="4915207" cy="766919"/>
          </a:xfrm>
        </p:spPr>
        <p:txBody>
          <a:bodyPr/>
          <a:lstStyle/>
          <a:p>
            <a:r>
              <a:rPr lang="en-US" dirty="0">
                <a:solidFill>
                  <a:schemeClr val="tx2"/>
                </a:solidFill>
              </a:rPr>
              <a:t>Key Components of the Collaborative Applicant role:</a:t>
            </a:r>
          </a:p>
        </p:txBody>
      </p:sp>
      <p:sp>
        <p:nvSpPr>
          <p:cNvPr id="6" name="Content Placeholder 5"/>
          <p:cNvSpPr>
            <a:spLocks noGrp="1"/>
          </p:cNvSpPr>
          <p:nvPr>
            <p:ph sz="quarter" idx="4"/>
          </p:nvPr>
        </p:nvSpPr>
        <p:spPr>
          <a:xfrm>
            <a:off x="5997575" y="2508490"/>
            <a:ext cx="5183188" cy="3684588"/>
          </a:xfrm>
        </p:spPr>
        <p:txBody>
          <a:bodyPr>
            <a:normAutofit/>
          </a:bodyPr>
          <a:lstStyle/>
          <a:p>
            <a:pPr marL="457200" indent="-457200">
              <a:buFont typeface="Wingdings" panose="05000000000000000000" pitchFamily="2" charset="2"/>
              <a:buChar char="v"/>
            </a:pPr>
            <a:r>
              <a:rPr lang="en-US" dirty="0">
                <a:solidFill>
                  <a:schemeClr val="tx2"/>
                </a:solidFill>
              </a:rPr>
              <a:t>Funding mobilization; </a:t>
            </a:r>
          </a:p>
          <a:p>
            <a:pPr marL="457200" indent="-457200">
              <a:buFont typeface="Wingdings" panose="05000000000000000000" pitchFamily="2" charset="2"/>
              <a:buChar char="v"/>
            </a:pPr>
            <a:r>
              <a:rPr lang="en-US" dirty="0">
                <a:solidFill>
                  <a:schemeClr val="tx2"/>
                </a:solidFill>
              </a:rPr>
              <a:t>Data Collection and Reporting;</a:t>
            </a:r>
          </a:p>
          <a:p>
            <a:pPr marL="457200" indent="-457200">
              <a:buFont typeface="Wingdings" panose="05000000000000000000" pitchFamily="2" charset="2"/>
              <a:buChar char="v"/>
            </a:pPr>
            <a:r>
              <a:rPr lang="en-US" dirty="0">
                <a:solidFill>
                  <a:schemeClr val="tx2"/>
                </a:solidFill>
              </a:rPr>
              <a:t>Administer and Support a Coordinated Entry Process;</a:t>
            </a:r>
          </a:p>
          <a:p>
            <a:pPr marL="457200" indent="-457200">
              <a:buFont typeface="Wingdings" panose="05000000000000000000" pitchFamily="2" charset="2"/>
              <a:buChar char="v"/>
            </a:pPr>
            <a:r>
              <a:rPr lang="en-US" dirty="0">
                <a:solidFill>
                  <a:schemeClr val="tx2"/>
                </a:solidFill>
              </a:rPr>
              <a:t>Project Monitoring and Evaluation;</a:t>
            </a:r>
          </a:p>
          <a:p>
            <a:pPr marL="457200" indent="-457200">
              <a:buFont typeface="Wingdings" panose="05000000000000000000" pitchFamily="2" charset="2"/>
              <a:buChar char="v"/>
            </a:pPr>
            <a:r>
              <a:rPr lang="en-US" dirty="0">
                <a:solidFill>
                  <a:schemeClr val="tx2"/>
                </a:solidFill>
              </a:rPr>
              <a:t>Community Organizing</a:t>
            </a:r>
          </a:p>
          <a:p>
            <a:endParaRPr lang="en-US" dirty="0"/>
          </a:p>
        </p:txBody>
      </p:sp>
    </p:spTree>
    <p:extLst>
      <p:ext uri="{BB962C8B-B14F-4D97-AF65-F5344CB8AC3E}">
        <p14:creationId xmlns:p14="http://schemas.microsoft.com/office/powerpoint/2010/main" val="1342771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90047" y="4378767"/>
            <a:ext cx="1889185" cy="3069279"/>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443608089"/>
              </p:ext>
            </p:extLst>
          </p:nvPr>
        </p:nvGraphicFramePr>
        <p:xfrm>
          <a:off x="2688641" y="48959"/>
          <a:ext cx="6809042" cy="6809041"/>
        </p:xfrm>
        <a:graphic>
          <a:graphicData uri="http://schemas.openxmlformats.org/presentationml/2006/ole">
            <mc:AlternateContent xmlns:mc="http://schemas.openxmlformats.org/markup-compatibility/2006">
              <mc:Choice xmlns:v="urn:schemas-microsoft-com:vml" Requires="v">
                <p:oleObj spid="_x0000_s2138" name="Visio" r:id="rId4" imgW="10706164" imgH="10706157" progId="Visio.Drawing.15">
                  <p:embed/>
                </p:oleObj>
              </mc:Choice>
              <mc:Fallback>
                <p:oleObj name="Visio" r:id="rId4" imgW="10706164" imgH="10706157" progId="Visio.Drawing.15">
                  <p:embed/>
                  <p:pic>
                    <p:nvPicPr>
                      <p:cNvPr id="0" name=""/>
                      <p:cNvPicPr/>
                      <p:nvPr/>
                    </p:nvPicPr>
                    <p:blipFill>
                      <a:blip r:embed="rId5"/>
                      <a:stretch>
                        <a:fillRect/>
                      </a:stretch>
                    </p:blipFill>
                    <p:spPr>
                      <a:xfrm>
                        <a:off x="2688641" y="48959"/>
                        <a:ext cx="6809042" cy="6809041"/>
                      </a:xfrm>
                      <a:prstGeom prst="rect">
                        <a:avLst/>
                      </a:prstGeom>
                    </p:spPr>
                  </p:pic>
                </p:oleObj>
              </mc:Fallback>
            </mc:AlternateContent>
          </a:graphicData>
        </a:graphic>
      </p:graphicFrame>
    </p:spTree>
    <p:extLst>
      <p:ext uri="{BB962C8B-B14F-4D97-AF65-F5344CB8AC3E}">
        <p14:creationId xmlns:p14="http://schemas.microsoft.com/office/powerpoint/2010/main" val="2999474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noChangeAspect="1"/>
          </p:cNvGraphicFramePr>
          <p:nvPr>
            <p:ph idx="1"/>
            <p:extLst>
              <p:ext uri="{D42A27DB-BD31-4B8C-83A1-F6EECF244321}">
                <p14:modId xmlns:p14="http://schemas.microsoft.com/office/powerpoint/2010/main" val="73221682"/>
              </p:ext>
            </p:extLst>
          </p:nvPr>
        </p:nvGraphicFramePr>
        <p:xfrm>
          <a:off x="946216" y="211428"/>
          <a:ext cx="9929544" cy="6226694"/>
        </p:xfrm>
        <a:graphic>
          <a:graphicData uri="http://schemas.openxmlformats.org/presentationml/2006/ole">
            <mc:AlternateContent xmlns:mc="http://schemas.openxmlformats.org/markup-compatibility/2006">
              <mc:Choice xmlns:v="urn:schemas-microsoft-com:vml" Requires="v">
                <p:oleObj spid="_x0000_s1112" name="Visio" r:id="rId3" imgW="11544492" imgH="7238900" progId="Visio.Drawing.15">
                  <p:embed/>
                </p:oleObj>
              </mc:Choice>
              <mc:Fallback>
                <p:oleObj name="Visio" r:id="rId3" imgW="11544492" imgH="7238900" progId="Visio.Drawing.15">
                  <p:embed/>
                  <p:pic>
                    <p:nvPicPr>
                      <p:cNvPr id="0" name=""/>
                      <p:cNvPicPr/>
                      <p:nvPr/>
                    </p:nvPicPr>
                    <p:blipFill>
                      <a:blip r:embed="rId4"/>
                      <a:stretch>
                        <a:fillRect/>
                      </a:stretch>
                    </p:blipFill>
                    <p:spPr>
                      <a:xfrm>
                        <a:off x="946216" y="211428"/>
                        <a:ext cx="9929544" cy="6226694"/>
                      </a:xfrm>
                      <a:prstGeom prst="rect">
                        <a:avLst/>
                      </a:prstGeom>
                    </p:spPr>
                  </p:pic>
                </p:oleObj>
              </mc:Fallback>
            </mc:AlternateContent>
          </a:graphicData>
        </a:graphic>
      </p:graphicFrame>
    </p:spTree>
    <p:extLst>
      <p:ext uri="{BB962C8B-B14F-4D97-AF65-F5344CB8AC3E}">
        <p14:creationId xmlns:p14="http://schemas.microsoft.com/office/powerpoint/2010/main" val="2203744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90" y="907367"/>
            <a:ext cx="10515600" cy="5880930"/>
          </a:xfrm>
        </p:spPr>
        <p:txBody>
          <a:bodyPr/>
          <a:lstStyle/>
          <a:p>
            <a:r>
              <a:rPr lang="en-US" dirty="0">
                <a:solidFill>
                  <a:schemeClr val="accent5"/>
                </a:solidFill>
              </a:rPr>
              <a:t/>
            </a:r>
            <a:br>
              <a:rPr lang="en-US" dirty="0">
                <a:solidFill>
                  <a:schemeClr val="accent5"/>
                </a:solidFill>
              </a:rPr>
            </a:br>
            <a:r>
              <a:rPr lang="en-US" dirty="0">
                <a:solidFill>
                  <a:schemeClr val="accent5"/>
                </a:solidFill>
              </a:rPr>
              <a:t/>
            </a:r>
            <a:br>
              <a:rPr lang="en-US" dirty="0">
                <a:solidFill>
                  <a:schemeClr val="accent5"/>
                </a:solidFill>
              </a:rPr>
            </a:br>
            <a:r>
              <a:rPr lang="en-US" dirty="0">
                <a:solidFill>
                  <a:schemeClr val="accent5"/>
                </a:solidFill>
              </a:rPr>
              <a:t/>
            </a:r>
            <a:br>
              <a:rPr lang="en-US" dirty="0">
                <a:solidFill>
                  <a:schemeClr val="accent5"/>
                </a:solidFill>
              </a:rPr>
            </a:br>
            <a:r>
              <a:rPr lang="en-US" dirty="0">
                <a:solidFill>
                  <a:schemeClr val="accent5"/>
                </a:solidFill>
              </a:rPr>
              <a:t/>
            </a:r>
            <a:br>
              <a:rPr lang="en-US" dirty="0">
                <a:solidFill>
                  <a:schemeClr val="accent5"/>
                </a:solidFill>
              </a:rPr>
            </a:br>
            <a:r>
              <a:rPr lang="en-US" dirty="0">
                <a:solidFill>
                  <a:schemeClr val="accent5"/>
                </a:solidFill>
              </a:rPr>
              <a:t/>
            </a:r>
            <a:br>
              <a:rPr lang="en-US" dirty="0">
                <a:solidFill>
                  <a:schemeClr val="accent5"/>
                </a:solidFill>
              </a:rPr>
            </a:br>
            <a:r>
              <a:rPr lang="en-US" dirty="0">
                <a:solidFill>
                  <a:schemeClr val="accent5"/>
                </a:solidFill>
              </a:rPr>
              <a:t/>
            </a:r>
            <a:br>
              <a:rPr lang="en-US" dirty="0">
                <a:solidFill>
                  <a:schemeClr val="accent5"/>
                </a:solidFill>
              </a:rPr>
            </a:br>
            <a:r>
              <a:rPr lang="en-US" dirty="0">
                <a:solidFill>
                  <a:schemeClr val="accent5"/>
                </a:solidFill>
              </a:rPr>
              <a:t/>
            </a:r>
            <a:br>
              <a:rPr lang="en-US" dirty="0">
                <a:solidFill>
                  <a:schemeClr val="accent5"/>
                </a:solidFill>
              </a:rPr>
            </a:br>
            <a:endParaRPr lang="en-US" dirty="0">
              <a:solidFill>
                <a:schemeClr val="accent5"/>
              </a:solidFill>
            </a:endParaRPr>
          </a:p>
        </p:txBody>
      </p:sp>
      <p:sp>
        <p:nvSpPr>
          <p:cNvPr id="3" name="TextBox 2"/>
          <p:cNvSpPr txBox="1"/>
          <p:nvPr/>
        </p:nvSpPr>
        <p:spPr>
          <a:xfrm>
            <a:off x="407963" y="640080"/>
            <a:ext cx="11626948" cy="5447645"/>
          </a:xfrm>
          <a:prstGeom prst="rect">
            <a:avLst/>
          </a:prstGeom>
          <a:noFill/>
        </p:spPr>
        <p:txBody>
          <a:bodyPr wrap="square" rtlCol="0" anchor="t">
            <a:spAutoFit/>
          </a:bodyPr>
          <a:lstStyle/>
          <a:p>
            <a:r>
              <a:rPr lang="en-US" sz="2800" b="1" err="1">
                <a:solidFill>
                  <a:schemeClr val="tx2"/>
                </a:solidFill>
              </a:rPr>
              <a:t>CoC</a:t>
            </a:r>
            <a:r>
              <a:rPr lang="en-US" sz="2800" b="1" dirty="0">
                <a:solidFill>
                  <a:schemeClr val="tx2"/>
                </a:solidFill>
              </a:rPr>
              <a:t> Committees: </a:t>
            </a:r>
            <a:r>
              <a:rPr lang="en-US" sz="2000" dirty="0"/>
              <a:t/>
            </a:r>
            <a:br>
              <a:rPr lang="en-US" sz="2000" dirty="0"/>
            </a:br>
            <a:endParaRPr lang="en-US" sz="2000" dirty="0">
              <a:solidFill>
                <a:schemeClr val="tx2"/>
              </a:solidFill>
              <a:cs typeface="Calibri"/>
            </a:endParaRPr>
          </a:p>
          <a:p>
            <a:r>
              <a:rPr lang="en-US" sz="2000" b="1" i="1" dirty="0">
                <a:solidFill>
                  <a:schemeClr val="tx2"/>
                </a:solidFill>
              </a:rPr>
              <a:t>Equity and Inclusion Committee</a:t>
            </a:r>
            <a:r>
              <a:rPr lang="en-US" sz="2000" dirty="0">
                <a:solidFill>
                  <a:schemeClr val="tx2"/>
                </a:solidFill>
              </a:rPr>
              <a:t>: Meets monthly</a:t>
            </a:r>
            <a:r>
              <a:rPr lang="en-US" sz="2000" b="1" dirty="0">
                <a:solidFill>
                  <a:schemeClr val="tx2"/>
                </a:solidFill>
              </a:rPr>
              <a:t>. </a:t>
            </a:r>
            <a:r>
              <a:rPr lang="en-US" sz="2000" dirty="0">
                <a:solidFill>
                  <a:schemeClr val="tx2"/>
                </a:solidFill>
              </a:rPr>
              <a:t>The contact person for this committee is Keleigh Pereira, the </a:t>
            </a:r>
            <a:r>
              <a:rPr lang="en-US" sz="2000" err="1">
                <a:solidFill>
                  <a:schemeClr val="tx2"/>
                </a:solidFill>
              </a:rPr>
              <a:t>CoC</a:t>
            </a:r>
            <a:r>
              <a:rPr lang="en-US" sz="2000" dirty="0">
                <a:solidFill>
                  <a:schemeClr val="tx2"/>
                </a:solidFill>
              </a:rPr>
              <a:t> Program Director:  </a:t>
            </a:r>
            <a:r>
              <a:rPr lang="en-US" sz="2000" dirty="0">
                <a:solidFill>
                  <a:schemeClr val="tx2"/>
                </a:solidFill>
                <a:hlinkClick r:id="rId2"/>
              </a:rPr>
              <a:t>kpereira@communityaction.us</a:t>
            </a:r>
            <a:r>
              <a:rPr lang="en-US" sz="2000" dirty="0">
                <a:solidFill>
                  <a:schemeClr val="tx2"/>
                </a:solidFill>
              </a:rPr>
              <a:t> </a:t>
            </a:r>
            <a:endParaRPr lang="en-US" sz="2000">
              <a:solidFill>
                <a:schemeClr val="tx2"/>
              </a:solidFill>
              <a:cs typeface="Calibri"/>
            </a:endParaRPr>
          </a:p>
          <a:p>
            <a:endParaRPr lang="en-US" sz="2000" dirty="0">
              <a:solidFill>
                <a:schemeClr val="tx2"/>
              </a:solidFill>
              <a:cs typeface="Calibri"/>
            </a:endParaRPr>
          </a:p>
          <a:p>
            <a:r>
              <a:rPr lang="en-US" sz="2000" b="1" i="1" dirty="0">
                <a:solidFill>
                  <a:schemeClr val="tx2"/>
                </a:solidFill>
              </a:rPr>
              <a:t>Coordinated Entry Committee</a:t>
            </a:r>
            <a:r>
              <a:rPr lang="en-US" sz="2000" dirty="0">
                <a:solidFill>
                  <a:schemeClr val="tx2"/>
                </a:solidFill>
              </a:rPr>
              <a:t>: Meets quarterly. The contact person for this committee is Brooke Murphy, the </a:t>
            </a:r>
            <a:r>
              <a:rPr lang="en-US" sz="2000" err="1">
                <a:solidFill>
                  <a:schemeClr val="tx2"/>
                </a:solidFill>
              </a:rPr>
              <a:t>CoC</a:t>
            </a:r>
            <a:r>
              <a:rPr lang="en-US" sz="2000" dirty="0">
                <a:solidFill>
                  <a:schemeClr val="tx2"/>
                </a:solidFill>
              </a:rPr>
              <a:t> Program Specialist: </a:t>
            </a:r>
            <a:r>
              <a:rPr lang="en-US" sz="2000" dirty="0">
                <a:solidFill>
                  <a:schemeClr val="tx2"/>
                </a:solidFill>
                <a:hlinkClick r:id="rId3"/>
              </a:rPr>
              <a:t>bmurphy@communityaction.us</a:t>
            </a:r>
            <a:r>
              <a:rPr lang="en-US" sz="2000" dirty="0">
                <a:solidFill>
                  <a:schemeClr val="tx2"/>
                </a:solidFill>
              </a:rPr>
              <a:t> </a:t>
            </a:r>
            <a:endParaRPr lang="en-US" sz="2000">
              <a:solidFill>
                <a:schemeClr val="tx2"/>
              </a:solidFill>
              <a:cs typeface="Calibri"/>
            </a:endParaRPr>
          </a:p>
          <a:p>
            <a:endParaRPr lang="en-US" sz="2000" dirty="0">
              <a:solidFill>
                <a:schemeClr val="tx2"/>
              </a:solidFill>
              <a:cs typeface="Calibri"/>
            </a:endParaRPr>
          </a:p>
          <a:p>
            <a:r>
              <a:rPr lang="en-US" sz="2000" b="1" i="1" dirty="0">
                <a:solidFill>
                  <a:schemeClr val="tx2"/>
                </a:solidFill>
              </a:rPr>
              <a:t>Data Evaluation Committee:</a:t>
            </a:r>
            <a:r>
              <a:rPr lang="en-US" sz="2000" dirty="0">
                <a:solidFill>
                  <a:schemeClr val="tx2"/>
                </a:solidFill>
              </a:rPr>
              <a:t> Meets monthly. The contact person for this committee is Michele </a:t>
            </a:r>
            <a:r>
              <a:rPr lang="en-US" sz="2000" err="1">
                <a:solidFill>
                  <a:schemeClr val="tx2"/>
                </a:solidFill>
              </a:rPr>
              <a:t>LaFleur</a:t>
            </a:r>
            <a:r>
              <a:rPr lang="en-US" sz="2000" dirty="0">
                <a:solidFill>
                  <a:schemeClr val="tx2"/>
                </a:solidFill>
              </a:rPr>
              <a:t>, the </a:t>
            </a:r>
            <a:r>
              <a:rPr lang="en-US" sz="2000" err="1">
                <a:solidFill>
                  <a:schemeClr val="tx2"/>
                </a:solidFill>
              </a:rPr>
              <a:t>CoC</a:t>
            </a:r>
            <a:r>
              <a:rPr lang="en-US" sz="2000" dirty="0">
                <a:solidFill>
                  <a:schemeClr val="tx2"/>
                </a:solidFill>
              </a:rPr>
              <a:t> Data &amp; Evaluation Manager: </a:t>
            </a:r>
            <a:r>
              <a:rPr lang="en-US" sz="2000" dirty="0">
                <a:solidFill>
                  <a:schemeClr val="tx2"/>
                </a:solidFill>
                <a:hlinkClick r:id="rId4"/>
              </a:rPr>
              <a:t>MLaFleur@communityaction.us</a:t>
            </a:r>
            <a:r>
              <a:rPr lang="en-US" sz="2000" dirty="0">
                <a:solidFill>
                  <a:schemeClr val="tx2"/>
                </a:solidFill>
              </a:rPr>
              <a:t> </a:t>
            </a:r>
            <a:endParaRPr lang="en-US" sz="2000">
              <a:solidFill>
                <a:schemeClr val="tx2"/>
              </a:solidFill>
              <a:cs typeface="Calibri"/>
            </a:endParaRPr>
          </a:p>
          <a:p>
            <a:endParaRPr lang="en-US" sz="2000" dirty="0">
              <a:solidFill>
                <a:schemeClr val="tx2"/>
              </a:solidFill>
              <a:cs typeface="Calibri"/>
            </a:endParaRPr>
          </a:p>
          <a:p>
            <a:r>
              <a:rPr lang="en-US" sz="2000" b="1" i="1" dirty="0">
                <a:solidFill>
                  <a:schemeClr val="tx2"/>
                </a:solidFill>
              </a:rPr>
              <a:t>Ranking Evaluation Committee</a:t>
            </a:r>
            <a:r>
              <a:rPr lang="en-US" sz="2000" dirty="0">
                <a:solidFill>
                  <a:schemeClr val="tx2"/>
                </a:solidFill>
              </a:rPr>
              <a:t>: Meets quarterly. The contact person for this committee is Keleigh Pereira, the </a:t>
            </a:r>
            <a:r>
              <a:rPr lang="en-US" sz="2000" err="1">
                <a:solidFill>
                  <a:schemeClr val="tx2"/>
                </a:solidFill>
              </a:rPr>
              <a:t>CoC</a:t>
            </a:r>
            <a:r>
              <a:rPr lang="en-US" sz="2000" dirty="0">
                <a:solidFill>
                  <a:schemeClr val="tx2"/>
                </a:solidFill>
              </a:rPr>
              <a:t> Program Director: </a:t>
            </a:r>
            <a:r>
              <a:rPr lang="en-US" sz="2000" dirty="0">
                <a:solidFill>
                  <a:schemeClr val="tx2"/>
                </a:solidFill>
                <a:hlinkClick r:id="rId2"/>
              </a:rPr>
              <a:t>kpereira@communityaction.us</a:t>
            </a:r>
            <a:r>
              <a:rPr lang="en-US" sz="2000" dirty="0">
                <a:solidFill>
                  <a:schemeClr val="tx2"/>
                </a:solidFill>
              </a:rPr>
              <a:t> </a:t>
            </a:r>
            <a:endParaRPr lang="en-US" sz="2000">
              <a:solidFill>
                <a:schemeClr val="tx2"/>
              </a:solidFill>
              <a:cs typeface="Calibri"/>
            </a:endParaRPr>
          </a:p>
          <a:p>
            <a:endParaRPr lang="en-US" sz="2000" dirty="0">
              <a:solidFill>
                <a:schemeClr val="tx2"/>
              </a:solidFill>
              <a:cs typeface="Calibri"/>
            </a:endParaRPr>
          </a:p>
          <a:p>
            <a:r>
              <a:rPr lang="en-US" sz="2000" b="1" i="1" dirty="0">
                <a:solidFill>
                  <a:schemeClr val="tx2"/>
                </a:solidFill>
              </a:rPr>
              <a:t>Youth Action Board:</a:t>
            </a:r>
            <a:r>
              <a:rPr lang="en-US" sz="2000" dirty="0">
                <a:solidFill>
                  <a:schemeClr val="tx2"/>
                </a:solidFill>
              </a:rPr>
              <a:t> The Youth Action Board is a youth-only committee and already meets regularly. If you are interested in participating in the work of the </a:t>
            </a:r>
            <a:r>
              <a:rPr lang="en-US" sz="2000" b="1" dirty="0">
                <a:solidFill>
                  <a:schemeClr val="tx2"/>
                </a:solidFill>
              </a:rPr>
              <a:t>Youth Homelessness Demonstration Project</a:t>
            </a:r>
            <a:r>
              <a:rPr lang="en-US" sz="2000" dirty="0">
                <a:solidFill>
                  <a:schemeClr val="tx2"/>
                </a:solidFill>
              </a:rPr>
              <a:t>, please contact Keleigh Pereira </a:t>
            </a:r>
            <a:r>
              <a:rPr lang="en-US" sz="2000" dirty="0">
                <a:solidFill>
                  <a:schemeClr val="tx2"/>
                </a:solidFill>
                <a:hlinkClick r:id="rId2"/>
              </a:rPr>
              <a:t>kpereira@communityaction.us</a:t>
            </a:r>
            <a:r>
              <a:rPr lang="en-US" sz="2000" dirty="0">
                <a:solidFill>
                  <a:schemeClr val="tx2"/>
                </a:solidFill>
              </a:rPr>
              <a:t> or Lisa Goldsmith </a:t>
            </a:r>
            <a:r>
              <a:rPr lang="en-US" sz="2000" dirty="0">
                <a:solidFill>
                  <a:schemeClr val="tx2"/>
                </a:solidFill>
                <a:hlinkClick r:id="rId5"/>
              </a:rPr>
              <a:t>lgoldsmith@communityaction.us</a:t>
            </a:r>
            <a:r>
              <a:rPr lang="en-US" sz="2000" dirty="0">
                <a:solidFill>
                  <a:schemeClr val="tx2"/>
                </a:solidFill>
              </a:rPr>
              <a:t>  </a:t>
            </a:r>
            <a:endParaRPr lang="en-US" sz="2000" dirty="0">
              <a:solidFill>
                <a:schemeClr val="tx2"/>
              </a:solidFill>
              <a:cs typeface="Calibri"/>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049111" y="-1057734"/>
            <a:ext cx="907366" cy="3022835"/>
          </a:xfrm>
          <a:prstGeom prst="rect">
            <a:avLst/>
          </a:prstGeom>
        </p:spPr>
      </p:pic>
    </p:spTree>
    <p:extLst>
      <p:ext uri="{BB962C8B-B14F-4D97-AF65-F5344CB8AC3E}">
        <p14:creationId xmlns:p14="http://schemas.microsoft.com/office/powerpoint/2010/main" val="645488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6000">
              <a:schemeClr val="accent1">
                <a:lumMod val="40000"/>
                <a:lumOff val="60000"/>
              </a:schemeClr>
            </a:gs>
            <a:gs pos="62000">
              <a:schemeClr val="accent1">
                <a:lumMod val="60000"/>
                <a:lumOff val="40000"/>
              </a:schemeClr>
            </a:gs>
            <a:gs pos="100000">
              <a:schemeClr val="accent1">
                <a:lumMod val="75000"/>
                <a:alpha val="73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6087" y="-18661"/>
            <a:ext cx="7545356" cy="1325563"/>
          </a:xfrm>
        </p:spPr>
        <p:txBody>
          <a:bodyPr/>
          <a:lstStyle/>
          <a:p>
            <a:r>
              <a:rPr lang="en-US" b="1" dirty="0"/>
              <a:t>Continuum of Care Components</a:t>
            </a:r>
          </a:p>
        </p:txBody>
      </p:sp>
      <p:sp>
        <p:nvSpPr>
          <p:cNvPr id="4" name="TextBox 3"/>
          <p:cNvSpPr txBox="1"/>
          <p:nvPr/>
        </p:nvSpPr>
        <p:spPr>
          <a:xfrm>
            <a:off x="923730" y="1102860"/>
            <a:ext cx="10430069" cy="5201424"/>
          </a:xfrm>
          <a:prstGeom prst="rect">
            <a:avLst/>
          </a:prstGeom>
          <a:noFill/>
          <a:ln w="15875">
            <a:solidFill>
              <a:schemeClr val="tx1"/>
            </a:solidFill>
          </a:ln>
        </p:spPr>
        <p:txBody>
          <a:bodyPr wrap="square" rtlCol="0">
            <a:spAutoFit/>
          </a:bodyPr>
          <a:lstStyle/>
          <a:p>
            <a:r>
              <a:rPr lang="en-US" sz="1600" b="1" dirty="0"/>
              <a:t>Emergency Shelter (ES): </a:t>
            </a:r>
            <a:r>
              <a:rPr lang="en-US" sz="1600" dirty="0"/>
              <a:t> is any facility whose primary purpose is to provide temporary or transitional shelter for the homeless in general or for specific populations of the homeless. In Massachusetts we have a large ES program run by the State specifically for families.</a:t>
            </a:r>
          </a:p>
          <a:p>
            <a:endParaRPr lang="en-US" sz="1600" dirty="0"/>
          </a:p>
          <a:p>
            <a:r>
              <a:rPr lang="en-US" sz="1600" b="1" dirty="0"/>
              <a:t>Transitional housing (TH):</a:t>
            </a:r>
            <a:r>
              <a:rPr lang="en-US" sz="1600" dirty="0"/>
              <a:t> provides temporary housing for the certain segments of the homeless population, including working homeless making insufficient wages or homeless individuals with mental or physical disabilities who have trouble affording long-term housing, and is set up to transition their residents into permanent, affordable housing within a reasonable amount of time (usually 24 months).</a:t>
            </a:r>
          </a:p>
          <a:p>
            <a:endParaRPr lang="en-US" sz="1600" dirty="0"/>
          </a:p>
          <a:p>
            <a:r>
              <a:rPr lang="en-US" sz="1600" b="1" dirty="0"/>
              <a:t>Permanent Supportive Housing (PSH):</a:t>
            </a:r>
            <a:r>
              <a:rPr lang="en-US" sz="1600" dirty="0"/>
              <a:t> is permanent housing with indefinite leasing or rental assistance paired with supportive services to assist homeless persons with a disability or families with an adult or child member with a disability achieve housing stability.</a:t>
            </a:r>
          </a:p>
          <a:p>
            <a:endParaRPr lang="en-US" sz="1600" dirty="0"/>
          </a:p>
          <a:p>
            <a:r>
              <a:rPr lang="en-US" sz="1600" b="1" dirty="0"/>
              <a:t>Rapid Re-Housing (RRH)</a:t>
            </a:r>
            <a:r>
              <a:rPr lang="en-US" sz="1600" dirty="0"/>
              <a:t>: </a:t>
            </a:r>
            <a:r>
              <a:rPr lang="en-US" sz="1600" b="1" dirty="0"/>
              <a:t>RRH</a:t>
            </a:r>
            <a:r>
              <a:rPr lang="en-US" sz="1600" dirty="0"/>
              <a:t> rapidly connects families and individuals experiencing homelessness to permanent housing through a tailored package of assistance that may include the use of time-limited financial assistance and targeted supportive services</a:t>
            </a:r>
          </a:p>
          <a:p>
            <a:endParaRPr lang="en-US" sz="1600" dirty="0"/>
          </a:p>
          <a:p>
            <a:r>
              <a:rPr lang="en-US" sz="1600" b="1" dirty="0"/>
              <a:t>Supportive Services Only (SSO)</a:t>
            </a:r>
            <a:r>
              <a:rPr lang="en-US" sz="1600" dirty="0"/>
              <a:t>: This program provides services to homeless individuals and families living in the community. SSO recipients may use the funds to conduct outreach to sheltered and unsheltered homeless persons and families, link clients with housing or other necessary services, and provide ongoing support.</a:t>
            </a:r>
          </a:p>
          <a:p>
            <a:endParaRPr lang="en-US" sz="1200" dirty="0"/>
          </a:p>
        </p:txBody>
      </p:sp>
    </p:spTree>
    <p:extLst>
      <p:ext uri="{BB962C8B-B14F-4D97-AF65-F5344CB8AC3E}">
        <p14:creationId xmlns:p14="http://schemas.microsoft.com/office/powerpoint/2010/main" val="1353908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40862912"/>
              </p:ext>
            </p:extLst>
          </p:nvPr>
        </p:nvGraphicFramePr>
        <p:xfrm>
          <a:off x="96982" y="1079713"/>
          <a:ext cx="12095018" cy="4088032"/>
        </p:xfrm>
        <a:graphic>
          <a:graphicData uri="http://schemas.openxmlformats.org/presentationml/2006/ole">
            <mc:AlternateContent xmlns:mc="http://schemas.openxmlformats.org/markup-compatibility/2006">
              <mc:Choice xmlns:v="urn:schemas-microsoft-com:vml" Requires="v">
                <p:oleObj spid="_x0000_s3083" name="Document" r:id="rId4" imgW="8241399" imgH="2873989" progId="Word.Document.12">
                  <p:embed/>
                </p:oleObj>
              </mc:Choice>
              <mc:Fallback>
                <p:oleObj name="Document" r:id="rId4" imgW="8241399" imgH="2873989" progId="Word.Document.12">
                  <p:embed/>
                  <p:pic>
                    <p:nvPicPr>
                      <p:cNvPr id="0" name=""/>
                      <p:cNvPicPr/>
                      <p:nvPr/>
                    </p:nvPicPr>
                    <p:blipFill>
                      <a:blip r:embed="rId5"/>
                      <a:stretch>
                        <a:fillRect/>
                      </a:stretch>
                    </p:blipFill>
                    <p:spPr>
                      <a:xfrm>
                        <a:off x="96982" y="1079713"/>
                        <a:ext cx="12095018" cy="4088032"/>
                      </a:xfrm>
                      <a:prstGeom prst="rect">
                        <a:avLst/>
                      </a:prstGeom>
                    </p:spPr>
                  </p:pic>
                </p:oleObj>
              </mc:Fallback>
            </mc:AlternateContent>
          </a:graphicData>
        </a:graphic>
      </p:graphicFrame>
    </p:spTree>
    <p:extLst>
      <p:ext uri="{BB962C8B-B14F-4D97-AF65-F5344CB8AC3E}">
        <p14:creationId xmlns:p14="http://schemas.microsoft.com/office/powerpoint/2010/main" val="12676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6000">
              <a:schemeClr val="accent1">
                <a:lumMod val="40000"/>
                <a:lumOff val="60000"/>
              </a:schemeClr>
            </a:gs>
            <a:gs pos="62000">
              <a:schemeClr val="accent1">
                <a:lumMod val="60000"/>
                <a:lumOff val="40000"/>
              </a:schemeClr>
            </a:gs>
            <a:gs pos="100000">
              <a:schemeClr val="accent1">
                <a:lumMod val="75000"/>
                <a:alpha val="73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81150"/>
            <a:ext cx="10843727" cy="1325563"/>
          </a:xfrm>
        </p:spPr>
        <p:txBody>
          <a:bodyPr>
            <a:normAutofit/>
          </a:bodyPr>
          <a:lstStyle/>
          <a:p>
            <a:pPr algn="ctr"/>
            <a:r>
              <a:rPr lang="en-US" b="1" dirty="0"/>
              <a:t>Three County CoC Coordinated Entry Partners</a:t>
            </a:r>
          </a:p>
        </p:txBody>
      </p:sp>
      <p:sp>
        <p:nvSpPr>
          <p:cNvPr id="5" name="Content Placeholder 4"/>
          <p:cNvSpPr>
            <a:spLocks noGrp="1"/>
          </p:cNvSpPr>
          <p:nvPr>
            <p:ph sz="half" idx="1"/>
          </p:nvPr>
        </p:nvSpPr>
        <p:spPr>
          <a:xfrm>
            <a:off x="438540" y="1825624"/>
            <a:ext cx="6445316" cy="4752457"/>
          </a:xfrm>
        </p:spPr>
        <p:txBody>
          <a:bodyPr numCol="2">
            <a:normAutofit fontScale="25000" lnSpcReduction="20000"/>
          </a:bodyPr>
          <a:lstStyle/>
          <a:p>
            <a:pPr>
              <a:lnSpc>
                <a:spcPct val="120000"/>
              </a:lnSpc>
            </a:pPr>
            <a:r>
              <a:rPr lang="en-US" sz="5100" dirty="0"/>
              <a:t>Amherst Community Connections</a:t>
            </a:r>
          </a:p>
          <a:p>
            <a:pPr>
              <a:lnSpc>
                <a:spcPct val="120000"/>
              </a:lnSpc>
            </a:pPr>
            <a:r>
              <a:rPr lang="en-US" sz="5100" dirty="0"/>
              <a:t>Berkshire County Regional Housing Authority</a:t>
            </a:r>
          </a:p>
          <a:p>
            <a:pPr>
              <a:lnSpc>
                <a:spcPct val="120000"/>
              </a:lnSpc>
            </a:pPr>
            <a:r>
              <a:rPr lang="en-US" sz="5100" dirty="0"/>
              <a:t>The Brien Center</a:t>
            </a:r>
          </a:p>
          <a:p>
            <a:pPr>
              <a:lnSpc>
                <a:spcPct val="120000"/>
              </a:lnSpc>
            </a:pPr>
            <a:r>
              <a:rPr lang="en-US" sz="5100" dirty="0" smtClean="0"/>
              <a:t>Center for Human Development (CHD)</a:t>
            </a:r>
            <a:endParaRPr lang="en-US" sz="5100" dirty="0"/>
          </a:p>
          <a:p>
            <a:pPr>
              <a:lnSpc>
                <a:spcPct val="120000"/>
              </a:lnSpc>
            </a:pPr>
            <a:r>
              <a:rPr lang="en-US" sz="5100" dirty="0"/>
              <a:t>Cooley Dickinson Hospital</a:t>
            </a:r>
          </a:p>
          <a:p>
            <a:pPr>
              <a:lnSpc>
                <a:spcPct val="120000"/>
              </a:lnSpc>
            </a:pPr>
            <a:r>
              <a:rPr lang="en-US" sz="5100" dirty="0"/>
              <a:t>Community Housing Program (CHP)</a:t>
            </a:r>
          </a:p>
          <a:p>
            <a:pPr>
              <a:lnSpc>
                <a:spcPct val="120000"/>
              </a:lnSpc>
            </a:pPr>
            <a:r>
              <a:rPr lang="en-US" sz="5100" dirty="0"/>
              <a:t>Construct, </a:t>
            </a:r>
            <a:r>
              <a:rPr lang="en-US" sz="5100" dirty="0" err="1"/>
              <a:t>Inc</a:t>
            </a:r>
            <a:endParaRPr lang="en-US" sz="5100" dirty="0"/>
          </a:p>
          <a:p>
            <a:pPr>
              <a:lnSpc>
                <a:spcPct val="120000"/>
              </a:lnSpc>
            </a:pPr>
            <a:r>
              <a:rPr lang="en-US" sz="5100" dirty="0"/>
              <a:t>Craig’s Doors</a:t>
            </a:r>
          </a:p>
          <a:p>
            <a:pPr>
              <a:lnSpc>
                <a:spcPct val="120000"/>
              </a:lnSpc>
            </a:pPr>
            <a:r>
              <a:rPr lang="en-US" sz="5100" dirty="0"/>
              <a:t>DIAL/SELF Youth &amp; Community Services</a:t>
            </a:r>
          </a:p>
          <a:p>
            <a:pPr>
              <a:lnSpc>
                <a:spcPct val="120000"/>
              </a:lnSpc>
            </a:pPr>
            <a:r>
              <a:rPr lang="en-US" sz="5100" dirty="0"/>
              <a:t>Eliot CHS</a:t>
            </a:r>
          </a:p>
          <a:p>
            <a:pPr>
              <a:lnSpc>
                <a:spcPct val="120000"/>
              </a:lnSpc>
            </a:pPr>
            <a:r>
              <a:rPr lang="en-US" sz="5100" dirty="0"/>
              <a:t>Institute for Health and Recovery</a:t>
            </a:r>
          </a:p>
          <a:p>
            <a:pPr>
              <a:lnSpc>
                <a:spcPct val="120000"/>
              </a:lnSpc>
            </a:pPr>
            <a:r>
              <a:rPr lang="en-US" sz="5100" dirty="0"/>
              <a:t>Louison House</a:t>
            </a:r>
          </a:p>
          <a:p>
            <a:pPr>
              <a:lnSpc>
                <a:spcPct val="120000"/>
              </a:lnSpc>
            </a:pPr>
            <a:r>
              <a:rPr lang="en-US" sz="5100" dirty="0"/>
              <a:t>Way Finders</a:t>
            </a:r>
          </a:p>
          <a:p>
            <a:pPr>
              <a:lnSpc>
                <a:spcPct val="120000"/>
              </a:lnSpc>
            </a:pPr>
            <a:r>
              <a:rPr lang="en-US" sz="5100" dirty="0"/>
              <a:t>Hilltown Community Development</a:t>
            </a:r>
          </a:p>
          <a:p>
            <a:pPr>
              <a:lnSpc>
                <a:spcPct val="120000"/>
              </a:lnSpc>
            </a:pPr>
            <a:r>
              <a:rPr lang="en-US" sz="5100" dirty="0"/>
              <a:t>Northampton Veteran Services</a:t>
            </a:r>
          </a:p>
          <a:p>
            <a:pPr>
              <a:lnSpc>
                <a:spcPct val="120000"/>
              </a:lnSpc>
            </a:pPr>
            <a:r>
              <a:rPr lang="en-US" sz="5100" dirty="0"/>
              <a:t>The VA of Central &amp; Western MA</a:t>
            </a:r>
          </a:p>
          <a:p>
            <a:pPr>
              <a:lnSpc>
                <a:spcPct val="120000"/>
              </a:lnSpc>
            </a:pPr>
            <a:r>
              <a:rPr lang="en-US" sz="5100" dirty="0"/>
              <a:t>ServiceNet Shelter and Housing</a:t>
            </a:r>
          </a:p>
          <a:p>
            <a:pPr>
              <a:lnSpc>
                <a:spcPct val="120000"/>
              </a:lnSpc>
            </a:pPr>
            <a:r>
              <a:rPr lang="en-US" sz="5100" dirty="0"/>
              <a:t>Soldier On, </a:t>
            </a:r>
            <a:r>
              <a:rPr lang="en-US" sz="5100" dirty="0" err="1"/>
              <a:t>Inc</a:t>
            </a:r>
            <a:endParaRPr lang="en-US" sz="5100" dirty="0"/>
          </a:p>
          <a:p>
            <a:pPr>
              <a:lnSpc>
                <a:spcPct val="120000"/>
              </a:lnSpc>
            </a:pPr>
            <a:r>
              <a:rPr lang="en-US" sz="5100" dirty="0"/>
              <a:t>Franklin County Regional Housing &amp; Redevelopment</a:t>
            </a:r>
          </a:p>
          <a:p>
            <a:pPr>
              <a:lnSpc>
                <a:spcPct val="120000"/>
              </a:lnSpc>
            </a:pPr>
            <a:r>
              <a:rPr lang="en-US" sz="5100" dirty="0"/>
              <a:t>Greenfield Housing Authority</a:t>
            </a:r>
          </a:p>
          <a:p>
            <a:pPr>
              <a:lnSpc>
                <a:spcPct val="120000"/>
              </a:lnSpc>
            </a:pPr>
            <a:r>
              <a:rPr lang="en-US" sz="5100" dirty="0"/>
              <a:t>Northampton Housing Authority</a:t>
            </a:r>
          </a:p>
          <a:p>
            <a:pPr>
              <a:lnSpc>
                <a:spcPct val="120000"/>
              </a:lnSpc>
            </a:pPr>
            <a:r>
              <a:rPr lang="en-US" sz="5100" dirty="0"/>
              <a:t>Amherst Housing Authority</a:t>
            </a:r>
          </a:p>
          <a:p>
            <a:pPr>
              <a:lnSpc>
                <a:spcPct val="120000"/>
              </a:lnSpc>
            </a:pPr>
            <a:endParaRPr lang="en-US" sz="5100" dirty="0"/>
          </a:p>
          <a:p>
            <a:pPr marL="0" indent="0">
              <a:lnSpc>
                <a:spcPct val="120000"/>
              </a:lnSpc>
              <a:buNone/>
            </a:pPr>
            <a:endParaRPr lang="en-US" sz="5100" dirty="0"/>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857" y="2175880"/>
            <a:ext cx="5147218" cy="3833035"/>
          </a:xfrm>
          <a:prstGeom prst="rect">
            <a:avLst/>
          </a:prstGeom>
        </p:spPr>
      </p:pic>
      <p:sp>
        <p:nvSpPr>
          <p:cNvPr id="6" name="TextBox 5"/>
          <p:cNvSpPr txBox="1"/>
          <p:nvPr/>
        </p:nvSpPr>
        <p:spPr>
          <a:xfrm>
            <a:off x="6883856" y="6004958"/>
            <a:ext cx="5147219" cy="415498"/>
          </a:xfrm>
          <a:prstGeom prst="rect">
            <a:avLst/>
          </a:prstGeom>
          <a:noFill/>
        </p:spPr>
        <p:txBody>
          <a:bodyPr wrap="square" rtlCol="0">
            <a:spAutoFit/>
          </a:bodyPr>
          <a:lstStyle/>
          <a:p>
            <a:r>
              <a:rPr lang="en-US" sz="1050" dirty="0"/>
              <a:t>(Courtesy of Gulf Coast Partnership, https://gulfcoastpartnership.org/2019/04/29/homeless-systems-training-may-23-2019/)</a:t>
            </a:r>
          </a:p>
        </p:txBody>
      </p:sp>
    </p:spTree>
    <p:extLst>
      <p:ext uri="{BB962C8B-B14F-4D97-AF65-F5344CB8AC3E}">
        <p14:creationId xmlns:p14="http://schemas.microsoft.com/office/powerpoint/2010/main" val="62165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 y="0"/>
            <a:ext cx="2311882" cy="6858000"/>
          </a:xfrm>
          <a:prstGeom prst="rect">
            <a:avLst/>
          </a:prstGeom>
        </p:spPr>
      </p:pic>
      <p:sp>
        <p:nvSpPr>
          <p:cNvPr id="2" name="Title 1"/>
          <p:cNvSpPr>
            <a:spLocks noGrp="1"/>
          </p:cNvSpPr>
          <p:nvPr>
            <p:ph type="title"/>
          </p:nvPr>
        </p:nvSpPr>
        <p:spPr>
          <a:xfrm>
            <a:off x="2667000" y="227102"/>
            <a:ext cx="7184366" cy="1325563"/>
          </a:xfrm>
        </p:spPr>
        <p:txBody>
          <a:bodyPr/>
          <a:lstStyle/>
          <a:p>
            <a:r>
              <a:rPr lang="en-US" b="1" dirty="0">
                <a:solidFill>
                  <a:schemeClr val="tx2"/>
                </a:solidFill>
              </a:rPr>
              <a:t>The Continuum of Care &amp; Data</a:t>
            </a:r>
          </a:p>
        </p:txBody>
      </p:sp>
      <p:sp>
        <p:nvSpPr>
          <p:cNvPr id="3" name="Content Placeholder 2"/>
          <p:cNvSpPr>
            <a:spLocks noGrp="1"/>
          </p:cNvSpPr>
          <p:nvPr>
            <p:ph idx="1"/>
          </p:nvPr>
        </p:nvSpPr>
        <p:spPr>
          <a:xfrm>
            <a:off x="1398917" y="1744363"/>
            <a:ext cx="4630947" cy="4351338"/>
          </a:xfrm>
        </p:spPr>
        <p:txBody>
          <a:bodyPr>
            <a:normAutofit lnSpcReduction="10000"/>
          </a:bodyPr>
          <a:lstStyle/>
          <a:p>
            <a:pPr marL="0" indent="0">
              <a:buNone/>
            </a:pPr>
            <a:r>
              <a:rPr lang="en-US" u="sng" dirty="0">
                <a:solidFill>
                  <a:schemeClr val="tx2"/>
                </a:solidFill>
              </a:rPr>
              <a:t>Reports Required by HUD:</a:t>
            </a:r>
          </a:p>
          <a:p>
            <a:r>
              <a:rPr lang="en-US" dirty="0">
                <a:solidFill>
                  <a:schemeClr val="tx2"/>
                </a:solidFill>
              </a:rPr>
              <a:t>Longitudinal Systems Analysis (LSA), formerly the AHAR</a:t>
            </a:r>
          </a:p>
          <a:p>
            <a:r>
              <a:rPr lang="en-US" dirty="0">
                <a:solidFill>
                  <a:schemeClr val="tx2"/>
                </a:solidFill>
              </a:rPr>
              <a:t>Systems Performance Measures (SPM)</a:t>
            </a:r>
          </a:p>
          <a:p>
            <a:r>
              <a:rPr lang="en-US" dirty="0">
                <a:solidFill>
                  <a:schemeClr val="tx2"/>
                </a:solidFill>
              </a:rPr>
              <a:t>Housing Inventory Count (HIC)</a:t>
            </a:r>
          </a:p>
          <a:p>
            <a:r>
              <a:rPr lang="en-US" dirty="0">
                <a:solidFill>
                  <a:schemeClr val="tx2"/>
                </a:solidFill>
              </a:rPr>
              <a:t>Point in Time Count (PIT Count)</a:t>
            </a:r>
          </a:p>
        </p:txBody>
      </p:sp>
      <p:sp>
        <p:nvSpPr>
          <p:cNvPr id="4" name="TextBox 3"/>
          <p:cNvSpPr txBox="1"/>
          <p:nvPr/>
        </p:nvSpPr>
        <p:spPr>
          <a:xfrm>
            <a:off x="6858663" y="1739136"/>
            <a:ext cx="5185004" cy="3785652"/>
          </a:xfrm>
          <a:prstGeom prst="rect">
            <a:avLst/>
          </a:prstGeom>
          <a:noFill/>
        </p:spPr>
        <p:txBody>
          <a:bodyPr wrap="square" rtlCol="0">
            <a:spAutoFit/>
          </a:bodyPr>
          <a:lstStyle/>
          <a:p>
            <a:r>
              <a:rPr lang="en-US" sz="2400" u="sng" dirty="0">
                <a:solidFill>
                  <a:schemeClr val="tx2"/>
                </a:solidFill>
              </a:rPr>
              <a:t>Custom reporting:</a:t>
            </a:r>
          </a:p>
          <a:p>
            <a:pPr marL="342900" indent="-342900">
              <a:buFont typeface="Arial" panose="020B0604020202020204" pitchFamily="34" charset="0"/>
              <a:buChar char="•"/>
            </a:pPr>
            <a:r>
              <a:rPr lang="en-US" sz="2400" dirty="0">
                <a:solidFill>
                  <a:schemeClr val="tx2"/>
                </a:solidFill>
              </a:rPr>
              <a:t>Rates of chronic homelessness</a:t>
            </a:r>
          </a:p>
          <a:p>
            <a:pPr marL="342900" indent="-342900">
              <a:buFont typeface="Arial" panose="020B0604020202020204" pitchFamily="34" charset="0"/>
              <a:buChar char="•"/>
            </a:pPr>
            <a:r>
              <a:rPr lang="en-US" sz="2400" dirty="0">
                <a:solidFill>
                  <a:schemeClr val="tx2"/>
                </a:solidFill>
              </a:rPr>
              <a:t>Disparities among rates of homelessness or length of time homeless by race, age, ethnicity, or gender identity</a:t>
            </a:r>
          </a:p>
          <a:p>
            <a:pPr marL="342900" indent="-342900">
              <a:buFont typeface="Arial" panose="020B0604020202020204" pitchFamily="34" charset="0"/>
              <a:buChar char="•"/>
            </a:pPr>
            <a:r>
              <a:rPr lang="en-US" sz="2400" dirty="0">
                <a:solidFill>
                  <a:schemeClr val="tx2"/>
                </a:solidFill>
              </a:rPr>
              <a:t>Population specific data – individuals, families, veterans, people experiencing domestic violence</a:t>
            </a:r>
          </a:p>
          <a:p>
            <a:pPr marL="342900" indent="-342900">
              <a:buFont typeface="Arial" panose="020B0604020202020204" pitchFamily="34" charset="0"/>
              <a:buChar char="•"/>
            </a:pPr>
            <a:r>
              <a:rPr lang="en-US" sz="2400" dirty="0">
                <a:solidFill>
                  <a:schemeClr val="tx2"/>
                </a:solidFill>
              </a:rPr>
              <a:t>Information by county</a:t>
            </a:r>
          </a:p>
        </p:txBody>
      </p:sp>
    </p:spTree>
    <p:extLst>
      <p:ext uri="{BB962C8B-B14F-4D97-AF65-F5344CB8AC3E}">
        <p14:creationId xmlns:p14="http://schemas.microsoft.com/office/powerpoint/2010/main" val="4238685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690" y="387928"/>
            <a:ext cx="11928104" cy="5763491"/>
          </a:xfrm>
          <a:prstGeom prst="rect">
            <a:avLst/>
          </a:prstGeom>
        </p:spPr>
      </p:pic>
    </p:spTree>
    <p:extLst>
      <p:ext uri="{BB962C8B-B14F-4D97-AF65-F5344CB8AC3E}">
        <p14:creationId xmlns:p14="http://schemas.microsoft.com/office/powerpoint/2010/main" val="783845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ormAutofit/>
          </a:bodyPr>
          <a:lstStyle/>
          <a:p>
            <a:pPr algn="ctr"/>
            <a:r>
              <a:rPr lang="en-US" sz="2000" dirty="0" smtClean="0">
                <a:solidFill>
                  <a:srgbClr val="FFFFFF"/>
                </a:solidFill>
              </a:rPr>
              <a:t>18</a:t>
            </a:r>
            <a:r>
              <a:rPr lang="en-US" sz="2000" kern="1200" dirty="0" smtClean="0">
                <a:solidFill>
                  <a:srgbClr val="FFFFFF"/>
                </a:solidFill>
                <a:latin typeface="+mj-lt"/>
                <a:ea typeface="+mj-ea"/>
                <a:cs typeface="+mj-cs"/>
              </a:rPr>
              <a:t>,471 </a:t>
            </a:r>
            <a:r>
              <a:rPr lang="en-US" sz="2000" kern="1200" dirty="0">
                <a:solidFill>
                  <a:srgbClr val="FFFFFF"/>
                </a:solidFill>
                <a:latin typeface="+mj-lt"/>
                <a:ea typeface="+mj-ea"/>
                <a:cs typeface="+mj-cs"/>
              </a:rPr>
              <a:t>people in Massachusetts were counted as experiencing homelessness in </a:t>
            </a:r>
            <a:r>
              <a:rPr lang="en-US" sz="2000" kern="1200" dirty="0" smtClean="0">
                <a:solidFill>
                  <a:srgbClr val="FFFFFF"/>
                </a:solidFill>
                <a:latin typeface="+mj-lt"/>
                <a:ea typeface="+mj-ea"/>
                <a:cs typeface="+mj-cs"/>
              </a:rPr>
              <a:t>2019</a:t>
            </a:r>
            <a:endParaRPr lang="en-US" sz="2000" kern="1200" dirty="0">
              <a:solidFill>
                <a:srgbClr val="FFFFFF"/>
              </a:solidFill>
              <a:latin typeface="+mj-lt"/>
              <a:ea typeface="+mj-ea"/>
              <a:cs typeface="+mj-cs"/>
            </a:endParaRPr>
          </a:p>
        </p:txBody>
      </p:sp>
      <p:sp>
        <p:nvSpPr>
          <p:cNvPr id="29" name="Content Placeholder 27">
            <a:extLst>
              <a:ext uri="{FF2B5EF4-FFF2-40B4-BE49-F238E27FC236}">
                <a16:creationId xmlns:a16="http://schemas.microsoft.com/office/drawing/2014/main" id="{092414FC-0C47-4F63-A139-1A47AB2739BE}"/>
              </a:ext>
            </a:extLst>
          </p:cNvPr>
          <p:cNvSpPr>
            <a:spLocks noGrp="1"/>
          </p:cNvSpPr>
          <p:nvPr>
            <p:ph idx="1"/>
          </p:nvPr>
        </p:nvSpPr>
        <p:spPr>
          <a:xfrm>
            <a:off x="3735238" y="4884873"/>
            <a:ext cx="7627763" cy="1292090"/>
          </a:xfrm>
        </p:spPr>
        <p:txBody>
          <a:bodyPr vert="horz" lIns="91440" tIns="45720" rIns="91440" bIns="45720" rtlCol="0" anchor="t">
            <a:normAutofit lnSpcReduction="10000"/>
          </a:bodyPr>
          <a:lstStyle/>
          <a:p>
            <a:pPr marL="0" indent="0">
              <a:buNone/>
            </a:pPr>
            <a:r>
              <a:rPr lang="en-US" sz="2400" dirty="0">
                <a:cs typeface="Calibri"/>
              </a:rPr>
              <a:t>Franklin, Hampshire, </a:t>
            </a:r>
            <a:r>
              <a:rPr lang="en-US" sz="2400" dirty="0" smtClean="0">
                <a:cs typeface="Calibri"/>
              </a:rPr>
              <a:t>and Berkshire Counties </a:t>
            </a:r>
            <a:r>
              <a:rPr lang="en-US" sz="2400" dirty="0">
                <a:cs typeface="Calibri"/>
              </a:rPr>
              <a:t>accounts for approximately </a:t>
            </a:r>
            <a:r>
              <a:rPr lang="en-US" sz="2400" dirty="0" smtClean="0">
                <a:cs typeface="Calibri"/>
              </a:rPr>
              <a:t>2.9% </a:t>
            </a:r>
            <a:r>
              <a:rPr lang="en-US" sz="2400" dirty="0">
                <a:cs typeface="Calibri"/>
              </a:rPr>
              <a:t>of the statewide population of people experiencing </a:t>
            </a:r>
            <a:r>
              <a:rPr lang="en-US" sz="2400" dirty="0" smtClean="0">
                <a:cs typeface="Calibri"/>
              </a:rPr>
              <a:t>homelessness. These figures represent a single night at the end of January.</a:t>
            </a:r>
            <a:endParaRPr lang="en-US" dirty="0">
              <a:cs typeface="Calibri" panose="020F0502020204030204"/>
            </a:endParaRPr>
          </a:p>
        </p:txBody>
      </p:sp>
      <p:pic>
        <p:nvPicPr>
          <p:cNvPr id="3" name="Picture 2"/>
          <p:cNvPicPr>
            <a:picLocks noChangeAspect="1"/>
          </p:cNvPicPr>
          <p:nvPr/>
        </p:nvPicPr>
        <p:blipFill>
          <a:blip r:embed="rId2"/>
          <a:stretch>
            <a:fillRect/>
          </a:stretch>
        </p:blipFill>
        <p:spPr>
          <a:xfrm>
            <a:off x="4033987" y="291485"/>
            <a:ext cx="7329014" cy="4405206"/>
          </a:xfrm>
          <a:prstGeom prst="rect">
            <a:avLst/>
          </a:prstGeom>
        </p:spPr>
      </p:pic>
    </p:spTree>
    <p:extLst>
      <p:ext uri="{BB962C8B-B14F-4D97-AF65-F5344CB8AC3E}">
        <p14:creationId xmlns:p14="http://schemas.microsoft.com/office/powerpoint/2010/main" val="362857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6000">
              <a:schemeClr val="accent1">
                <a:lumMod val="40000"/>
                <a:lumOff val="60000"/>
              </a:schemeClr>
            </a:gs>
            <a:gs pos="62000">
              <a:schemeClr val="accent1">
                <a:lumMod val="60000"/>
                <a:lumOff val="40000"/>
                <a:alpha val="70000"/>
              </a:schemeClr>
            </a:gs>
            <a:gs pos="100000">
              <a:schemeClr val="accent1">
                <a:lumMod val="75000"/>
                <a:alpha val="69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5805" y="201223"/>
            <a:ext cx="7393202" cy="1325563"/>
          </a:xfrm>
        </p:spPr>
        <p:txBody>
          <a:bodyPr/>
          <a:lstStyle/>
          <a:p>
            <a:r>
              <a:rPr lang="en-US" b="1" dirty="0"/>
              <a:t>CAPV’s CoC Board Membership</a:t>
            </a:r>
          </a:p>
        </p:txBody>
      </p:sp>
      <p:sp>
        <p:nvSpPr>
          <p:cNvPr id="3" name="Content Placeholder 2"/>
          <p:cNvSpPr>
            <a:spLocks noGrp="1"/>
          </p:cNvSpPr>
          <p:nvPr>
            <p:ph sz="half" idx="1"/>
          </p:nvPr>
        </p:nvSpPr>
        <p:spPr>
          <a:xfrm>
            <a:off x="735562" y="1526787"/>
            <a:ext cx="5181600" cy="5209657"/>
          </a:xfrm>
        </p:spPr>
        <p:txBody>
          <a:bodyPr>
            <a:normAutofit fontScale="62500" lnSpcReduction="20000"/>
          </a:bodyPr>
          <a:lstStyle/>
          <a:p>
            <a:pPr marL="0" indent="0" algn="ctr">
              <a:buNone/>
            </a:pPr>
            <a:r>
              <a:rPr lang="en-US" sz="3400" u="sng" dirty="0"/>
              <a:t>Existing Board Seats</a:t>
            </a:r>
          </a:p>
          <a:p>
            <a:pPr marL="0" indent="0">
              <a:buNone/>
            </a:pPr>
            <a:endParaRPr lang="en-US" sz="3400" b="1" dirty="0"/>
          </a:p>
          <a:p>
            <a:r>
              <a:rPr lang="en-US" sz="3400" dirty="0"/>
              <a:t>Berkshire County Representative</a:t>
            </a:r>
          </a:p>
          <a:p>
            <a:r>
              <a:rPr lang="en-US" sz="3400" dirty="0"/>
              <a:t>Hampshire County Representative</a:t>
            </a:r>
          </a:p>
          <a:p>
            <a:r>
              <a:rPr lang="en-US" sz="3400" dirty="0"/>
              <a:t>Franklin County Representative</a:t>
            </a:r>
          </a:p>
          <a:p>
            <a:r>
              <a:rPr lang="en-US" sz="3400" dirty="0"/>
              <a:t>Homeless Advocate</a:t>
            </a:r>
          </a:p>
          <a:p>
            <a:r>
              <a:rPr lang="en-US" sz="3400" dirty="0"/>
              <a:t>Homeless or formerly Homeless Individual</a:t>
            </a:r>
          </a:p>
          <a:p>
            <a:r>
              <a:rPr lang="en-US" sz="3400" dirty="0"/>
              <a:t>McKinney Vento Education Liaison</a:t>
            </a:r>
          </a:p>
          <a:p>
            <a:pPr>
              <a:lnSpc>
                <a:spcPct val="120000"/>
              </a:lnSpc>
            </a:pPr>
            <a:r>
              <a:rPr lang="en-US" sz="3400" dirty="0"/>
              <a:t>Western MA Regional Network to End Homelessness Representative</a:t>
            </a:r>
          </a:p>
          <a:p>
            <a:r>
              <a:rPr lang="en-US" sz="3400" dirty="0"/>
              <a:t>Domestic Violence Provider</a:t>
            </a:r>
          </a:p>
          <a:p>
            <a:r>
              <a:rPr lang="en-US" sz="3400" dirty="0"/>
              <a:t>Emergency Solutions Grant Representative</a:t>
            </a:r>
          </a:p>
          <a:p>
            <a:r>
              <a:rPr lang="en-US" sz="3400" dirty="0"/>
              <a:t>Funded Project Representatives </a:t>
            </a:r>
          </a:p>
        </p:txBody>
      </p:sp>
      <p:sp>
        <p:nvSpPr>
          <p:cNvPr id="4" name="Content Placeholder 3"/>
          <p:cNvSpPr>
            <a:spLocks noGrp="1"/>
          </p:cNvSpPr>
          <p:nvPr>
            <p:ph sz="half" idx="2"/>
          </p:nvPr>
        </p:nvSpPr>
        <p:spPr>
          <a:xfrm>
            <a:off x="6321005" y="1526786"/>
            <a:ext cx="5181600" cy="4863255"/>
          </a:xfrm>
        </p:spPr>
        <p:txBody>
          <a:bodyPr>
            <a:normAutofit fontScale="62500" lnSpcReduction="20000"/>
          </a:bodyPr>
          <a:lstStyle/>
          <a:p>
            <a:pPr marL="0" indent="0" algn="ctr">
              <a:buNone/>
            </a:pPr>
            <a:r>
              <a:rPr lang="en-US" sz="3800" u="sng" dirty="0"/>
              <a:t>New Board Seats/2019 Additions</a:t>
            </a:r>
          </a:p>
          <a:p>
            <a:pPr marL="0" indent="0">
              <a:buNone/>
            </a:pPr>
            <a:endParaRPr lang="en-US" sz="3800" b="1" dirty="0"/>
          </a:p>
          <a:p>
            <a:r>
              <a:rPr lang="en-US" sz="3800" dirty="0"/>
              <a:t>Youth Action Board Representative</a:t>
            </a:r>
          </a:p>
          <a:p>
            <a:r>
              <a:rPr lang="en-US" sz="3800" dirty="0"/>
              <a:t>Affordable Housing Advocate</a:t>
            </a:r>
          </a:p>
          <a:p>
            <a:r>
              <a:rPr lang="en-US" sz="3800" dirty="0"/>
              <a:t>College Representative</a:t>
            </a:r>
          </a:p>
          <a:p>
            <a:pPr>
              <a:lnSpc>
                <a:spcPct val="120000"/>
              </a:lnSpc>
            </a:pPr>
            <a:r>
              <a:rPr lang="en-US" sz="3800" dirty="0"/>
              <a:t>Employer/Employment Agency Representative</a:t>
            </a:r>
          </a:p>
          <a:p>
            <a:pPr>
              <a:lnSpc>
                <a:spcPct val="120000"/>
              </a:lnSpc>
            </a:pPr>
            <a:r>
              <a:rPr lang="en-US" sz="3800" dirty="0"/>
              <a:t>Public Housing Authority Representative</a:t>
            </a:r>
          </a:p>
          <a:p>
            <a:pPr>
              <a:lnSpc>
                <a:spcPct val="120000"/>
              </a:lnSpc>
            </a:pPr>
            <a:r>
              <a:rPr lang="en-US" sz="3800" dirty="0"/>
              <a:t>DCF Representative (Required by the YHDP demonstration)</a:t>
            </a:r>
          </a:p>
          <a:p>
            <a:pPr marL="0" indent="0">
              <a:buNone/>
            </a:pPr>
            <a:endParaRPr lang="en-US" dirty="0"/>
          </a:p>
        </p:txBody>
      </p:sp>
    </p:spTree>
    <p:extLst>
      <p:ext uri="{BB962C8B-B14F-4D97-AF65-F5344CB8AC3E}">
        <p14:creationId xmlns:p14="http://schemas.microsoft.com/office/powerpoint/2010/main" val="277986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8189" y="365125"/>
            <a:ext cx="11490385" cy="1325563"/>
          </a:xfrm>
          <a:effectLst>
            <a:glow rad="127000">
              <a:schemeClr val="accent4">
                <a:lumMod val="40000"/>
                <a:lumOff val="60000"/>
              </a:schemeClr>
            </a:glow>
            <a:outerShdw blurRad="50800" dist="38100" dir="8100000" algn="tr" rotWithShape="0">
              <a:prstClr val="black">
                <a:alpha val="40000"/>
              </a:prstClr>
            </a:outerShdw>
          </a:effectLst>
        </p:spPr>
        <p:txBody>
          <a:bodyPr/>
          <a:lstStyle/>
          <a:p>
            <a:pPr algn="ctr"/>
            <a:r>
              <a:rPr lang="en-US" b="1" dirty="0">
                <a:effectLst>
                  <a:glow rad="127000">
                    <a:schemeClr val="accent5">
                      <a:lumMod val="40000"/>
                      <a:lumOff val="60000"/>
                    </a:schemeClr>
                  </a:glow>
                  <a:outerShdw blurRad="50800" dist="38100" dir="2700000" algn="tl" rotWithShape="0">
                    <a:prstClr val="black">
                      <a:alpha val="40000"/>
                    </a:prstClr>
                  </a:outerShdw>
                </a:effectLst>
                <a:latin typeface="Segoe Print" panose="02000600000000000000" pitchFamily="2" charset="0"/>
              </a:rPr>
              <a:t>CoC Youth Homelessness </a:t>
            </a:r>
            <a:br>
              <a:rPr lang="en-US" b="1" dirty="0">
                <a:effectLst>
                  <a:glow rad="127000">
                    <a:schemeClr val="accent5">
                      <a:lumMod val="40000"/>
                      <a:lumOff val="60000"/>
                    </a:schemeClr>
                  </a:glow>
                  <a:outerShdw blurRad="50800" dist="38100" dir="2700000" algn="tl" rotWithShape="0">
                    <a:prstClr val="black">
                      <a:alpha val="40000"/>
                    </a:prstClr>
                  </a:outerShdw>
                </a:effectLst>
                <a:latin typeface="Segoe Print" panose="02000600000000000000" pitchFamily="2" charset="0"/>
              </a:rPr>
            </a:br>
            <a:r>
              <a:rPr lang="en-US" b="1" dirty="0">
                <a:effectLst>
                  <a:glow rad="127000">
                    <a:schemeClr val="accent5">
                      <a:lumMod val="40000"/>
                      <a:lumOff val="60000"/>
                    </a:schemeClr>
                  </a:glow>
                  <a:outerShdw blurRad="50800" dist="38100" dir="2700000" algn="tl" rotWithShape="0">
                    <a:prstClr val="black">
                      <a:alpha val="40000"/>
                    </a:prstClr>
                  </a:outerShdw>
                </a:effectLst>
                <a:latin typeface="Segoe Print" panose="02000600000000000000" pitchFamily="2" charset="0"/>
              </a:rPr>
              <a:t>Demonstration Program!</a:t>
            </a:r>
          </a:p>
        </p:txBody>
      </p:sp>
      <p:sp>
        <p:nvSpPr>
          <p:cNvPr id="6" name="Content Placeholder 5"/>
          <p:cNvSpPr>
            <a:spLocks noGrp="1"/>
          </p:cNvSpPr>
          <p:nvPr>
            <p:ph idx="1"/>
          </p:nvPr>
        </p:nvSpPr>
        <p:spPr>
          <a:xfrm>
            <a:off x="1480654" y="2075614"/>
            <a:ext cx="9305454" cy="3635600"/>
          </a:xfrm>
        </p:spPr>
        <p:txBody>
          <a:bodyPr>
            <a:normAutofit fontScale="85000" lnSpcReduction="20000"/>
          </a:bodyPr>
          <a:lstStyle/>
          <a:p>
            <a:pPr lvl="0"/>
            <a:r>
              <a:rPr lang="en-US" sz="3200" dirty="0">
                <a:solidFill>
                  <a:schemeClr val="tx2"/>
                </a:solidFill>
              </a:rPr>
              <a:t>Franklin County designated a YHDP Community and is undergoing a planning process currently!</a:t>
            </a:r>
          </a:p>
          <a:p>
            <a:pPr lvl="0"/>
            <a:r>
              <a:rPr lang="en-US" sz="3200" dirty="0">
                <a:solidFill>
                  <a:schemeClr val="tx2"/>
                </a:solidFill>
              </a:rPr>
              <a:t>Creation of coordinated, community plan to prevent and end youth homelessness</a:t>
            </a:r>
          </a:p>
          <a:p>
            <a:pPr lvl="0"/>
            <a:r>
              <a:rPr lang="en-US" sz="3200" dirty="0">
                <a:solidFill>
                  <a:schemeClr val="tx2"/>
                </a:solidFill>
              </a:rPr>
              <a:t>$1.9 million available for projects that are consistent with plan over a two year period</a:t>
            </a:r>
          </a:p>
          <a:p>
            <a:pPr lvl="0"/>
            <a:r>
              <a:rPr lang="en-US" sz="3200" dirty="0">
                <a:solidFill>
                  <a:schemeClr val="tx2"/>
                </a:solidFill>
              </a:rPr>
              <a:t>2-year grant terms for demonstration projects beginning on 2020.</a:t>
            </a:r>
          </a:p>
          <a:p>
            <a:pPr lvl="0"/>
            <a:r>
              <a:rPr lang="en-US" sz="3200" dirty="0">
                <a:solidFill>
                  <a:schemeClr val="tx2"/>
                </a:solidFill>
              </a:rPr>
              <a:t>Projects that meet program statutory requirements may be renewed under the CoC Program  </a:t>
            </a: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7824" y="5384541"/>
            <a:ext cx="2190750" cy="12954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0" y="5535636"/>
            <a:ext cx="1237957" cy="1322364"/>
          </a:xfrm>
          <a:prstGeom prst="rect">
            <a:avLst/>
          </a:prstGeom>
        </p:spPr>
      </p:pic>
    </p:spTree>
    <p:extLst>
      <p:ext uri="{BB962C8B-B14F-4D97-AF65-F5344CB8AC3E}">
        <p14:creationId xmlns:p14="http://schemas.microsoft.com/office/powerpoint/2010/main" val="505157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 y="0"/>
            <a:ext cx="2562047" cy="6858000"/>
          </a:xfrm>
          <a:prstGeom prst="rect">
            <a:avLst/>
          </a:prstGeom>
        </p:spPr>
      </p:pic>
      <p:sp>
        <p:nvSpPr>
          <p:cNvPr id="2" name="Title 1"/>
          <p:cNvSpPr>
            <a:spLocks noGrp="1"/>
          </p:cNvSpPr>
          <p:nvPr>
            <p:ph type="title"/>
          </p:nvPr>
        </p:nvSpPr>
        <p:spPr>
          <a:xfrm>
            <a:off x="2674776" y="2494801"/>
            <a:ext cx="3463213" cy="1659618"/>
          </a:xfrm>
        </p:spPr>
        <p:txBody>
          <a:bodyPr>
            <a:normAutofit/>
          </a:bodyPr>
          <a:lstStyle/>
          <a:p>
            <a:r>
              <a:rPr lang="en-US" sz="5400" b="1" dirty="0">
                <a:solidFill>
                  <a:schemeClr val="accent5"/>
                </a:solidFill>
                <a:effectLst>
                  <a:glow rad="1346200">
                    <a:schemeClr val="accent1">
                      <a:alpha val="40000"/>
                    </a:schemeClr>
                  </a:glow>
                </a:effectLst>
              </a:rPr>
              <a:t>Questions?</a:t>
            </a:r>
          </a:p>
        </p:txBody>
      </p:sp>
      <p:sp>
        <p:nvSpPr>
          <p:cNvPr id="3" name="Content Placeholder 2"/>
          <p:cNvSpPr>
            <a:spLocks noGrp="1"/>
          </p:cNvSpPr>
          <p:nvPr>
            <p:ph idx="1"/>
          </p:nvPr>
        </p:nvSpPr>
        <p:spPr>
          <a:xfrm>
            <a:off x="6730929" y="1033976"/>
            <a:ext cx="4558393" cy="4986996"/>
          </a:xfrm>
          <a:ln w="15875">
            <a:solidFill>
              <a:schemeClr val="accent1"/>
            </a:solidFill>
          </a:ln>
        </p:spPr>
        <p:txBody>
          <a:bodyPr>
            <a:normAutofit fontScale="70000" lnSpcReduction="20000"/>
          </a:bodyPr>
          <a:lstStyle/>
          <a:p>
            <a:pPr>
              <a:buFont typeface="Wingdings" panose="05000000000000000000" pitchFamily="2" charset="2"/>
              <a:buChar char="v"/>
            </a:pPr>
            <a:r>
              <a:rPr lang="en-US" b="1" dirty="0"/>
              <a:t> Keleigh Pereira</a:t>
            </a:r>
            <a:endParaRPr lang="en-US" dirty="0"/>
          </a:p>
          <a:p>
            <a:pPr marL="0" indent="0">
              <a:buNone/>
            </a:pPr>
            <a:r>
              <a:rPr lang="en-US" dirty="0"/>
              <a:t> </a:t>
            </a:r>
            <a:r>
              <a:rPr lang="en-US" b="1" dirty="0"/>
              <a:t>Program Director</a:t>
            </a:r>
          </a:p>
          <a:p>
            <a:pPr marL="0" indent="0">
              <a:buNone/>
            </a:pPr>
            <a:r>
              <a:rPr lang="en-US" dirty="0"/>
              <a:t>413-376-1184</a:t>
            </a:r>
          </a:p>
          <a:p>
            <a:pPr marL="0" indent="0">
              <a:buNone/>
            </a:pPr>
            <a:r>
              <a:rPr lang="en-US" dirty="0"/>
              <a:t>kpereira@communityaction.us</a:t>
            </a:r>
          </a:p>
          <a:p>
            <a:endParaRPr lang="en-US" dirty="0"/>
          </a:p>
          <a:p>
            <a:pPr>
              <a:buFont typeface="Wingdings" panose="05000000000000000000" pitchFamily="2" charset="2"/>
              <a:buChar char="v"/>
            </a:pPr>
            <a:r>
              <a:rPr lang="en-US" b="1" dirty="0"/>
              <a:t> Michele LaFleur, </a:t>
            </a:r>
          </a:p>
          <a:p>
            <a:pPr marL="0" indent="0">
              <a:buNone/>
            </a:pPr>
            <a:r>
              <a:rPr lang="en-US" b="1" dirty="0"/>
              <a:t>Data &amp; Evaluation Manager</a:t>
            </a:r>
          </a:p>
          <a:p>
            <a:pPr marL="0" indent="0">
              <a:buNone/>
            </a:pPr>
            <a:r>
              <a:rPr lang="en-US" dirty="0"/>
              <a:t>413-376-1143</a:t>
            </a:r>
          </a:p>
          <a:p>
            <a:pPr marL="0" indent="0">
              <a:buNone/>
            </a:pPr>
            <a:r>
              <a:rPr lang="en-US" dirty="0"/>
              <a:t>mlafleur@communityaction.us</a:t>
            </a:r>
          </a:p>
          <a:p>
            <a:endParaRPr lang="en-US" dirty="0"/>
          </a:p>
          <a:p>
            <a:pPr>
              <a:buFont typeface="Wingdings" panose="05000000000000000000" pitchFamily="2" charset="2"/>
              <a:buChar char="v"/>
            </a:pPr>
            <a:r>
              <a:rPr lang="en-US" b="1" dirty="0"/>
              <a:t> Brooke Murphy</a:t>
            </a:r>
          </a:p>
          <a:p>
            <a:pPr marL="0" indent="0">
              <a:buNone/>
            </a:pPr>
            <a:r>
              <a:rPr lang="en-US" b="1" dirty="0" smtClean="0"/>
              <a:t>Homelessness Services and Billing Manager</a:t>
            </a:r>
            <a:endParaRPr lang="en-US" b="1" dirty="0"/>
          </a:p>
          <a:p>
            <a:pPr marL="0" indent="0">
              <a:buNone/>
            </a:pPr>
            <a:r>
              <a:rPr lang="en-US" dirty="0"/>
              <a:t>413-376-1178</a:t>
            </a:r>
          </a:p>
          <a:p>
            <a:pPr marL="0" indent="0">
              <a:buNone/>
            </a:pPr>
            <a:r>
              <a:rPr lang="en-US" dirty="0"/>
              <a:t>bmurphy@communityaction.us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827" y="93622"/>
            <a:ext cx="2546371" cy="1505680"/>
          </a:xfrm>
          <a:prstGeom prst="rect">
            <a:avLst/>
          </a:prstGeom>
        </p:spPr>
      </p:pic>
    </p:spTree>
    <p:extLst>
      <p:ext uri="{BB962C8B-B14F-4D97-AF65-F5344CB8AC3E}">
        <p14:creationId xmlns:p14="http://schemas.microsoft.com/office/powerpoint/2010/main" val="2764502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0B065-55FC-42BA-A05C-C625B223DFE3}"/>
              </a:ext>
            </a:extLst>
          </p:cNvPr>
          <p:cNvSpPr>
            <a:spLocks noGrp="1"/>
          </p:cNvSpPr>
          <p:nvPr>
            <p:ph type="title"/>
          </p:nvPr>
        </p:nvSpPr>
        <p:spPr>
          <a:xfrm>
            <a:off x="838200" y="365125"/>
            <a:ext cx="10515600" cy="1325563"/>
          </a:xfrm>
        </p:spPr>
        <p:txBody>
          <a:bodyPr>
            <a:normAutofit/>
          </a:bodyPr>
          <a:lstStyle/>
          <a:p>
            <a:pPr algn="ctr"/>
            <a:r>
              <a:rPr lang="en-US" sz="4400">
                <a:cs typeface="Calibri Light"/>
              </a:rPr>
              <a:t>Homelessness in Massachusetts</a:t>
            </a:r>
            <a:endParaRPr lang="en-US"/>
          </a:p>
        </p:txBody>
      </p:sp>
      <p:graphicFrame>
        <p:nvGraphicFramePr>
          <p:cNvPr id="5" name="Content Placeholder 2">
            <a:extLst>
              <a:ext uri="{FF2B5EF4-FFF2-40B4-BE49-F238E27FC236}">
                <a16:creationId xmlns:a16="http://schemas.microsoft.com/office/drawing/2014/main" id="{306F0031-A9F4-4B2A-833C-383E1D93E2A9}"/>
              </a:ext>
            </a:extLst>
          </p:cNvPr>
          <p:cNvGraphicFramePr>
            <a:graphicFrameLocks noGrp="1"/>
          </p:cNvGraphicFramePr>
          <p:nvPr>
            <p:ph idx="1"/>
          </p:nvPr>
        </p:nvGraphicFramePr>
        <p:xfrm>
          <a:off x="215591" y="1528260"/>
          <a:ext cx="11705062" cy="4806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a:extLst>
              <a:ext uri="{FF2B5EF4-FFF2-40B4-BE49-F238E27FC236}">
                <a16:creationId xmlns:a16="http://schemas.microsoft.com/office/drawing/2014/main" id="{697FE0B0-5F39-4BA5-BFFE-29C020F4C13C}"/>
              </a:ext>
            </a:extLst>
          </p:cNvPr>
          <p:cNvSpPr txBox="1"/>
          <p:nvPr/>
        </p:nvSpPr>
        <p:spPr>
          <a:xfrm>
            <a:off x="2785715" y="6521372"/>
            <a:ext cx="726873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Data on this page courtesy of Massachusetts Coalition for the Homeless - </a:t>
            </a:r>
            <a:r>
              <a:rPr lang="en-US" sz="1100" dirty="0">
                <a:ea typeface="+mn-lt"/>
                <a:cs typeface="+mn-lt"/>
              </a:rPr>
              <a:t>http://www.mahomeless.org/about-us/basic-facts</a:t>
            </a:r>
          </a:p>
        </p:txBody>
      </p:sp>
    </p:spTree>
    <p:extLst>
      <p:ext uri="{BB962C8B-B14F-4D97-AF65-F5344CB8AC3E}">
        <p14:creationId xmlns:p14="http://schemas.microsoft.com/office/powerpoint/2010/main" val="3575507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89" y="381751"/>
            <a:ext cx="11132127" cy="1325563"/>
          </a:xfrm>
        </p:spPr>
        <p:txBody>
          <a:bodyPr/>
          <a:lstStyle/>
          <a:p>
            <a:r>
              <a:rPr lang="en-US" b="1" dirty="0">
                <a:solidFill>
                  <a:schemeClr val="tx2"/>
                </a:solidFill>
              </a:rPr>
              <a:t>What is the HUD Continuum of Care Program?</a:t>
            </a:r>
            <a:endParaRPr lang="en-US" sz="1600" dirty="0">
              <a:solidFill>
                <a:schemeClr val="tx2"/>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1247" y="1825625"/>
            <a:ext cx="5076561" cy="4351338"/>
          </a:xfrm>
        </p:spPr>
      </p:pic>
      <p:sp>
        <p:nvSpPr>
          <p:cNvPr id="9" name="Content Placeholder 8"/>
          <p:cNvSpPr>
            <a:spLocks noGrp="1"/>
          </p:cNvSpPr>
          <p:nvPr>
            <p:ph sz="half" idx="2"/>
          </p:nvPr>
        </p:nvSpPr>
        <p:spPr/>
        <p:txBody>
          <a:bodyPr>
            <a:normAutofit fontScale="92500" lnSpcReduction="10000"/>
          </a:bodyPr>
          <a:lstStyle/>
          <a:p>
            <a:r>
              <a:rPr lang="en-US" dirty="0">
                <a:solidFill>
                  <a:schemeClr val="tx2"/>
                </a:solidFill>
              </a:rPr>
              <a:t>The CoC is a regional planning and implementation body</a:t>
            </a:r>
          </a:p>
          <a:p>
            <a:r>
              <a:rPr lang="en-US" dirty="0">
                <a:solidFill>
                  <a:schemeClr val="tx2"/>
                </a:solidFill>
              </a:rPr>
              <a:t>The goal of the CoC is to house individuals and families as quickly as possible and provide the supportive services to maintain stable housing</a:t>
            </a:r>
          </a:p>
          <a:p>
            <a:r>
              <a:rPr lang="en-US" dirty="0">
                <a:solidFill>
                  <a:schemeClr val="tx2"/>
                </a:solidFill>
              </a:rPr>
              <a:t>The HEARTH Act of 2009 consolidated three separate McKinney-Vento homeless assistance programs into a single grant program, known as the CoC</a:t>
            </a:r>
          </a:p>
        </p:txBody>
      </p:sp>
      <p:sp>
        <p:nvSpPr>
          <p:cNvPr id="3" name="TextBox 2"/>
          <p:cNvSpPr txBox="1"/>
          <p:nvPr/>
        </p:nvSpPr>
        <p:spPr>
          <a:xfrm>
            <a:off x="614460" y="6176963"/>
            <a:ext cx="5083348" cy="430887"/>
          </a:xfrm>
          <a:prstGeom prst="rect">
            <a:avLst/>
          </a:prstGeom>
          <a:noFill/>
        </p:spPr>
        <p:txBody>
          <a:bodyPr wrap="square" rtlCol="0">
            <a:spAutoFit/>
          </a:bodyPr>
          <a:lstStyle/>
          <a:p>
            <a:r>
              <a:rPr lang="en-US" sz="1050" dirty="0"/>
              <a:t>(Courtesy of Congressional Research Service, https://www.everycrsreport.com/reports/RL33764.html)</a:t>
            </a:r>
          </a:p>
        </p:txBody>
      </p:sp>
    </p:spTree>
    <p:extLst>
      <p:ext uri="{BB962C8B-B14F-4D97-AF65-F5344CB8AC3E}">
        <p14:creationId xmlns:p14="http://schemas.microsoft.com/office/powerpoint/2010/main" val="2880290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7038" y="345233"/>
            <a:ext cx="10562252" cy="707886"/>
          </a:xfrm>
          <a:prstGeom prst="rect">
            <a:avLst/>
          </a:prstGeom>
          <a:noFill/>
        </p:spPr>
        <p:txBody>
          <a:bodyPr wrap="square" rtlCol="0">
            <a:spAutoFit/>
          </a:bodyPr>
          <a:lstStyle/>
          <a:p>
            <a:r>
              <a:rPr lang="en-US" sz="4000" b="1" dirty="0">
                <a:solidFill>
                  <a:schemeClr val="tx2"/>
                </a:solidFill>
              </a:rPr>
              <a:t>HUD’s Goal of the Continuum of Care Program</a:t>
            </a:r>
          </a:p>
        </p:txBody>
      </p:sp>
      <p:sp>
        <p:nvSpPr>
          <p:cNvPr id="13" name="TextBox 12"/>
          <p:cNvSpPr txBox="1"/>
          <p:nvPr/>
        </p:nvSpPr>
        <p:spPr>
          <a:xfrm>
            <a:off x="1480666" y="1370359"/>
            <a:ext cx="10098624" cy="5109091"/>
          </a:xfrm>
          <a:prstGeom prst="rect">
            <a:avLst/>
          </a:prstGeom>
          <a:noFill/>
        </p:spPr>
        <p:txBody>
          <a:bodyPr wrap="square" rtlCol="0">
            <a:spAutoFit/>
          </a:bodyPr>
          <a:lstStyle/>
          <a:p>
            <a:pPr marL="457200" indent="-457200">
              <a:buFont typeface="Wingdings" panose="05000000000000000000" pitchFamily="2" charset="2"/>
              <a:buChar char="v"/>
            </a:pPr>
            <a:r>
              <a:rPr lang="en-US" sz="2800" dirty="0">
                <a:solidFill>
                  <a:schemeClr val="tx2"/>
                </a:solidFill>
              </a:rPr>
              <a:t>Promote community wide commitment to the goal of ending homelessness; </a:t>
            </a:r>
          </a:p>
          <a:p>
            <a:pPr marL="457200" indent="-457200">
              <a:buFont typeface="Wingdings" panose="05000000000000000000" pitchFamily="2" charset="2"/>
              <a:buChar char="v"/>
            </a:pPr>
            <a:r>
              <a:rPr lang="en-US" sz="2800" dirty="0">
                <a:solidFill>
                  <a:schemeClr val="tx2"/>
                </a:solidFill>
              </a:rPr>
              <a:t>provide funding for efforts by nonprofit program providers, area stake-holders, and state and local governments to house homeless individuals and families in a Housing-First Model;</a:t>
            </a:r>
          </a:p>
          <a:p>
            <a:pPr marL="457200" indent="-457200">
              <a:buFont typeface="Wingdings" panose="05000000000000000000" pitchFamily="2" charset="2"/>
              <a:buChar char="v"/>
            </a:pPr>
            <a:r>
              <a:rPr lang="en-US" sz="2800" dirty="0">
                <a:solidFill>
                  <a:schemeClr val="tx2"/>
                </a:solidFill>
              </a:rPr>
              <a:t>minimize the trauma and dislocation caused to homeless individuals, families, and communities by homelessness;</a:t>
            </a:r>
          </a:p>
          <a:p>
            <a:pPr marL="457200" indent="-457200">
              <a:buFont typeface="Wingdings" panose="05000000000000000000" pitchFamily="2" charset="2"/>
              <a:buChar char="v"/>
            </a:pPr>
            <a:r>
              <a:rPr lang="en-US" sz="2800" dirty="0">
                <a:solidFill>
                  <a:schemeClr val="tx2"/>
                </a:solidFill>
              </a:rPr>
              <a:t>promote access to and effect utilization of mainstream programs by homeless individuals and families;</a:t>
            </a:r>
          </a:p>
          <a:p>
            <a:pPr marL="457200" indent="-457200">
              <a:buFont typeface="Wingdings" panose="05000000000000000000" pitchFamily="2" charset="2"/>
              <a:buChar char="v"/>
            </a:pPr>
            <a:r>
              <a:rPr lang="en-US" sz="2800" dirty="0">
                <a:solidFill>
                  <a:schemeClr val="tx2"/>
                </a:solidFill>
              </a:rPr>
              <a:t>and optimize self-sufficiency among individuals and families experiencing homelessness.</a:t>
            </a:r>
          </a:p>
          <a:p>
            <a:endParaRPr lang="en-US"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tretch>
            <a:fillRect/>
          </a:stretch>
        </p:blipFill>
        <p:spPr>
          <a:xfrm>
            <a:off x="0" y="4452424"/>
            <a:ext cx="1480666" cy="2405575"/>
          </a:xfrm>
          <a:prstGeom prst="rect">
            <a:avLst/>
          </a:prstGeom>
        </p:spPr>
      </p:pic>
    </p:spTree>
    <p:extLst>
      <p:ext uri="{BB962C8B-B14F-4D97-AF65-F5344CB8AC3E}">
        <p14:creationId xmlns:p14="http://schemas.microsoft.com/office/powerpoint/2010/main" val="698097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2112589" y="1160796"/>
            <a:ext cx="8247894" cy="5283807"/>
          </a:xfrm>
          <a:prstGeom prst="rect">
            <a:avLst/>
          </a:prstGeom>
        </p:spPr>
      </p:pic>
      <p:sp>
        <p:nvSpPr>
          <p:cNvPr id="5" name="Rectangle 4"/>
          <p:cNvSpPr/>
          <p:nvPr/>
        </p:nvSpPr>
        <p:spPr>
          <a:xfrm>
            <a:off x="2190180" y="621594"/>
            <a:ext cx="8207698" cy="523220"/>
          </a:xfrm>
          <a:prstGeom prst="rect">
            <a:avLst/>
          </a:prstGeom>
        </p:spPr>
        <p:txBody>
          <a:bodyPr wrap="square">
            <a:spAutoFit/>
          </a:bodyPr>
          <a:lstStyle/>
          <a:p>
            <a:pPr algn="ctr"/>
            <a:r>
              <a:rPr lang="en-US" sz="2800" b="1" dirty="0">
                <a:solidFill>
                  <a:schemeClr val="tx2"/>
                </a:solidFill>
              </a:rPr>
              <a:t>Massachusetts Continuums</a:t>
            </a:r>
            <a:endParaRPr lang="en-US" sz="2800" dirty="0"/>
          </a:p>
        </p:txBody>
      </p:sp>
    </p:spTree>
    <p:extLst>
      <p:ext uri="{BB962C8B-B14F-4D97-AF65-F5344CB8AC3E}">
        <p14:creationId xmlns:p14="http://schemas.microsoft.com/office/powerpoint/2010/main" val="2673891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393" y="257245"/>
            <a:ext cx="7581207" cy="1325563"/>
          </a:xfrm>
        </p:spPr>
        <p:txBody>
          <a:bodyPr/>
          <a:lstStyle/>
          <a:p>
            <a:r>
              <a:rPr lang="en-US" b="1" dirty="0">
                <a:solidFill>
                  <a:schemeClr val="tx2"/>
                </a:solidFill>
              </a:rPr>
              <a:t>What Makes Us a Continuum?</a:t>
            </a:r>
          </a:p>
        </p:txBody>
      </p:sp>
      <p:sp>
        <p:nvSpPr>
          <p:cNvPr id="3" name="Content Placeholder 2"/>
          <p:cNvSpPr>
            <a:spLocks noGrp="1"/>
          </p:cNvSpPr>
          <p:nvPr>
            <p:ph sz="half" idx="1"/>
          </p:nvPr>
        </p:nvSpPr>
        <p:spPr>
          <a:xfrm>
            <a:off x="648418" y="1860131"/>
            <a:ext cx="5181600" cy="4402646"/>
          </a:xfrm>
        </p:spPr>
        <p:txBody>
          <a:bodyPr>
            <a:normAutofit fontScale="92500" lnSpcReduction="10000"/>
          </a:bodyPr>
          <a:lstStyle/>
          <a:p>
            <a:r>
              <a:rPr lang="en-US" dirty="0">
                <a:solidFill>
                  <a:schemeClr val="tx2"/>
                </a:solidFill>
              </a:rPr>
              <a:t>The </a:t>
            </a:r>
            <a:r>
              <a:rPr lang="en-US" dirty="0" err="1">
                <a:solidFill>
                  <a:schemeClr val="tx2"/>
                </a:solidFill>
              </a:rPr>
              <a:t>CoC</a:t>
            </a:r>
            <a:r>
              <a:rPr lang="en-US" dirty="0">
                <a:solidFill>
                  <a:schemeClr val="tx2"/>
                </a:solidFill>
              </a:rPr>
              <a:t> Board of Directors</a:t>
            </a:r>
          </a:p>
          <a:p>
            <a:r>
              <a:rPr lang="en-US" dirty="0">
                <a:solidFill>
                  <a:schemeClr val="tx2"/>
                </a:solidFill>
              </a:rPr>
              <a:t>The Collaborative Applicant (CAPV)</a:t>
            </a:r>
          </a:p>
          <a:p>
            <a:r>
              <a:rPr lang="en-US" dirty="0">
                <a:solidFill>
                  <a:schemeClr val="tx2"/>
                </a:solidFill>
              </a:rPr>
              <a:t>The HMIS Lead (CAPV)</a:t>
            </a:r>
          </a:p>
          <a:p>
            <a:r>
              <a:rPr lang="en-US" dirty="0" err="1">
                <a:solidFill>
                  <a:schemeClr val="tx2"/>
                </a:solidFill>
              </a:rPr>
              <a:t>CoC</a:t>
            </a:r>
            <a:r>
              <a:rPr lang="en-US" dirty="0">
                <a:solidFill>
                  <a:schemeClr val="tx2"/>
                </a:solidFill>
              </a:rPr>
              <a:t> Committees, Sub-committees, and Working Groups</a:t>
            </a:r>
          </a:p>
          <a:p>
            <a:r>
              <a:rPr lang="en-US" dirty="0">
                <a:solidFill>
                  <a:schemeClr val="tx2"/>
                </a:solidFill>
              </a:rPr>
              <a:t>The CoC Membership - This includes everyone in the room plus those who could not attend from:</a:t>
            </a:r>
          </a:p>
          <a:p>
            <a:pPr lvl="1"/>
            <a:r>
              <a:rPr lang="en-US" dirty="0">
                <a:solidFill>
                  <a:schemeClr val="tx2"/>
                </a:solidFill>
              </a:rPr>
              <a:t>CoC Funded Projects</a:t>
            </a:r>
          </a:p>
          <a:p>
            <a:pPr lvl="1"/>
            <a:r>
              <a:rPr lang="en-US" dirty="0">
                <a:solidFill>
                  <a:schemeClr val="tx2"/>
                </a:solidFill>
              </a:rPr>
              <a:t>CoC Funded and non-funded Coordinated Entry partners</a:t>
            </a:r>
          </a:p>
          <a:p>
            <a:endParaRPr lang="en-US" dirty="0"/>
          </a:p>
          <a:p>
            <a:pPr marL="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715625"/>
            <a:ext cx="5771361" cy="4328521"/>
          </a:xfrm>
        </p:spPr>
      </p:pic>
      <p:sp>
        <p:nvSpPr>
          <p:cNvPr id="4" name="TextBox 3"/>
          <p:cNvSpPr txBox="1"/>
          <p:nvPr/>
        </p:nvSpPr>
        <p:spPr>
          <a:xfrm>
            <a:off x="6327710" y="6044146"/>
            <a:ext cx="5771361" cy="261610"/>
          </a:xfrm>
          <a:prstGeom prst="rect">
            <a:avLst/>
          </a:prstGeom>
          <a:noFill/>
        </p:spPr>
        <p:txBody>
          <a:bodyPr wrap="square" rtlCol="0">
            <a:spAutoFit/>
          </a:bodyPr>
          <a:lstStyle/>
          <a:p>
            <a:r>
              <a:rPr lang="en-US" sz="1050" dirty="0"/>
              <a:t>(Courtesy of Strategies to End Homelessness, https://slideplayer.com/slide/3601057/)</a:t>
            </a:r>
          </a:p>
        </p:txBody>
      </p:sp>
    </p:spTree>
    <p:extLst>
      <p:ext uri="{BB962C8B-B14F-4D97-AF65-F5344CB8AC3E}">
        <p14:creationId xmlns:p14="http://schemas.microsoft.com/office/powerpoint/2010/main" val="367601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872" y="0"/>
            <a:ext cx="2321167" cy="6855848"/>
          </a:xfrm>
          <a:prstGeom prst="rect">
            <a:avLst/>
          </a:prstGeom>
        </p:spPr>
      </p:pic>
      <p:sp>
        <p:nvSpPr>
          <p:cNvPr id="2" name="Title 1"/>
          <p:cNvSpPr>
            <a:spLocks noGrp="1"/>
          </p:cNvSpPr>
          <p:nvPr>
            <p:ph type="title"/>
          </p:nvPr>
        </p:nvSpPr>
        <p:spPr>
          <a:xfrm>
            <a:off x="444305" y="566241"/>
            <a:ext cx="10515600" cy="5203407"/>
          </a:xfrm>
        </p:spPr>
        <p:txBody>
          <a:bodyPr>
            <a:normAutofit fontScale="90000"/>
          </a:bodyPr>
          <a:lstStyle/>
          <a:p>
            <a:pPr algn="ctr"/>
            <a:r>
              <a:rPr lang="en-US" dirty="0">
                <a:solidFill>
                  <a:schemeClr val="accent5"/>
                </a:solidFill>
                <a:latin typeface="Arial Narrow" panose="020B0606020202030204" pitchFamily="34" charset="0"/>
              </a:rPr>
              <a:t/>
            </a:r>
            <a:br>
              <a:rPr lang="en-US" dirty="0">
                <a:solidFill>
                  <a:schemeClr val="accent5"/>
                </a:solidFill>
                <a:latin typeface="Arial Narrow" panose="020B0606020202030204" pitchFamily="34" charset="0"/>
              </a:rPr>
            </a:br>
            <a:r>
              <a:rPr lang="en-US" dirty="0">
                <a:solidFill>
                  <a:schemeClr val="accent5"/>
                </a:solidFill>
                <a:latin typeface="Arial Narrow" panose="020B0606020202030204" pitchFamily="34" charset="0"/>
              </a:rPr>
              <a:t/>
            </a:r>
            <a:br>
              <a:rPr lang="en-US" dirty="0">
                <a:solidFill>
                  <a:schemeClr val="accent5"/>
                </a:solidFill>
                <a:latin typeface="Arial Narrow" panose="020B0606020202030204" pitchFamily="34" charset="0"/>
              </a:rPr>
            </a:br>
            <a:r>
              <a:rPr lang="en-US" dirty="0">
                <a:solidFill>
                  <a:schemeClr val="accent5"/>
                </a:solidFill>
                <a:latin typeface="Arial Narrow" panose="020B0606020202030204" pitchFamily="34" charset="0"/>
              </a:rPr>
              <a:t/>
            </a:r>
            <a:br>
              <a:rPr lang="en-US" dirty="0">
                <a:solidFill>
                  <a:schemeClr val="accent5"/>
                </a:solidFill>
                <a:latin typeface="Arial Narrow" panose="020B0606020202030204" pitchFamily="34" charset="0"/>
              </a:rPr>
            </a:br>
            <a:r>
              <a:rPr lang="en-US" dirty="0">
                <a:solidFill>
                  <a:schemeClr val="accent5"/>
                </a:solidFill>
                <a:latin typeface="Arial Narrow" panose="020B0606020202030204" pitchFamily="34" charset="0"/>
              </a:rPr>
              <a:t/>
            </a:r>
            <a:br>
              <a:rPr lang="en-US" dirty="0">
                <a:solidFill>
                  <a:schemeClr val="accent5"/>
                </a:solidFill>
                <a:latin typeface="Arial Narrow" panose="020B0606020202030204" pitchFamily="34" charset="0"/>
              </a:rPr>
            </a:br>
            <a:r>
              <a:rPr lang="en-US" dirty="0">
                <a:solidFill>
                  <a:schemeClr val="accent5"/>
                </a:solidFill>
                <a:latin typeface="Arial Narrow" panose="020B0606020202030204" pitchFamily="34" charset="0"/>
              </a:rPr>
              <a:t/>
            </a:r>
            <a:br>
              <a:rPr lang="en-US" dirty="0">
                <a:solidFill>
                  <a:schemeClr val="accent5"/>
                </a:solidFill>
                <a:latin typeface="Arial Narrow" panose="020B0606020202030204" pitchFamily="34" charset="0"/>
              </a:rPr>
            </a:br>
            <a:r>
              <a:rPr lang="en-US" b="1" dirty="0">
                <a:solidFill>
                  <a:schemeClr val="tx2"/>
                </a:solidFill>
              </a:rPr>
              <a:t>The commitment of a group of actors from different sectors to a common agenda for solving a specific social problem</a:t>
            </a:r>
            <a:r>
              <a:rPr lang="en-US" dirty="0">
                <a:solidFill>
                  <a:schemeClr val="accent5"/>
                </a:solidFill>
                <a:latin typeface="Arial Narrow" panose="020B0606020202030204" pitchFamily="34" charset="0"/>
              </a:rPr>
              <a:t/>
            </a:r>
            <a:br>
              <a:rPr lang="en-US" dirty="0">
                <a:solidFill>
                  <a:schemeClr val="accent5"/>
                </a:solidFill>
                <a:latin typeface="Arial Narrow" panose="020B0606020202030204" pitchFamily="34" charset="0"/>
              </a:rPr>
            </a:br>
            <a:r>
              <a:rPr lang="en-US" dirty="0">
                <a:solidFill>
                  <a:schemeClr val="accent5"/>
                </a:solidFill>
                <a:latin typeface="Arial Narrow" panose="020B0606020202030204" pitchFamily="34" charset="0"/>
              </a:rPr>
              <a:t/>
            </a:r>
            <a:br>
              <a:rPr lang="en-US" dirty="0">
                <a:solidFill>
                  <a:schemeClr val="accent5"/>
                </a:solidFill>
                <a:latin typeface="Arial Narrow" panose="020B0606020202030204" pitchFamily="34" charset="0"/>
              </a:rPr>
            </a:br>
            <a:endParaRPr lang="en-US" dirty="0">
              <a:solidFill>
                <a:schemeClr val="accent5"/>
              </a:solidFill>
              <a:latin typeface="Arial Narrow" panose="020B0606020202030204" pitchFamily="34" charset="0"/>
            </a:endParaRPr>
          </a:p>
        </p:txBody>
      </p:sp>
      <p:sp>
        <p:nvSpPr>
          <p:cNvPr id="3" name="Rectangle 2"/>
          <p:cNvSpPr/>
          <p:nvPr/>
        </p:nvSpPr>
        <p:spPr>
          <a:xfrm>
            <a:off x="1769736" y="566241"/>
            <a:ext cx="8783943" cy="1569660"/>
          </a:xfrm>
          <a:prstGeom prst="rect">
            <a:avLst/>
          </a:prstGeom>
          <a:noFill/>
        </p:spPr>
        <p:txBody>
          <a:bodyPr wrap="none" lIns="91440" tIns="45720" rIns="91440" bIns="45720">
            <a:spAutoFit/>
          </a:bodyPr>
          <a:lstStyle/>
          <a:p>
            <a:pPr algn="ctr"/>
            <a:r>
              <a:rPr lang="en-US" sz="9600" b="0" cap="none" spc="0" dirty="0">
                <a:ln w="0"/>
                <a:solidFill>
                  <a:schemeClr val="tx2"/>
                </a:solidFill>
                <a:effectLst>
                  <a:reflection blurRad="6350" stA="53000" endA="300" endPos="35500" dir="5400000" sy="-90000" algn="bl" rotWithShape="0"/>
                </a:effectLst>
              </a:rPr>
              <a:t>Collective Impact</a:t>
            </a:r>
          </a:p>
        </p:txBody>
      </p:sp>
    </p:spTree>
    <p:extLst>
      <p:ext uri="{BB962C8B-B14F-4D97-AF65-F5344CB8AC3E}">
        <p14:creationId xmlns:p14="http://schemas.microsoft.com/office/powerpoint/2010/main" val="4160514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148" y="498768"/>
            <a:ext cx="10515600" cy="1325563"/>
          </a:xfrm>
        </p:spPr>
        <p:txBody>
          <a:bodyPr/>
          <a:lstStyle/>
          <a:p>
            <a:pPr algn="ctr"/>
            <a:r>
              <a:rPr lang="en-US" b="1" dirty="0">
                <a:solidFill>
                  <a:schemeClr val="tx2"/>
                </a:solidFill>
              </a:rPr>
              <a:t>Five conditions of Collective Impact</a:t>
            </a:r>
          </a:p>
        </p:txBody>
      </p:sp>
      <p:pic>
        <p:nvPicPr>
          <p:cNvPr id="4" name="Picture 3" descr="Fostering Reasonableness: Supportive Environments fo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0065" y="1461832"/>
            <a:ext cx="6084276" cy="45373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84807"/>
            <a:ext cx="1281870" cy="31300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1971"/>
            <a:ext cx="1237957" cy="3022835"/>
          </a:xfrm>
          <a:prstGeom prst="rect">
            <a:avLst/>
          </a:prstGeom>
        </p:spPr>
      </p:pic>
    </p:spTree>
    <p:extLst>
      <p:ext uri="{BB962C8B-B14F-4D97-AF65-F5344CB8AC3E}">
        <p14:creationId xmlns:p14="http://schemas.microsoft.com/office/powerpoint/2010/main" val="1719583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C0E4106B05AB4D96F170762C7FAB0E" ma:contentTypeVersion="11" ma:contentTypeDescription="Create a new document." ma:contentTypeScope="" ma:versionID="d5720e707f6ab5de90a71e00f83d0483">
  <xsd:schema xmlns:xsd="http://www.w3.org/2001/XMLSchema" xmlns:xs="http://www.w3.org/2001/XMLSchema" xmlns:p="http://schemas.microsoft.com/office/2006/metadata/properties" xmlns:ns2="34601aee-bbde-49f2-ad42-bc13d499bb79" xmlns:ns3="2ed1e42b-3b16-4c4c-980e-db513e605f0f" targetNamespace="http://schemas.microsoft.com/office/2006/metadata/properties" ma:root="true" ma:fieldsID="d6bb610d444d58cf24bba94987bd84dc" ns2:_="" ns3:_="">
    <xsd:import namespace="34601aee-bbde-49f2-ad42-bc13d499bb79"/>
    <xsd:import namespace="2ed1e42b-3b16-4c4c-980e-db513e605f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01aee-bbde-49f2-ad42-bc13d499bb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d1e42b-3b16-4c4c-980e-db513e605f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C3B240-52DD-4925-AFF3-11CFB4BA01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01aee-bbde-49f2-ad42-bc13d499bb79"/>
    <ds:schemaRef ds:uri="2ed1e42b-3b16-4c4c-980e-db513e605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2E0FFC-0AE3-41BD-92BA-ABF1D6182A11}">
  <ds:schemaRefs>
    <ds:schemaRef ds:uri="34601aee-bbde-49f2-ad42-bc13d499bb79"/>
    <ds:schemaRef ds:uri="http://purl.org/dc/elements/1.1/"/>
    <ds:schemaRef ds:uri="http://schemas.microsoft.com/office/2006/metadata/properties"/>
    <ds:schemaRef ds:uri="http://schemas.microsoft.com/office/2006/documentManagement/types"/>
    <ds:schemaRef ds:uri="2ed1e42b-3b16-4c4c-980e-db513e605f0f"/>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D8BEC01-D58E-4DFB-B1C2-5D6137313B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13509</TotalTime>
  <Words>1965</Words>
  <Application>Microsoft Office PowerPoint</Application>
  <PresentationFormat>Widescreen</PresentationFormat>
  <Paragraphs>177</Paragraphs>
  <Slides>22</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1" baseType="lpstr">
      <vt:lpstr>Arial</vt:lpstr>
      <vt:lpstr>Arial Narrow</vt:lpstr>
      <vt:lpstr>Calibri</vt:lpstr>
      <vt:lpstr>Calibri Light</vt:lpstr>
      <vt:lpstr>Segoe Print</vt:lpstr>
      <vt:lpstr>Wingdings</vt:lpstr>
      <vt:lpstr>Office Theme</vt:lpstr>
      <vt:lpstr>Visio</vt:lpstr>
      <vt:lpstr>Document</vt:lpstr>
      <vt:lpstr> Three County  Continuum of Care </vt:lpstr>
      <vt:lpstr>18,471 people in Massachusetts were counted as experiencing homelessness in 2019</vt:lpstr>
      <vt:lpstr>Homelessness in Massachusetts</vt:lpstr>
      <vt:lpstr>What is the HUD Continuum of Care Program?</vt:lpstr>
      <vt:lpstr>PowerPoint Presentation</vt:lpstr>
      <vt:lpstr>PowerPoint Presentation</vt:lpstr>
      <vt:lpstr>What Makes Us a Continuum?</vt:lpstr>
      <vt:lpstr>     The commitment of a group of actors from different sectors to a common agenda for solving a specific social problem  </vt:lpstr>
      <vt:lpstr>Five conditions of Collective Impact</vt:lpstr>
      <vt:lpstr>PowerPoint Presentation</vt:lpstr>
      <vt:lpstr>Community Action Pioneer Valley, Three County CoC’s Collaborative Applicant</vt:lpstr>
      <vt:lpstr>PowerPoint Presentation</vt:lpstr>
      <vt:lpstr>PowerPoint Presentation</vt:lpstr>
      <vt:lpstr>       </vt:lpstr>
      <vt:lpstr>Continuum of Care Components</vt:lpstr>
      <vt:lpstr>PowerPoint Presentation</vt:lpstr>
      <vt:lpstr>Three County CoC Coordinated Entry Partners</vt:lpstr>
      <vt:lpstr>The Continuum of Care &amp; Data</vt:lpstr>
      <vt:lpstr>PowerPoint Presentation</vt:lpstr>
      <vt:lpstr>CAPV’s CoC Board Membership</vt:lpstr>
      <vt:lpstr>CoC Youth Homelessness  Demonstration Program!</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County CoC Coordinated Entry Partners</dc:title>
  <dc:creator>Michele LaFleur</dc:creator>
  <cp:lastModifiedBy>Michele LaFleur</cp:lastModifiedBy>
  <cp:revision>157</cp:revision>
  <dcterms:created xsi:type="dcterms:W3CDTF">2019-09-08T17:44:03Z</dcterms:created>
  <dcterms:modified xsi:type="dcterms:W3CDTF">2020-08-13T14:30:30Z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0x010100DEC0E4106B05AB4D96F170762C7FAB0E</vt:lpwstr>
  </property>
</Properties>
</file>