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4"/>
  </p:sldMasterIdLst>
  <p:notesMasterIdLst>
    <p:notesMasterId r:id="rId57"/>
  </p:notesMasterIdLst>
  <p:sldIdLst>
    <p:sldId id="256" r:id="rId5"/>
    <p:sldId id="257" r:id="rId6"/>
    <p:sldId id="315" r:id="rId7"/>
    <p:sldId id="258" r:id="rId8"/>
    <p:sldId id="286" r:id="rId9"/>
    <p:sldId id="287" r:id="rId10"/>
    <p:sldId id="259" r:id="rId11"/>
    <p:sldId id="260" r:id="rId12"/>
    <p:sldId id="295" r:id="rId13"/>
    <p:sldId id="296" r:id="rId14"/>
    <p:sldId id="297" r:id="rId15"/>
    <p:sldId id="298" r:id="rId16"/>
    <p:sldId id="299" r:id="rId17"/>
    <p:sldId id="300" r:id="rId18"/>
    <p:sldId id="314"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261" r:id="rId32"/>
    <p:sldId id="266" r:id="rId33"/>
    <p:sldId id="262" r:id="rId34"/>
    <p:sldId id="263" r:id="rId35"/>
    <p:sldId id="267" r:id="rId36"/>
    <p:sldId id="268" r:id="rId37"/>
    <p:sldId id="269" r:id="rId38"/>
    <p:sldId id="270" r:id="rId39"/>
    <p:sldId id="271" r:id="rId40"/>
    <p:sldId id="273" r:id="rId41"/>
    <p:sldId id="279" r:id="rId42"/>
    <p:sldId id="280" r:id="rId43"/>
    <p:sldId id="281" r:id="rId44"/>
    <p:sldId id="282" r:id="rId45"/>
    <p:sldId id="288" r:id="rId46"/>
    <p:sldId id="290" r:id="rId47"/>
    <p:sldId id="291" r:id="rId48"/>
    <p:sldId id="292" r:id="rId49"/>
    <p:sldId id="293" r:id="rId50"/>
    <p:sldId id="294" r:id="rId51"/>
    <p:sldId id="284" r:id="rId52"/>
    <p:sldId id="264" r:id="rId53"/>
    <p:sldId id="283" r:id="rId54"/>
    <p:sldId id="265" r:id="rId55"/>
    <p:sldId id="289"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EE8B1D-B3E6-DAA7-F33C-6524FECCE343}" v="642" dt="2020-09-28T19:35:11.952"/>
    <p1510:client id="{298AECCC-D5E2-5516-5D29-E7998886176B}" v="21" dt="2020-09-29T16:00:22.453"/>
    <p1510:client id="{33521266-BFEF-2F6C-67A7-D3B7DDE72287}" v="48" dt="2020-09-29T12:45:58.366"/>
    <p1510:client id="{65177FA3-A916-F774-2C79-FC923FA27184}" v="11" dt="2020-09-25T19:29:42.195"/>
    <p1510:client id="{735E8E5B-E1F9-CCA5-63DE-192C65ECF9C8}" v="15" dt="2020-09-29T17:05:16.520"/>
    <p1510:client id="{AF51B7B2-3D81-859B-38A4-5802F29AFC3F}" v="255" dt="2020-09-29T16:29:31.447"/>
    <p1510:client id="{CD21134E-7CC9-DC04-B9C1-5025DD164168}" v="143" dt="2020-09-29T01:31:37.636"/>
    <p1510:client id="{CE33C368-CD2B-44B3-9299-9F374A5B50BB}" v="5" dt="2020-09-29T13:50:07.247"/>
    <p1510:client id="{F804A8C5-635F-5B36-390F-16D7F62404D0}" v="4" dt="2020-09-29T15:25:23.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oke Murphy" userId="S::bmurphy@communityaction.us::b56f0718-50ac-43d6-b69b-ef045f3d7a9e" providerId="AD" clId="Web-{F804A8C5-635F-5B36-390F-16D7F62404D0}"/>
    <pc:docChg chg="modSld">
      <pc:chgData name="Brooke Murphy" userId="S::bmurphy@communityaction.us::b56f0718-50ac-43d6-b69b-ef045f3d7a9e" providerId="AD" clId="Web-{F804A8C5-635F-5B36-390F-16D7F62404D0}" dt="2020-09-29T15:25:23.436" v="3"/>
      <pc:docMkLst>
        <pc:docMk/>
      </pc:docMkLst>
      <pc:sldChg chg="delSp modSp">
        <pc:chgData name="Brooke Murphy" userId="S::bmurphy@communityaction.us::b56f0718-50ac-43d6-b69b-ef045f3d7a9e" providerId="AD" clId="Web-{F804A8C5-635F-5B36-390F-16D7F62404D0}" dt="2020-09-29T15:25:23.436" v="3"/>
        <pc:sldMkLst>
          <pc:docMk/>
          <pc:sldMk cId="1251641955" sldId="261"/>
        </pc:sldMkLst>
        <pc:spChg chg="del mod">
          <ac:chgData name="Brooke Murphy" userId="S::bmurphy@communityaction.us::b56f0718-50ac-43d6-b69b-ef045f3d7a9e" providerId="AD" clId="Web-{F804A8C5-635F-5B36-390F-16D7F62404D0}" dt="2020-09-29T15:25:23.436" v="3"/>
          <ac:spMkLst>
            <pc:docMk/>
            <pc:sldMk cId="1251641955" sldId="261"/>
            <ac:spMk id="4" creationId="{C14DC6CE-4EB2-45CD-A74D-6BEF25992294}"/>
          </ac:spMkLst>
        </pc:spChg>
      </pc:sldChg>
    </pc:docChg>
  </pc:docChgLst>
  <pc:docChgLst>
    <pc:chgData name="Keleigh Pereira" userId="S::kpereira@communityaction.us::fcd6afb0-17f1-4338-a967-488c1ebe17bf" providerId="AD" clId="Web-{AF51B7B2-3D81-859B-38A4-5802F29AFC3F}"/>
    <pc:docChg chg="addSld modSld">
      <pc:chgData name="Keleigh Pereira" userId="S::kpereira@communityaction.us::fcd6afb0-17f1-4338-a967-488c1ebe17bf" providerId="AD" clId="Web-{AF51B7B2-3D81-859B-38A4-5802F29AFC3F}" dt="2020-09-29T16:29:31.447" v="255" actId="20577"/>
      <pc:docMkLst>
        <pc:docMk/>
      </pc:docMkLst>
      <pc:sldChg chg="modSp">
        <pc:chgData name="Keleigh Pereira" userId="S::kpereira@communityaction.us::fcd6afb0-17f1-4338-a967-488c1ebe17bf" providerId="AD" clId="Web-{AF51B7B2-3D81-859B-38A4-5802F29AFC3F}" dt="2020-09-29T16:20:40.231" v="242" actId="20577"/>
        <pc:sldMkLst>
          <pc:docMk/>
          <pc:sldMk cId="2075632968" sldId="286"/>
        </pc:sldMkLst>
        <pc:spChg chg="mod">
          <ac:chgData name="Keleigh Pereira" userId="S::kpereira@communityaction.us::fcd6afb0-17f1-4338-a967-488c1ebe17bf" providerId="AD" clId="Web-{AF51B7B2-3D81-859B-38A4-5802F29AFC3F}" dt="2020-09-29T16:20:40.231" v="242" actId="20577"/>
          <ac:spMkLst>
            <pc:docMk/>
            <pc:sldMk cId="2075632968" sldId="286"/>
            <ac:spMk id="3" creationId="{00000000-0000-0000-0000-000000000000}"/>
          </ac:spMkLst>
        </pc:spChg>
        <pc:spChg chg="mod">
          <ac:chgData name="Keleigh Pereira" userId="S::kpereira@communityaction.us::fcd6afb0-17f1-4338-a967-488c1ebe17bf" providerId="AD" clId="Web-{AF51B7B2-3D81-859B-38A4-5802F29AFC3F}" dt="2020-09-29T16:20:34.121" v="239" actId="20577"/>
          <ac:spMkLst>
            <pc:docMk/>
            <pc:sldMk cId="2075632968" sldId="286"/>
            <ac:spMk id="4" creationId="{00000000-0000-0000-0000-000000000000}"/>
          </ac:spMkLst>
        </pc:spChg>
      </pc:sldChg>
      <pc:sldChg chg="addSp delSp modSp new">
        <pc:chgData name="Keleigh Pereira" userId="S::kpereira@communityaction.us::fcd6afb0-17f1-4338-a967-488c1ebe17bf" providerId="AD" clId="Web-{AF51B7B2-3D81-859B-38A4-5802F29AFC3F}" dt="2020-09-29T16:29:18.290" v="253" actId="20577"/>
        <pc:sldMkLst>
          <pc:docMk/>
          <pc:sldMk cId="4243031152" sldId="315"/>
        </pc:sldMkLst>
        <pc:spChg chg="mod">
          <ac:chgData name="Keleigh Pereira" userId="S::kpereira@communityaction.us::fcd6afb0-17f1-4338-a967-488c1ebe17bf" providerId="AD" clId="Web-{AF51B7B2-3D81-859B-38A4-5802F29AFC3F}" dt="2020-09-29T16:15:13.332" v="86" actId="20577"/>
          <ac:spMkLst>
            <pc:docMk/>
            <pc:sldMk cId="4243031152" sldId="315"/>
            <ac:spMk id="2" creationId="{3FC44976-5FA2-42CC-90D8-5798531EB4D3}"/>
          </ac:spMkLst>
        </pc:spChg>
        <pc:spChg chg="mod">
          <ac:chgData name="Keleigh Pereira" userId="S::kpereira@communityaction.us::fcd6afb0-17f1-4338-a967-488c1ebe17bf" providerId="AD" clId="Web-{AF51B7B2-3D81-859B-38A4-5802F29AFC3F}" dt="2020-09-29T16:13:36.157" v="11" actId="20577"/>
          <ac:spMkLst>
            <pc:docMk/>
            <pc:sldMk cId="4243031152" sldId="315"/>
            <ac:spMk id="3" creationId="{E05F253D-AF2C-4175-8916-428957CFCF14}"/>
          </ac:spMkLst>
        </pc:spChg>
        <pc:spChg chg="add del mod">
          <ac:chgData name="Keleigh Pereira" userId="S::kpereira@communityaction.us::fcd6afb0-17f1-4338-a967-488c1ebe17bf" providerId="AD" clId="Web-{AF51B7B2-3D81-859B-38A4-5802F29AFC3F}" dt="2020-09-29T16:18:21.102" v="199"/>
          <ac:spMkLst>
            <pc:docMk/>
            <pc:sldMk cId="4243031152" sldId="315"/>
            <ac:spMk id="4" creationId="{B6949DFA-E16B-41FB-B86B-72FE5C661E80}"/>
          </ac:spMkLst>
        </pc:spChg>
        <pc:spChg chg="add mod">
          <ac:chgData name="Keleigh Pereira" userId="S::kpereira@communityaction.us::fcd6afb0-17f1-4338-a967-488c1ebe17bf" providerId="AD" clId="Web-{AF51B7B2-3D81-859B-38A4-5802F29AFC3F}" dt="2020-09-29T16:29:18.290" v="253" actId="20577"/>
          <ac:spMkLst>
            <pc:docMk/>
            <pc:sldMk cId="4243031152" sldId="315"/>
            <ac:spMk id="6" creationId="{1ED3431E-4EDE-400E-996A-E4D2EDA7CF95}"/>
          </ac:spMkLst>
        </pc:spChg>
      </pc:sldChg>
    </pc:docChg>
  </pc:docChgLst>
  <pc:docChgLst>
    <pc:chgData name="Brooke Murphy" userId="S::bmurphy@communityaction.us::b56f0718-50ac-43d6-b69b-ef045f3d7a9e" providerId="AD" clId="Web-{735E8E5B-E1F9-CCA5-63DE-192C65ECF9C8}"/>
    <pc:docChg chg="modSld">
      <pc:chgData name="Brooke Murphy" userId="S::bmurphy@communityaction.us::b56f0718-50ac-43d6-b69b-ef045f3d7a9e" providerId="AD" clId="Web-{735E8E5B-E1F9-CCA5-63DE-192C65ECF9C8}" dt="2020-09-29T17:05:16.520" v="13" actId="20577"/>
      <pc:docMkLst>
        <pc:docMk/>
      </pc:docMkLst>
      <pc:sldChg chg="modSp">
        <pc:chgData name="Brooke Murphy" userId="S::bmurphy@communityaction.us::b56f0718-50ac-43d6-b69b-ef045f3d7a9e" providerId="AD" clId="Web-{735E8E5B-E1F9-CCA5-63DE-192C65ECF9C8}" dt="2020-09-29T17:05:16.520" v="12" actId="20577"/>
        <pc:sldMkLst>
          <pc:docMk/>
          <pc:sldMk cId="2075632968" sldId="286"/>
        </pc:sldMkLst>
        <pc:spChg chg="mod">
          <ac:chgData name="Brooke Murphy" userId="S::bmurphy@communityaction.us::b56f0718-50ac-43d6-b69b-ef045f3d7a9e" providerId="AD" clId="Web-{735E8E5B-E1F9-CCA5-63DE-192C65ECF9C8}" dt="2020-09-29T17:04:02.190" v="8" actId="20577"/>
          <ac:spMkLst>
            <pc:docMk/>
            <pc:sldMk cId="2075632968" sldId="286"/>
            <ac:spMk id="3" creationId="{00000000-0000-0000-0000-000000000000}"/>
          </ac:spMkLst>
        </pc:spChg>
        <pc:spChg chg="mod">
          <ac:chgData name="Brooke Murphy" userId="S::bmurphy@communityaction.us::b56f0718-50ac-43d6-b69b-ef045f3d7a9e" providerId="AD" clId="Web-{735E8E5B-E1F9-CCA5-63DE-192C65ECF9C8}" dt="2020-09-29T17:05:16.520" v="12" actId="20577"/>
          <ac:spMkLst>
            <pc:docMk/>
            <pc:sldMk cId="2075632968" sldId="286"/>
            <ac:spMk id="4" creationId="{00000000-0000-0000-0000-000000000000}"/>
          </ac:spMkLst>
        </pc:spChg>
      </pc:sldChg>
    </pc:docChg>
  </pc:docChgLst>
  <pc:docChgLst>
    <pc:chgData name="Michele LaFleur" userId="S::mlafleur@communityaction.us::58118c4b-15cb-4c49-9e94-399dbb2ec8e7" providerId="AD" clId="Web-{298AECCC-D5E2-5516-5D29-E7998886176B}"/>
    <pc:docChg chg="modSld">
      <pc:chgData name="Michele LaFleur" userId="S::mlafleur@communityaction.us::58118c4b-15cb-4c49-9e94-399dbb2ec8e7" providerId="AD" clId="Web-{298AECCC-D5E2-5516-5D29-E7998886176B}" dt="2020-09-29T16:00:22.234" v="17" actId="20577"/>
      <pc:docMkLst>
        <pc:docMk/>
      </pc:docMkLst>
      <pc:sldChg chg="modSp">
        <pc:chgData name="Michele LaFleur" userId="S::mlafleur@communityaction.us::58118c4b-15cb-4c49-9e94-399dbb2ec8e7" providerId="AD" clId="Web-{298AECCC-D5E2-5516-5D29-E7998886176B}" dt="2020-09-29T15:58:18.605" v="9" actId="20577"/>
        <pc:sldMkLst>
          <pc:docMk/>
          <pc:sldMk cId="2275208287" sldId="263"/>
        </pc:sldMkLst>
        <pc:spChg chg="mod">
          <ac:chgData name="Michele LaFleur" userId="S::mlafleur@communityaction.us::58118c4b-15cb-4c49-9e94-399dbb2ec8e7" providerId="AD" clId="Web-{298AECCC-D5E2-5516-5D29-E7998886176B}" dt="2020-09-29T15:58:18.605" v="9" actId="20577"/>
          <ac:spMkLst>
            <pc:docMk/>
            <pc:sldMk cId="2275208287" sldId="263"/>
            <ac:spMk id="4" creationId="{00000000-0000-0000-0000-000000000000}"/>
          </ac:spMkLst>
        </pc:spChg>
      </pc:sldChg>
      <pc:sldChg chg="modSp">
        <pc:chgData name="Michele LaFleur" userId="S::mlafleur@communityaction.us::58118c4b-15cb-4c49-9e94-399dbb2ec8e7" providerId="AD" clId="Web-{298AECCC-D5E2-5516-5D29-E7998886176B}" dt="2020-09-29T16:00:22.234" v="17" actId="20577"/>
        <pc:sldMkLst>
          <pc:docMk/>
          <pc:sldMk cId="1865034434" sldId="270"/>
        </pc:sldMkLst>
        <pc:graphicFrameChg chg="modGraphic">
          <ac:chgData name="Michele LaFleur" userId="S::mlafleur@communityaction.us::58118c4b-15cb-4c49-9e94-399dbb2ec8e7" providerId="AD" clId="Web-{298AECCC-D5E2-5516-5D29-E7998886176B}" dt="2020-09-29T16:00:22.234" v="17" actId="20577"/>
          <ac:graphicFrameMkLst>
            <pc:docMk/>
            <pc:sldMk cId="1865034434" sldId="270"/>
            <ac:graphicFrameMk id="5" creationId="{AE6ED739-3A81-4BBA-BA7F-E632DA8D84C9}"/>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BEE632-02ED-4C24-BB07-0124C8A21E7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0DB786E-2F2C-42E2-87BD-7F930EB55360}">
      <dgm:prSet/>
      <dgm:spPr/>
      <dgm:t>
        <a:bodyPr/>
        <a:lstStyle/>
        <a:p>
          <a:pPr rtl="0">
            <a:defRPr b="1"/>
          </a:pPr>
          <a:r>
            <a:rPr lang="en-US"/>
            <a:t>Hampshire County: </a:t>
          </a:r>
          <a:r>
            <a:rPr lang="en-US">
              <a:latin typeface="Trebuchet MS" panose="020B0603020202020204"/>
            </a:rPr>
            <a:t>252 People</a:t>
          </a:r>
          <a:endParaRPr lang="en-US"/>
        </a:p>
      </dgm:t>
    </dgm:pt>
    <dgm:pt modelId="{64E2D75E-75A5-443E-B553-9BA66FDD0D44}" type="parTrans" cxnId="{1A62535A-F359-4430-842A-2173BB983026}">
      <dgm:prSet/>
      <dgm:spPr/>
      <dgm:t>
        <a:bodyPr/>
        <a:lstStyle/>
        <a:p>
          <a:endParaRPr lang="en-US"/>
        </a:p>
      </dgm:t>
    </dgm:pt>
    <dgm:pt modelId="{ABB53428-0D6D-4D57-975F-5372EC156E4F}" type="sibTrans" cxnId="{1A62535A-F359-4430-842A-2173BB983026}">
      <dgm:prSet/>
      <dgm:spPr/>
      <dgm:t>
        <a:bodyPr/>
        <a:lstStyle/>
        <a:p>
          <a:endParaRPr lang="en-US"/>
        </a:p>
      </dgm:t>
    </dgm:pt>
    <dgm:pt modelId="{381CB742-A45F-418C-A63A-6E392D35AEEC}">
      <dgm:prSet/>
      <dgm:spPr/>
      <dgm:t>
        <a:bodyPr/>
        <a:lstStyle/>
        <a:p>
          <a:pPr>
            <a:defRPr b="1"/>
          </a:pPr>
          <a:r>
            <a:rPr lang="en-US"/>
            <a:t>Berkshire County: </a:t>
          </a:r>
          <a:r>
            <a:rPr lang="en-US">
              <a:latin typeface="Trebuchet MS" panose="020B0603020202020204"/>
            </a:rPr>
            <a:t>116 People</a:t>
          </a:r>
        </a:p>
      </dgm:t>
    </dgm:pt>
    <dgm:pt modelId="{704A84AB-3164-41AE-8775-C22879BE1085}" type="parTrans" cxnId="{E8069A59-5DFF-4CB5-8821-67EFEFC3A8AF}">
      <dgm:prSet/>
      <dgm:spPr/>
      <dgm:t>
        <a:bodyPr/>
        <a:lstStyle/>
        <a:p>
          <a:endParaRPr lang="en-US"/>
        </a:p>
      </dgm:t>
    </dgm:pt>
    <dgm:pt modelId="{837C0B7A-085E-4791-87A0-B75048679107}" type="sibTrans" cxnId="{E8069A59-5DFF-4CB5-8821-67EFEFC3A8AF}">
      <dgm:prSet/>
      <dgm:spPr/>
      <dgm:t>
        <a:bodyPr/>
        <a:lstStyle/>
        <a:p>
          <a:endParaRPr lang="en-US"/>
        </a:p>
      </dgm:t>
    </dgm:pt>
    <dgm:pt modelId="{3E2BB39B-E1D1-4DFE-9B98-C88FEC10AD19}">
      <dgm:prSet/>
      <dgm:spPr/>
      <dgm:t>
        <a:bodyPr/>
        <a:lstStyle/>
        <a:p>
          <a:pPr>
            <a:defRPr b="1"/>
          </a:pPr>
          <a:r>
            <a:rPr lang="en-US"/>
            <a:t>Franklin County:</a:t>
          </a:r>
          <a:r>
            <a:rPr lang="en-US">
              <a:latin typeface="Trebuchet MS" panose="020B0603020202020204"/>
            </a:rPr>
            <a:t> 75 People</a:t>
          </a:r>
        </a:p>
      </dgm:t>
    </dgm:pt>
    <dgm:pt modelId="{EF43C69B-2B28-4A77-94E1-0AC2A2E4D711}" type="parTrans" cxnId="{FB3F79C1-650D-41B1-A387-A2FDA988D6D0}">
      <dgm:prSet/>
      <dgm:spPr/>
      <dgm:t>
        <a:bodyPr/>
        <a:lstStyle/>
        <a:p>
          <a:endParaRPr lang="en-US"/>
        </a:p>
      </dgm:t>
    </dgm:pt>
    <dgm:pt modelId="{1D93A07F-802F-43C6-BBE6-BE7B06736202}" type="sibTrans" cxnId="{FB3F79C1-650D-41B1-A387-A2FDA988D6D0}">
      <dgm:prSet/>
      <dgm:spPr/>
      <dgm:t>
        <a:bodyPr/>
        <a:lstStyle/>
        <a:p>
          <a:endParaRPr lang="en-US"/>
        </a:p>
      </dgm:t>
    </dgm:pt>
    <dgm:pt modelId="{22A693F6-DE16-4368-82FD-5C90D9ED8FEE}">
      <dgm:prSet phldr="0"/>
      <dgm:spPr/>
      <dgm:t>
        <a:bodyPr/>
        <a:lstStyle/>
        <a:p>
          <a:pPr rtl="0"/>
          <a:r>
            <a:rPr lang="en-US">
              <a:latin typeface="Trebuchet MS" panose="020B0603020202020204"/>
            </a:rPr>
            <a:t>218</a:t>
          </a:r>
          <a:r>
            <a:rPr lang="en-US"/>
            <a:t> in Shelter, 34 </a:t>
          </a:r>
          <a:r>
            <a:rPr lang="en-US">
              <a:latin typeface="Trebuchet MS" panose="020B0603020202020204"/>
            </a:rPr>
            <a:t>Unsheltered</a:t>
          </a:r>
          <a:endParaRPr lang="en-US"/>
        </a:p>
      </dgm:t>
    </dgm:pt>
    <dgm:pt modelId="{ECA117FE-3468-4962-A4D0-E063116A6BB3}" type="parTrans" cxnId="{2DC8277C-C920-4E07-88F7-A6A9BD3ECBA3}">
      <dgm:prSet/>
      <dgm:spPr/>
    </dgm:pt>
    <dgm:pt modelId="{7CC9B814-3E38-4571-8A6C-E2CBA7378EE3}" type="sibTrans" cxnId="{2DC8277C-C920-4E07-88F7-A6A9BD3ECBA3}">
      <dgm:prSet/>
      <dgm:spPr/>
      <dgm:t>
        <a:bodyPr/>
        <a:lstStyle/>
        <a:p>
          <a:endParaRPr lang="en-US"/>
        </a:p>
      </dgm:t>
    </dgm:pt>
    <dgm:pt modelId="{31E304E4-4F07-4AF3-8DFC-CDDCEE19CA23}">
      <dgm:prSet phldr="0"/>
      <dgm:spPr/>
      <dgm:t>
        <a:bodyPr/>
        <a:lstStyle/>
        <a:p>
          <a:r>
            <a:rPr lang="en-US">
              <a:latin typeface="Trebuchet MS" panose="020B0603020202020204"/>
            </a:rPr>
            <a:t> </a:t>
          </a:r>
          <a:r>
            <a:rPr lang="en-US"/>
            <a:t>89 in Shelter, 27 </a:t>
          </a:r>
          <a:r>
            <a:rPr lang="en-US">
              <a:latin typeface="Trebuchet MS" panose="020B0603020202020204"/>
            </a:rPr>
            <a:t>Unsheltered</a:t>
          </a:r>
          <a:endParaRPr lang="en-US"/>
        </a:p>
      </dgm:t>
    </dgm:pt>
    <dgm:pt modelId="{BE9FDA38-B4F2-404B-8C52-7E78C50153EF}" type="parTrans" cxnId="{8C387B32-03BE-403C-8A22-1B23E8925768}">
      <dgm:prSet/>
      <dgm:spPr/>
    </dgm:pt>
    <dgm:pt modelId="{09CF8C1B-9EC3-435D-98F3-8C2EF37DD0BF}" type="sibTrans" cxnId="{8C387B32-03BE-403C-8A22-1B23E8925768}">
      <dgm:prSet/>
      <dgm:spPr/>
      <dgm:t>
        <a:bodyPr/>
        <a:lstStyle/>
        <a:p>
          <a:endParaRPr lang="en-US"/>
        </a:p>
      </dgm:t>
    </dgm:pt>
    <dgm:pt modelId="{B00EA9FD-ADD8-4491-9E11-FC9C6E4298F6}">
      <dgm:prSet phldr="0"/>
      <dgm:spPr/>
      <dgm:t>
        <a:bodyPr/>
        <a:lstStyle/>
        <a:p>
          <a:pPr rtl="0"/>
          <a:r>
            <a:rPr lang="en-US">
              <a:latin typeface="Trebuchet MS" panose="020B0603020202020204"/>
            </a:rPr>
            <a:t> </a:t>
          </a:r>
          <a:r>
            <a:rPr lang="en-US"/>
            <a:t>34 in Shelter, </a:t>
          </a:r>
          <a:r>
            <a:rPr lang="en-US">
              <a:latin typeface="Trebuchet MS" panose="020B0603020202020204"/>
            </a:rPr>
            <a:t>41 Unsheltered</a:t>
          </a:r>
          <a:endParaRPr lang="en-US"/>
        </a:p>
      </dgm:t>
    </dgm:pt>
    <dgm:pt modelId="{5E631C5A-269F-46E2-87DE-2981DCBD96FD}" type="parTrans" cxnId="{482967B7-FE22-43CA-9F76-A81E28C9A8E2}">
      <dgm:prSet/>
      <dgm:spPr/>
    </dgm:pt>
    <dgm:pt modelId="{55CCE51D-FBE7-468A-9BAD-5A051567B005}" type="sibTrans" cxnId="{482967B7-FE22-43CA-9F76-A81E28C9A8E2}">
      <dgm:prSet/>
      <dgm:spPr/>
      <dgm:t>
        <a:bodyPr/>
        <a:lstStyle/>
        <a:p>
          <a:endParaRPr lang="en-US"/>
        </a:p>
      </dgm:t>
    </dgm:pt>
    <dgm:pt modelId="{F123B248-F6E4-4CB7-BB20-3D3C2AAB1F1E}" type="pres">
      <dgm:prSet presAssocID="{01BEE632-02ED-4C24-BB07-0124C8A21E74}" presName="linear" presStyleCnt="0">
        <dgm:presLayoutVars>
          <dgm:dir/>
          <dgm:animLvl val="lvl"/>
          <dgm:resizeHandles val="exact"/>
        </dgm:presLayoutVars>
      </dgm:prSet>
      <dgm:spPr/>
    </dgm:pt>
    <dgm:pt modelId="{33DFA741-8480-4190-9868-2D56B749E29A}" type="pres">
      <dgm:prSet presAssocID="{40DB786E-2F2C-42E2-87BD-7F930EB55360}" presName="parentLin" presStyleCnt="0"/>
      <dgm:spPr/>
    </dgm:pt>
    <dgm:pt modelId="{8D2DBFFC-D3E3-4DE4-8B3B-AB953B386580}" type="pres">
      <dgm:prSet presAssocID="{40DB786E-2F2C-42E2-87BD-7F930EB55360}" presName="parentLeftMargin" presStyleLbl="node1" presStyleIdx="0" presStyleCnt="3"/>
      <dgm:spPr/>
    </dgm:pt>
    <dgm:pt modelId="{4EEC95CD-D40D-484C-AAD6-D08D40AA98C6}" type="pres">
      <dgm:prSet presAssocID="{40DB786E-2F2C-42E2-87BD-7F930EB55360}" presName="parentText" presStyleLbl="node1" presStyleIdx="0" presStyleCnt="3">
        <dgm:presLayoutVars>
          <dgm:chMax val="0"/>
          <dgm:bulletEnabled val="1"/>
        </dgm:presLayoutVars>
      </dgm:prSet>
      <dgm:spPr/>
    </dgm:pt>
    <dgm:pt modelId="{073C59B8-C737-4238-A41E-E6B80BE9ABB6}" type="pres">
      <dgm:prSet presAssocID="{40DB786E-2F2C-42E2-87BD-7F930EB55360}" presName="negativeSpace" presStyleCnt="0"/>
      <dgm:spPr/>
    </dgm:pt>
    <dgm:pt modelId="{D09C0318-6E86-4260-8EAE-A18E7B570AD5}" type="pres">
      <dgm:prSet presAssocID="{40DB786E-2F2C-42E2-87BD-7F930EB55360}" presName="childText" presStyleLbl="conFgAcc1" presStyleIdx="0" presStyleCnt="3">
        <dgm:presLayoutVars>
          <dgm:bulletEnabled val="1"/>
        </dgm:presLayoutVars>
      </dgm:prSet>
      <dgm:spPr/>
    </dgm:pt>
    <dgm:pt modelId="{FDF6AA3D-7AAC-456C-902B-D71AA1C022DF}" type="pres">
      <dgm:prSet presAssocID="{ABB53428-0D6D-4D57-975F-5372EC156E4F}" presName="spaceBetweenRectangles" presStyleCnt="0"/>
      <dgm:spPr/>
    </dgm:pt>
    <dgm:pt modelId="{647F355B-10C4-48AA-9E83-F9FAA25D7177}" type="pres">
      <dgm:prSet presAssocID="{381CB742-A45F-418C-A63A-6E392D35AEEC}" presName="parentLin" presStyleCnt="0"/>
      <dgm:spPr/>
    </dgm:pt>
    <dgm:pt modelId="{44D990A1-B42F-433D-AE69-D3B773DF822E}" type="pres">
      <dgm:prSet presAssocID="{381CB742-A45F-418C-A63A-6E392D35AEEC}" presName="parentLeftMargin" presStyleLbl="node1" presStyleIdx="0" presStyleCnt="3"/>
      <dgm:spPr/>
    </dgm:pt>
    <dgm:pt modelId="{A83A5172-BA0F-4FC7-A547-63531CAF7018}" type="pres">
      <dgm:prSet presAssocID="{381CB742-A45F-418C-A63A-6E392D35AEEC}" presName="parentText" presStyleLbl="node1" presStyleIdx="1" presStyleCnt="3">
        <dgm:presLayoutVars>
          <dgm:chMax val="0"/>
          <dgm:bulletEnabled val="1"/>
        </dgm:presLayoutVars>
      </dgm:prSet>
      <dgm:spPr/>
    </dgm:pt>
    <dgm:pt modelId="{CCF3FF65-F4A1-473B-9B84-9A12B679D030}" type="pres">
      <dgm:prSet presAssocID="{381CB742-A45F-418C-A63A-6E392D35AEEC}" presName="negativeSpace" presStyleCnt="0"/>
      <dgm:spPr/>
    </dgm:pt>
    <dgm:pt modelId="{A1E95856-5860-4C38-8922-CAD93D9A64EE}" type="pres">
      <dgm:prSet presAssocID="{381CB742-A45F-418C-A63A-6E392D35AEEC}" presName="childText" presStyleLbl="conFgAcc1" presStyleIdx="1" presStyleCnt="3">
        <dgm:presLayoutVars>
          <dgm:bulletEnabled val="1"/>
        </dgm:presLayoutVars>
      </dgm:prSet>
      <dgm:spPr/>
    </dgm:pt>
    <dgm:pt modelId="{D5A0F2E9-63F1-4C94-9A51-1AA316A44D9B}" type="pres">
      <dgm:prSet presAssocID="{837C0B7A-085E-4791-87A0-B75048679107}" presName="spaceBetweenRectangles" presStyleCnt="0"/>
      <dgm:spPr/>
    </dgm:pt>
    <dgm:pt modelId="{CC6C7B4C-5C84-4C1A-B422-CA94C86D204E}" type="pres">
      <dgm:prSet presAssocID="{3E2BB39B-E1D1-4DFE-9B98-C88FEC10AD19}" presName="parentLin" presStyleCnt="0"/>
      <dgm:spPr/>
    </dgm:pt>
    <dgm:pt modelId="{27633052-8520-41B8-BC7C-1BDD3B564E28}" type="pres">
      <dgm:prSet presAssocID="{3E2BB39B-E1D1-4DFE-9B98-C88FEC10AD19}" presName="parentLeftMargin" presStyleLbl="node1" presStyleIdx="1" presStyleCnt="3"/>
      <dgm:spPr/>
    </dgm:pt>
    <dgm:pt modelId="{A47D49FD-5782-47B6-82F6-FCEED17539B0}" type="pres">
      <dgm:prSet presAssocID="{3E2BB39B-E1D1-4DFE-9B98-C88FEC10AD19}" presName="parentText" presStyleLbl="node1" presStyleIdx="2" presStyleCnt="3">
        <dgm:presLayoutVars>
          <dgm:chMax val="0"/>
          <dgm:bulletEnabled val="1"/>
        </dgm:presLayoutVars>
      </dgm:prSet>
      <dgm:spPr/>
    </dgm:pt>
    <dgm:pt modelId="{6661DD67-7F56-40B8-9265-8B2FAF4E4DB2}" type="pres">
      <dgm:prSet presAssocID="{3E2BB39B-E1D1-4DFE-9B98-C88FEC10AD19}" presName="negativeSpace" presStyleCnt="0"/>
      <dgm:spPr/>
    </dgm:pt>
    <dgm:pt modelId="{112D99EE-6ECE-4E3C-895F-AFBDBEB13185}" type="pres">
      <dgm:prSet presAssocID="{3E2BB39B-E1D1-4DFE-9B98-C88FEC10AD19}" presName="childText" presStyleLbl="conFgAcc1" presStyleIdx="2" presStyleCnt="3">
        <dgm:presLayoutVars>
          <dgm:bulletEnabled val="1"/>
        </dgm:presLayoutVars>
      </dgm:prSet>
      <dgm:spPr/>
    </dgm:pt>
  </dgm:ptLst>
  <dgm:cxnLst>
    <dgm:cxn modelId="{49204322-608F-44DD-B8A9-AA55073B373D}" type="presOf" srcId="{01BEE632-02ED-4C24-BB07-0124C8A21E74}" destId="{F123B248-F6E4-4CB7-BB20-3D3C2AAB1F1E}" srcOrd="0" destOrd="0" presId="urn:microsoft.com/office/officeart/2005/8/layout/list1"/>
    <dgm:cxn modelId="{8C387B32-03BE-403C-8A22-1B23E8925768}" srcId="{381CB742-A45F-418C-A63A-6E392D35AEEC}" destId="{31E304E4-4F07-4AF3-8DFC-CDDCEE19CA23}" srcOrd="0" destOrd="0" parTransId="{BE9FDA38-B4F2-404B-8C52-7E78C50153EF}" sibTransId="{09CF8C1B-9EC3-435D-98F3-8C2EF37DD0BF}"/>
    <dgm:cxn modelId="{250F0249-9F8B-4B6C-A9AA-D162907AE1E3}" type="presOf" srcId="{31E304E4-4F07-4AF3-8DFC-CDDCEE19CA23}" destId="{A1E95856-5860-4C38-8922-CAD93D9A64EE}" srcOrd="0" destOrd="0" presId="urn:microsoft.com/office/officeart/2005/8/layout/list1"/>
    <dgm:cxn modelId="{55B24170-95BC-4EA7-8824-41EBD5FBEE66}" type="presOf" srcId="{40DB786E-2F2C-42E2-87BD-7F930EB55360}" destId="{8D2DBFFC-D3E3-4DE4-8B3B-AB953B386580}" srcOrd="0" destOrd="0" presId="urn:microsoft.com/office/officeart/2005/8/layout/list1"/>
    <dgm:cxn modelId="{2204F357-84C6-4A01-8F50-4197D8A2AD0E}" type="presOf" srcId="{381CB742-A45F-418C-A63A-6E392D35AEEC}" destId="{A83A5172-BA0F-4FC7-A547-63531CAF7018}" srcOrd="1" destOrd="0" presId="urn:microsoft.com/office/officeart/2005/8/layout/list1"/>
    <dgm:cxn modelId="{E8069A59-5DFF-4CB5-8821-67EFEFC3A8AF}" srcId="{01BEE632-02ED-4C24-BB07-0124C8A21E74}" destId="{381CB742-A45F-418C-A63A-6E392D35AEEC}" srcOrd="1" destOrd="0" parTransId="{704A84AB-3164-41AE-8775-C22879BE1085}" sibTransId="{837C0B7A-085E-4791-87A0-B75048679107}"/>
    <dgm:cxn modelId="{1A62535A-F359-4430-842A-2173BB983026}" srcId="{01BEE632-02ED-4C24-BB07-0124C8A21E74}" destId="{40DB786E-2F2C-42E2-87BD-7F930EB55360}" srcOrd="0" destOrd="0" parTransId="{64E2D75E-75A5-443E-B553-9BA66FDD0D44}" sibTransId="{ABB53428-0D6D-4D57-975F-5372EC156E4F}"/>
    <dgm:cxn modelId="{2DC8277C-C920-4E07-88F7-A6A9BD3ECBA3}" srcId="{40DB786E-2F2C-42E2-87BD-7F930EB55360}" destId="{22A693F6-DE16-4368-82FD-5C90D9ED8FEE}" srcOrd="0" destOrd="0" parTransId="{ECA117FE-3468-4962-A4D0-E063116A6BB3}" sibTransId="{7CC9B814-3E38-4571-8A6C-E2CBA7378EE3}"/>
    <dgm:cxn modelId="{1F2AB89F-3F52-43A8-A01D-5271892530D5}" type="presOf" srcId="{3E2BB39B-E1D1-4DFE-9B98-C88FEC10AD19}" destId="{A47D49FD-5782-47B6-82F6-FCEED17539B0}" srcOrd="1" destOrd="0" presId="urn:microsoft.com/office/officeart/2005/8/layout/list1"/>
    <dgm:cxn modelId="{3701B5A1-E64A-4751-A489-E3240F6FF15A}" type="presOf" srcId="{3E2BB39B-E1D1-4DFE-9B98-C88FEC10AD19}" destId="{27633052-8520-41B8-BC7C-1BDD3B564E28}" srcOrd="0" destOrd="0" presId="urn:microsoft.com/office/officeart/2005/8/layout/list1"/>
    <dgm:cxn modelId="{482967B7-FE22-43CA-9F76-A81E28C9A8E2}" srcId="{3E2BB39B-E1D1-4DFE-9B98-C88FEC10AD19}" destId="{B00EA9FD-ADD8-4491-9E11-FC9C6E4298F6}" srcOrd="0" destOrd="0" parTransId="{5E631C5A-269F-46E2-87DE-2981DCBD96FD}" sibTransId="{55CCE51D-FBE7-468A-9BAD-5A051567B005}"/>
    <dgm:cxn modelId="{CFA9E8BD-AF8A-48B5-A469-8E0A8ED169FE}" type="presOf" srcId="{B00EA9FD-ADD8-4491-9E11-FC9C6E4298F6}" destId="{112D99EE-6ECE-4E3C-895F-AFBDBEB13185}" srcOrd="0" destOrd="0" presId="urn:microsoft.com/office/officeart/2005/8/layout/list1"/>
    <dgm:cxn modelId="{FB3F79C1-650D-41B1-A387-A2FDA988D6D0}" srcId="{01BEE632-02ED-4C24-BB07-0124C8A21E74}" destId="{3E2BB39B-E1D1-4DFE-9B98-C88FEC10AD19}" srcOrd="2" destOrd="0" parTransId="{EF43C69B-2B28-4A77-94E1-0AC2A2E4D711}" sibTransId="{1D93A07F-802F-43C6-BBE6-BE7B06736202}"/>
    <dgm:cxn modelId="{724F5AC5-DC9C-4A19-B49D-40E142384E46}" type="presOf" srcId="{40DB786E-2F2C-42E2-87BD-7F930EB55360}" destId="{4EEC95CD-D40D-484C-AAD6-D08D40AA98C6}" srcOrd="1" destOrd="0" presId="urn:microsoft.com/office/officeart/2005/8/layout/list1"/>
    <dgm:cxn modelId="{9536BFC7-216E-4DD5-96F2-4152A0725669}" type="presOf" srcId="{22A693F6-DE16-4368-82FD-5C90D9ED8FEE}" destId="{D09C0318-6E86-4260-8EAE-A18E7B570AD5}" srcOrd="0" destOrd="0" presId="urn:microsoft.com/office/officeart/2005/8/layout/list1"/>
    <dgm:cxn modelId="{BAB983DE-ECD0-4DB4-ADD2-E4977B5C16F0}" type="presOf" srcId="{381CB742-A45F-418C-A63A-6E392D35AEEC}" destId="{44D990A1-B42F-433D-AE69-D3B773DF822E}" srcOrd="0" destOrd="0" presId="urn:microsoft.com/office/officeart/2005/8/layout/list1"/>
    <dgm:cxn modelId="{E1CD2B88-535B-48F9-94A9-D717DC777AA9}" type="presParOf" srcId="{F123B248-F6E4-4CB7-BB20-3D3C2AAB1F1E}" destId="{33DFA741-8480-4190-9868-2D56B749E29A}" srcOrd="0" destOrd="0" presId="urn:microsoft.com/office/officeart/2005/8/layout/list1"/>
    <dgm:cxn modelId="{2A92C338-3DFF-4EF2-BBCC-2E719F32BD7F}" type="presParOf" srcId="{33DFA741-8480-4190-9868-2D56B749E29A}" destId="{8D2DBFFC-D3E3-4DE4-8B3B-AB953B386580}" srcOrd="0" destOrd="0" presId="urn:microsoft.com/office/officeart/2005/8/layout/list1"/>
    <dgm:cxn modelId="{56D0C530-32CC-489A-B4CC-174A6270C66A}" type="presParOf" srcId="{33DFA741-8480-4190-9868-2D56B749E29A}" destId="{4EEC95CD-D40D-484C-AAD6-D08D40AA98C6}" srcOrd="1" destOrd="0" presId="urn:microsoft.com/office/officeart/2005/8/layout/list1"/>
    <dgm:cxn modelId="{1483FF25-D944-4D8C-A5CF-41D9A95C6046}" type="presParOf" srcId="{F123B248-F6E4-4CB7-BB20-3D3C2AAB1F1E}" destId="{073C59B8-C737-4238-A41E-E6B80BE9ABB6}" srcOrd="1" destOrd="0" presId="urn:microsoft.com/office/officeart/2005/8/layout/list1"/>
    <dgm:cxn modelId="{319984FE-6E28-4AC0-8BB5-8EDA9524BA53}" type="presParOf" srcId="{F123B248-F6E4-4CB7-BB20-3D3C2AAB1F1E}" destId="{D09C0318-6E86-4260-8EAE-A18E7B570AD5}" srcOrd="2" destOrd="0" presId="urn:microsoft.com/office/officeart/2005/8/layout/list1"/>
    <dgm:cxn modelId="{9BBE6F47-D984-40BF-A470-823F7B8102FD}" type="presParOf" srcId="{F123B248-F6E4-4CB7-BB20-3D3C2AAB1F1E}" destId="{FDF6AA3D-7AAC-456C-902B-D71AA1C022DF}" srcOrd="3" destOrd="0" presId="urn:microsoft.com/office/officeart/2005/8/layout/list1"/>
    <dgm:cxn modelId="{DF87A086-888E-4EA3-B680-7D2A722EF65F}" type="presParOf" srcId="{F123B248-F6E4-4CB7-BB20-3D3C2AAB1F1E}" destId="{647F355B-10C4-48AA-9E83-F9FAA25D7177}" srcOrd="4" destOrd="0" presId="urn:microsoft.com/office/officeart/2005/8/layout/list1"/>
    <dgm:cxn modelId="{B9484F80-ADAA-407D-9A15-8DA209F62F41}" type="presParOf" srcId="{647F355B-10C4-48AA-9E83-F9FAA25D7177}" destId="{44D990A1-B42F-433D-AE69-D3B773DF822E}" srcOrd="0" destOrd="0" presId="urn:microsoft.com/office/officeart/2005/8/layout/list1"/>
    <dgm:cxn modelId="{41D5EF96-E35A-42F5-9A19-8A4251C86B85}" type="presParOf" srcId="{647F355B-10C4-48AA-9E83-F9FAA25D7177}" destId="{A83A5172-BA0F-4FC7-A547-63531CAF7018}" srcOrd="1" destOrd="0" presId="urn:microsoft.com/office/officeart/2005/8/layout/list1"/>
    <dgm:cxn modelId="{2923BBFE-811C-4A3F-B75C-25D53DA7326F}" type="presParOf" srcId="{F123B248-F6E4-4CB7-BB20-3D3C2AAB1F1E}" destId="{CCF3FF65-F4A1-473B-9B84-9A12B679D030}" srcOrd="5" destOrd="0" presId="urn:microsoft.com/office/officeart/2005/8/layout/list1"/>
    <dgm:cxn modelId="{8791C19E-B47F-40C8-A362-17F97CCD027F}" type="presParOf" srcId="{F123B248-F6E4-4CB7-BB20-3D3C2AAB1F1E}" destId="{A1E95856-5860-4C38-8922-CAD93D9A64EE}" srcOrd="6" destOrd="0" presId="urn:microsoft.com/office/officeart/2005/8/layout/list1"/>
    <dgm:cxn modelId="{D4751AC1-9820-41E3-ADC0-E2FD03588D1C}" type="presParOf" srcId="{F123B248-F6E4-4CB7-BB20-3D3C2AAB1F1E}" destId="{D5A0F2E9-63F1-4C94-9A51-1AA316A44D9B}" srcOrd="7" destOrd="0" presId="urn:microsoft.com/office/officeart/2005/8/layout/list1"/>
    <dgm:cxn modelId="{7FC21D16-FBBF-40B7-B099-343509CE7677}" type="presParOf" srcId="{F123B248-F6E4-4CB7-BB20-3D3C2AAB1F1E}" destId="{CC6C7B4C-5C84-4C1A-B422-CA94C86D204E}" srcOrd="8" destOrd="0" presId="urn:microsoft.com/office/officeart/2005/8/layout/list1"/>
    <dgm:cxn modelId="{22E0CB4F-233A-4CB9-AD4A-709645CF3293}" type="presParOf" srcId="{CC6C7B4C-5C84-4C1A-B422-CA94C86D204E}" destId="{27633052-8520-41B8-BC7C-1BDD3B564E28}" srcOrd="0" destOrd="0" presId="urn:microsoft.com/office/officeart/2005/8/layout/list1"/>
    <dgm:cxn modelId="{F5CCBD22-2877-4A52-94A4-75F1DBD10814}" type="presParOf" srcId="{CC6C7B4C-5C84-4C1A-B422-CA94C86D204E}" destId="{A47D49FD-5782-47B6-82F6-FCEED17539B0}" srcOrd="1" destOrd="0" presId="urn:microsoft.com/office/officeart/2005/8/layout/list1"/>
    <dgm:cxn modelId="{732FC340-EDE3-4D7B-8666-89E16CA541AF}" type="presParOf" srcId="{F123B248-F6E4-4CB7-BB20-3D3C2AAB1F1E}" destId="{6661DD67-7F56-40B8-9265-8B2FAF4E4DB2}" srcOrd="9" destOrd="0" presId="urn:microsoft.com/office/officeart/2005/8/layout/list1"/>
    <dgm:cxn modelId="{425ABDE3-3F32-4CA2-9A4D-E6E2B084B8B3}" type="presParOf" srcId="{F123B248-F6E4-4CB7-BB20-3D3C2AAB1F1E}" destId="{112D99EE-6ECE-4E3C-895F-AFBDBEB1318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B4072A-511A-41D5-AF80-1FF747DD7200}"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F449871-2CF3-4BFF-BA25-FFCBF2D1607E}">
      <dgm:prSet/>
      <dgm:spPr/>
      <dgm:t>
        <a:bodyPr/>
        <a:lstStyle/>
        <a:p>
          <a:pPr rtl="0"/>
          <a:r>
            <a:rPr lang="en-US"/>
            <a:t>Grove Street and the Cot Shelter in Northampton are at capacity with 25 people</a:t>
          </a:r>
          <a:r>
            <a:rPr lang="en-US">
              <a:latin typeface="Trebuchet MS" panose="020B0603020202020204"/>
            </a:rPr>
            <a:t> and maintain a waitlist</a:t>
          </a:r>
          <a:r>
            <a:rPr lang="en-US"/>
            <a:t>.</a:t>
          </a:r>
        </a:p>
      </dgm:t>
    </dgm:pt>
    <dgm:pt modelId="{0F90B90D-96BA-4EC1-BAC3-031041F35A46}" type="parTrans" cxnId="{F530772A-82D0-40F7-947A-FF05416693E9}">
      <dgm:prSet/>
      <dgm:spPr/>
      <dgm:t>
        <a:bodyPr/>
        <a:lstStyle/>
        <a:p>
          <a:endParaRPr lang="en-US"/>
        </a:p>
      </dgm:t>
    </dgm:pt>
    <dgm:pt modelId="{36511866-09D6-4AC5-96FA-41E8652AB63A}" type="sibTrans" cxnId="{F530772A-82D0-40F7-947A-FF05416693E9}">
      <dgm:prSet/>
      <dgm:spPr/>
      <dgm:t>
        <a:bodyPr/>
        <a:lstStyle/>
        <a:p>
          <a:endParaRPr lang="en-US"/>
        </a:p>
      </dgm:t>
    </dgm:pt>
    <dgm:pt modelId="{64DC3C32-CF0F-41D2-81AC-E8A14451D6FA}">
      <dgm:prSet/>
      <dgm:spPr/>
      <dgm:t>
        <a:bodyPr/>
        <a:lstStyle/>
        <a:p>
          <a:pPr rtl="0"/>
          <a:r>
            <a:rPr lang="en-US"/>
            <a:t>Anecdotally, shelter staff are reporting a</a:t>
          </a:r>
          <a:r>
            <a:rPr lang="en-US">
              <a:latin typeface="Trebuchet MS" panose="020B0603020202020204"/>
            </a:rPr>
            <a:t> significant</a:t>
          </a:r>
          <a:r>
            <a:rPr lang="en-US"/>
            <a:t> uptick in encampments and unsheltered homelessness in Northampton.</a:t>
          </a:r>
        </a:p>
      </dgm:t>
    </dgm:pt>
    <dgm:pt modelId="{0CDCCDC7-CE5B-47C0-9A7B-29FC6DEF2443}" type="parTrans" cxnId="{21ECB207-4171-4981-8EAC-CB83D10A5555}">
      <dgm:prSet/>
      <dgm:spPr/>
      <dgm:t>
        <a:bodyPr/>
        <a:lstStyle/>
        <a:p>
          <a:endParaRPr lang="en-US"/>
        </a:p>
      </dgm:t>
    </dgm:pt>
    <dgm:pt modelId="{03A87862-77B7-4E1E-9AF4-4395EE1BCB31}" type="sibTrans" cxnId="{21ECB207-4171-4981-8EAC-CB83D10A5555}">
      <dgm:prSet/>
      <dgm:spPr/>
      <dgm:t>
        <a:bodyPr/>
        <a:lstStyle/>
        <a:p>
          <a:endParaRPr lang="en-US"/>
        </a:p>
      </dgm:t>
    </dgm:pt>
    <dgm:pt modelId="{9442BAC5-46A2-4D3C-9262-677A1360CA0A}">
      <dgm:prSet/>
      <dgm:spPr/>
      <dgm:t>
        <a:bodyPr/>
        <a:lstStyle/>
        <a:p>
          <a:r>
            <a:rPr lang="en-US"/>
            <a:t>Craig's Doors in Amherst is not open currently but will contract with DHCD to lease 20 hotel rooms for the winter months.</a:t>
          </a:r>
        </a:p>
      </dgm:t>
    </dgm:pt>
    <dgm:pt modelId="{A0E3FA59-EE05-4B70-8895-B36A9C3011FB}" type="parTrans" cxnId="{60C8529D-4F8D-46E9-9288-D13689BE12D7}">
      <dgm:prSet/>
      <dgm:spPr/>
      <dgm:t>
        <a:bodyPr/>
        <a:lstStyle/>
        <a:p>
          <a:endParaRPr lang="en-US"/>
        </a:p>
      </dgm:t>
    </dgm:pt>
    <dgm:pt modelId="{1FEBC1F9-8F7B-4E04-BA08-3134896CECC6}" type="sibTrans" cxnId="{60C8529D-4F8D-46E9-9288-D13689BE12D7}">
      <dgm:prSet/>
      <dgm:spPr/>
      <dgm:t>
        <a:bodyPr/>
        <a:lstStyle/>
        <a:p>
          <a:endParaRPr lang="en-US"/>
        </a:p>
      </dgm:t>
    </dgm:pt>
    <dgm:pt modelId="{1136D857-93B6-4E56-AB58-B7D524AE4B92}">
      <dgm:prSet/>
      <dgm:spPr/>
      <dgm:t>
        <a:bodyPr/>
        <a:lstStyle/>
        <a:p>
          <a:r>
            <a:rPr lang="en-US"/>
            <a:t>Currently, Craigs Doors is supporting people in encampments in Amherst and has installed a shower outside of the Resource Center.</a:t>
          </a:r>
        </a:p>
      </dgm:t>
    </dgm:pt>
    <dgm:pt modelId="{4E2B606E-4BEE-459B-8BA3-546A67BFE2C6}" type="parTrans" cxnId="{C866CA5C-D5CC-41C5-ADEB-8505D31DD618}">
      <dgm:prSet/>
      <dgm:spPr/>
      <dgm:t>
        <a:bodyPr/>
        <a:lstStyle/>
        <a:p>
          <a:endParaRPr lang="en-US"/>
        </a:p>
      </dgm:t>
    </dgm:pt>
    <dgm:pt modelId="{258E4CD8-E904-40C2-A23A-3FDA2A550CB6}" type="sibTrans" cxnId="{C866CA5C-D5CC-41C5-ADEB-8505D31DD618}">
      <dgm:prSet/>
      <dgm:spPr/>
      <dgm:t>
        <a:bodyPr/>
        <a:lstStyle/>
        <a:p>
          <a:endParaRPr lang="en-US"/>
        </a:p>
      </dgm:t>
    </dgm:pt>
    <dgm:pt modelId="{EAA51556-42D0-44EF-8571-F86A23A81223}">
      <dgm:prSet/>
      <dgm:spPr/>
      <dgm:t>
        <a:bodyPr/>
        <a:lstStyle/>
        <a:p>
          <a:pPr rtl="0"/>
          <a:r>
            <a:rPr lang="en-US"/>
            <a:t>Craig's Doors is also searching for a </a:t>
          </a:r>
          <a:r>
            <a:rPr lang="en-US">
              <a:latin typeface="Trebuchet MS" panose="020B0603020202020204"/>
            </a:rPr>
            <a:t>new site</a:t>
          </a:r>
          <a:r>
            <a:rPr lang="en-US"/>
            <a:t> for the shelter.</a:t>
          </a:r>
        </a:p>
      </dgm:t>
    </dgm:pt>
    <dgm:pt modelId="{2C7AF0DA-AB94-4A04-BC61-B27D8A779FD9}" type="parTrans" cxnId="{5E721E0D-7092-44ED-A18F-881A7B2AE00A}">
      <dgm:prSet/>
      <dgm:spPr/>
      <dgm:t>
        <a:bodyPr/>
        <a:lstStyle/>
        <a:p>
          <a:endParaRPr lang="en-US"/>
        </a:p>
      </dgm:t>
    </dgm:pt>
    <dgm:pt modelId="{857F7370-C41E-43FB-9B17-CD11F51173AE}" type="sibTrans" cxnId="{5E721E0D-7092-44ED-A18F-881A7B2AE00A}">
      <dgm:prSet/>
      <dgm:spPr/>
      <dgm:t>
        <a:bodyPr/>
        <a:lstStyle/>
        <a:p>
          <a:endParaRPr lang="en-US"/>
        </a:p>
      </dgm:t>
    </dgm:pt>
    <dgm:pt modelId="{6308B4A1-AB2D-4634-9084-57CDE91FC857}" type="pres">
      <dgm:prSet presAssocID="{2AB4072A-511A-41D5-AF80-1FF747DD7200}" presName="vert0" presStyleCnt="0">
        <dgm:presLayoutVars>
          <dgm:dir/>
          <dgm:animOne val="branch"/>
          <dgm:animLvl val="lvl"/>
        </dgm:presLayoutVars>
      </dgm:prSet>
      <dgm:spPr/>
    </dgm:pt>
    <dgm:pt modelId="{2CB13CD7-E89F-4CD7-84D9-64005866E707}" type="pres">
      <dgm:prSet presAssocID="{1F449871-2CF3-4BFF-BA25-FFCBF2D1607E}" presName="thickLine" presStyleLbl="alignNode1" presStyleIdx="0" presStyleCnt="5"/>
      <dgm:spPr/>
    </dgm:pt>
    <dgm:pt modelId="{378F7FED-ECB2-439E-85CD-FAE92D51AB29}" type="pres">
      <dgm:prSet presAssocID="{1F449871-2CF3-4BFF-BA25-FFCBF2D1607E}" presName="horz1" presStyleCnt="0"/>
      <dgm:spPr/>
    </dgm:pt>
    <dgm:pt modelId="{D9792A4C-4F94-44CD-B3A8-88D53964BB68}" type="pres">
      <dgm:prSet presAssocID="{1F449871-2CF3-4BFF-BA25-FFCBF2D1607E}" presName="tx1" presStyleLbl="revTx" presStyleIdx="0" presStyleCnt="5"/>
      <dgm:spPr/>
    </dgm:pt>
    <dgm:pt modelId="{5AFFDD2B-202E-4C8B-9600-7507372845F9}" type="pres">
      <dgm:prSet presAssocID="{1F449871-2CF3-4BFF-BA25-FFCBF2D1607E}" presName="vert1" presStyleCnt="0"/>
      <dgm:spPr/>
    </dgm:pt>
    <dgm:pt modelId="{C93FDC18-EE4A-4863-B3FD-FDA367BA9916}" type="pres">
      <dgm:prSet presAssocID="{64DC3C32-CF0F-41D2-81AC-E8A14451D6FA}" presName="thickLine" presStyleLbl="alignNode1" presStyleIdx="1" presStyleCnt="5"/>
      <dgm:spPr/>
    </dgm:pt>
    <dgm:pt modelId="{C44D26B2-F740-4BEF-B37D-BE7F9D59494E}" type="pres">
      <dgm:prSet presAssocID="{64DC3C32-CF0F-41D2-81AC-E8A14451D6FA}" presName="horz1" presStyleCnt="0"/>
      <dgm:spPr/>
    </dgm:pt>
    <dgm:pt modelId="{DF8FAA81-12EF-4A74-9185-8E24C9303C9D}" type="pres">
      <dgm:prSet presAssocID="{64DC3C32-CF0F-41D2-81AC-E8A14451D6FA}" presName="tx1" presStyleLbl="revTx" presStyleIdx="1" presStyleCnt="5"/>
      <dgm:spPr/>
    </dgm:pt>
    <dgm:pt modelId="{CBB7DDA4-7325-4512-AFE2-EDCD3568C36B}" type="pres">
      <dgm:prSet presAssocID="{64DC3C32-CF0F-41D2-81AC-E8A14451D6FA}" presName="vert1" presStyleCnt="0"/>
      <dgm:spPr/>
    </dgm:pt>
    <dgm:pt modelId="{59F8EA59-F796-4CD7-9956-5E847352BE76}" type="pres">
      <dgm:prSet presAssocID="{9442BAC5-46A2-4D3C-9262-677A1360CA0A}" presName="thickLine" presStyleLbl="alignNode1" presStyleIdx="2" presStyleCnt="5"/>
      <dgm:spPr/>
    </dgm:pt>
    <dgm:pt modelId="{E3EB29CE-5230-44F9-B2A0-A3930B90B8C9}" type="pres">
      <dgm:prSet presAssocID="{9442BAC5-46A2-4D3C-9262-677A1360CA0A}" presName="horz1" presStyleCnt="0"/>
      <dgm:spPr/>
    </dgm:pt>
    <dgm:pt modelId="{9ACC3759-A370-468F-B0E9-C8426FAE466E}" type="pres">
      <dgm:prSet presAssocID="{9442BAC5-46A2-4D3C-9262-677A1360CA0A}" presName="tx1" presStyleLbl="revTx" presStyleIdx="2" presStyleCnt="5"/>
      <dgm:spPr/>
    </dgm:pt>
    <dgm:pt modelId="{7A786963-1450-478C-99BD-2729225F95D6}" type="pres">
      <dgm:prSet presAssocID="{9442BAC5-46A2-4D3C-9262-677A1360CA0A}" presName="vert1" presStyleCnt="0"/>
      <dgm:spPr/>
    </dgm:pt>
    <dgm:pt modelId="{AFD8513F-7011-4C19-AA23-7B2E8766AD79}" type="pres">
      <dgm:prSet presAssocID="{1136D857-93B6-4E56-AB58-B7D524AE4B92}" presName="thickLine" presStyleLbl="alignNode1" presStyleIdx="3" presStyleCnt="5"/>
      <dgm:spPr/>
    </dgm:pt>
    <dgm:pt modelId="{97710E6B-D428-4669-8AC2-6603D3CE0ED7}" type="pres">
      <dgm:prSet presAssocID="{1136D857-93B6-4E56-AB58-B7D524AE4B92}" presName="horz1" presStyleCnt="0"/>
      <dgm:spPr/>
    </dgm:pt>
    <dgm:pt modelId="{50920549-E011-418F-822F-90848BFF10AA}" type="pres">
      <dgm:prSet presAssocID="{1136D857-93B6-4E56-AB58-B7D524AE4B92}" presName="tx1" presStyleLbl="revTx" presStyleIdx="3" presStyleCnt="5"/>
      <dgm:spPr/>
    </dgm:pt>
    <dgm:pt modelId="{1F4BDCD1-19F2-4E17-ADB9-44744DAE11BC}" type="pres">
      <dgm:prSet presAssocID="{1136D857-93B6-4E56-AB58-B7D524AE4B92}" presName="vert1" presStyleCnt="0"/>
      <dgm:spPr/>
    </dgm:pt>
    <dgm:pt modelId="{6B8BC891-3572-429F-B6AB-E01DD46E8B57}" type="pres">
      <dgm:prSet presAssocID="{EAA51556-42D0-44EF-8571-F86A23A81223}" presName="thickLine" presStyleLbl="alignNode1" presStyleIdx="4" presStyleCnt="5"/>
      <dgm:spPr/>
    </dgm:pt>
    <dgm:pt modelId="{09AF9018-FD55-4B90-AA89-50391F237E33}" type="pres">
      <dgm:prSet presAssocID="{EAA51556-42D0-44EF-8571-F86A23A81223}" presName="horz1" presStyleCnt="0"/>
      <dgm:spPr/>
    </dgm:pt>
    <dgm:pt modelId="{DC05CFAC-74CC-4E8B-8072-9E26FDD7425E}" type="pres">
      <dgm:prSet presAssocID="{EAA51556-42D0-44EF-8571-F86A23A81223}" presName="tx1" presStyleLbl="revTx" presStyleIdx="4" presStyleCnt="5"/>
      <dgm:spPr/>
    </dgm:pt>
    <dgm:pt modelId="{72946A82-C700-4C44-BC0E-0B5AF628F9FA}" type="pres">
      <dgm:prSet presAssocID="{EAA51556-42D0-44EF-8571-F86A23A81223}" presName="vert1" presStyleCnt="0"/>
      <dgm:spPr/>
    </dgm:pt>
  </dgm:ptLst>
  <dgm:cxnLst>
    <dgm:cxn modelId="{21ECB207-4171-4981-8EAC-CB83D10A5555}" srcId="{2AB4072A-511A-41D5-AF80-1FF747DD7200}" destId="{64DC3C32-CF0F-41D2-81AC-E8A14451D6FA}" srcOrd="1" destOrd="0" parTransId="{0CDCCDC7-CE5B-47C0-9A7B-29FC6DEF2443}" sibTransId="{03A87862-77B7-4E1E-9AF4-4395EE1BCB31}"/>
    <dgm:cxn modelId="{5E721E0D-7092-44ED-A18F-881A7B2AE00A}" srcId="{2AB4072A-511A-41D5-AF80-1FF747DD7200}" destId="{EAA51556-42D0-44EF-8571-F86A23A81223}" srcOrd="4" destOrd="0" parTransId="{2C7AF0DA-AB94-4A04-BC61-B27D8A779FD9}" sibTransId="{857F7370-C41E-43FB-9B17-CD11F51173AE}"/>
    <dgm:cxn modelId="{785D3F0F-B74D-4661-890F-F9E2CDBFA7DB}" type="presOf" srcId="{2AB4072A-511A-41D5-AF80-1FF747DD7200}" destId="{6308B4A1-AB2D-4634-9084-57CDE91FC857}" srcOrd="0" destOrd="0" presId="urn:microsoft.com/office/officeart/2008/layout/LinedList"/>
    <dgm:cxn modelId="{6B00371A-FC57-4819-8D29-EFB7AAF901C1}" type="presOf" srcId="{1F449871-2CF3-4BFF-BA25-FFCBF2D1607E}" destId="{D9792A4C-4F94-44CD-B3A8-88D53964BB68}" srcOrd="0" destOrd="0" presId="urn:microsoft.com/office/officeart/2008/layout/LinedList"/>
    <dgm:cxn modelId="{F530772A-82D0-40F7-947A-FF05416693E9}" srcId="{2AB4072A-511A-41D5-AF80-1FF747DD7200}" destId="{1F449871-2CF3-4BFF-BA25-FFCBF2D1607E}" srcOrd="0" destOrd="0" parTransId="{0F90B90D-96BA-4EC1-BAC3-031041F35A46}" sibTransId="{36511866-09D6-4AC5-96FA-41E8652AB63A}"/>
    <dgm:cxn modelId="{23385A2B-0A61-4B2C-828E-9ACD067681F4}" type="presOf" srcId="{EAA51556-42D0-44EF-8571-F86A23A81223}" destId="{DC05CFAC-74CC-4E8B-8072-9E26FDD7425E}" srcOrd="0" destOrd="0" presId="urn:microsoft.com/office/officeart/2008/layout/LinedList"/>
    <dgm:cxn modelId="{C866CA5C-D5CC-41C5-ADEB-8505D31DD618}" srcId="{2AB4072A-511A-41D5-AF80-1FF747DD7200}" destId="{1136D857-93B6-4E56-AB58-B7D524AE4B92}" srcOrd="3" destOrd="0" parTransId="{4E2B606E-4BEE-459B-8BA3-546A67BFE2C6}" sibTransId="{258E4CD8-E904-40C2-A23A-3FDA2A550CB6}"/>
    <dgm:cxn modelId="{CADC634D-17F7-46F7-AC5F-C05F1BAA1CDD}" type="presOf" srcId="{1136D857-93B6-4E56-AB58-B7D524AE4B92}" destId="{50920549-E011-418F-822F-90848BFF10AA}" srcOrd="0" destOrd="0" presId="urn:microsoft.com/office/officeart/2008/layout/LinedList"/>
    <dgm:cxn modelId="{60C8529D-4F8D-46E9-9288-D13689BE12D7}" srcId="{2AB4072A-511A-41D5-AF80-1FF747DD7200}" destId="{9442BAC5-46A2-4D3C-9262-677A1360CA0A}" srcOrd="2" destOrd="0" parTransId="{A0E3FA59-EE05-4B70-8895-B36A9C3011FB}" sibTransId="{1FEBC1F9-8F7B-4E04-BA08-3134896CECC6}"/>
    <dgm:cxn modelId="{34C98FE4-EF94-440A-8A30-8F9221AC876C}" type="presOf" srcId="{64DC3C32-CF0F-41D2-81AC-E8A14451D6FA}" destId="{DF8FAA81-12EF-4A74-9185-8E24C9303C9D}" srcOrd="0" destOrd="0" presId="urn:microsoft.com/office/officeart/2008/layout/LinedList"/>
    <dgm:cxn modelId="{0B3868F9-FE51-44B5-B7B7-187F9C4496F7}" type="presOf" srcId="{9442BAC5-46A2-4D3C-9262-677A1360CA0A}" destId="{9ACC3759-A370-468F-B0E9-C8426FAE466E}" srcOrd="0" destOrd="0" presId="urn:microsoft.com/office/officeart/2008/layout/LinedList"/>
    <dgm:cxn modelId="{E9EC15A1-4488-4615-A84A-410C42B94A59}" type="presParOf" srcId="{6308B4A1-AB2D-4634-9084-57CDE91FC857}" destId="{2CB13CD7-E89F-4CD7-84D9-64005866E707}" srcOrd="0" destOrd="0" presId="urn:microsoft.com/office/officeart/2008/layout/LinedList"/>
    <dgm:cxn modelId="{27858E46-1E96-4A0E-8F8E-A4A3E279534A}" type="presParOf" srcId="{6308B4A1-AB2D-4634-9084-57CDE91FC857}" destId="{378F7FED-ECB2-439E-85CD-FAE92D51AB29}" srcOrd="1" destOrd="0" presId="urn:microsoft.com/office/officeart/2008/layout/LinedList"/>
    <dgm:cxn modelId="{175D98AC-AF8D-4BF1-AC03-F16215CDE09C}" type="presParOf" srcId="{378F7FED-ECB2-439E-85CD-FAE92D51AB29}" destId="{D9792A4C-4F94-44CD-B3A8-88D53964BB68}" srcOrd="0" destOrd="0" presId="urn:microsoft.com/office/officeart/2008/layout/LinedList"/>
    <dgm:cxn modelId="{8136AC8D-CA60-42B8-BF7F-E9BCD62AE78E}" type="presParOf" srcId="{378F7FED-ECB2-439E-85CD-FAE92D51AB29}" destId="{5AFFDD2B-202E-4C8B-9600-7507372845F9}" srcOrd="1" destOrd="0" presId="urn:microsoft.com/office/officeart/2008/layout/LinedList"/>
    <dgm:cxn modelId="{E3E95BD4-32C2-413E-98DE-731CAF1A2BDA}" type="presParOf" srcId="{6308B4A1-AB2D-4634-9084-57CDE91FC857}" destId="{C93FDC18-EE4A-4863-B3FD-FDA367BA9916}" srcOrd="2" destOrd="0" presId="urn:microsoft.com/office/officeart/2008/layout/LinedList"/>
    <dgm:cxn modelId="{1DECE54A-84A1-4CD5-ADBB-5BF22E58AB36}" type="presParOf" srcId="{6308B4A1-AB2D-4634-9084-57CDE91FC857}" destId="{C44D26B2-F740-4BEF-B37D-BE7F9D59494E}" srcOrd="3" destOrd="0" presId="urn:microsoft.com/office/officeart/2008/layout/LinedList"/>
    <dgm:cxn modelId="{A6CF8979-82F0-4A18-8073-D269720F2878}" type="presParOf" srcId="{C44D26B2-F740-4BEF-B37D-BE7F9D59494E}" destId="{DF8FAA81-12EF-4A74-9185-8E24C9303C9D}" srcOrd="0" destOrd="0" presId="urn:microsoft.com/office/officeart/2008/layout/LinedList"/>
    <dgm:cxn modelId="{3CD5FE03-A4A5-4B85-9BBC-1EEAE63E4A98}" type="presParOf" srcId="{C44D26B2-F740-4BEF-B37D-BE7F9D59494E}" destId="{CBB7DDA4-7325-4512-AFE2-EDCD3568C36B}" srcOrd="1" destOrd="0" presId="urn:microsoft.com/office/officeart/2008/layout/LinedList"/>
    <dgm:cxn modelId="{9CD3B7AE-66C2-42D1-B287-C792DD2D8045}" type="presParOf" srcId="{6308B4A1-AB2D-4634-9084-57CDE91FC857}" destId="{59F8EA59-F796-4CD7-9956-5E847352BE76}" srcOrd="4" destOrd="0" presId="urn:microsoft.com/office/officeart/2008/layout/LinedList"/>
    <dgm:cxn modelId="{635ACFC0-CDEC-44E2-857F-EA94564327CD}" type="presParOf" srcId="{6308B4A1-AB2D-4634-9084-57CDE91FC857}" destId="{E3EB29CE-5230-44F9-B2A0-A3930B90B8C9}" srcOrd="5" destOrd="0" presId="urn:microsoft.com/office/officeart/2008/layout/LinedList"/>
    <dgm:cxn modelId="{4A27DE0F-BC4D-420C-8CE1-B4299ADD45A2}" type="presParOf" srcId="{E3EB29CE-5230-44F9-B2A0-A3930B90B8C9}" destId="{9ACC3759-A370-468F-B0E9-C8426FAE466E}" srcOrd="0" destOrd="0" presId="urn:microsoft.com/office/officeart/2008/layout/LinedList"/>
    <dgm:cxn modelId="{28B6B165-23C0-4BC7-8A9B-B56F563C3D05}" type="presParOf" srcId="{E3EB29CE-5230-44F9-B2A0-A3930B90B8C9}" destId="{7A786963-1450-478C-99BD-2729225F95D6}" srcOrd="1" destOrd="0" presId="urn:microsoft.com/office/officeart/2008/layout/LinedList"/>
    <dgm:cxn modelId="{80F69C3E-781B-4F9D-B3EA-502347723C23}" type="presParOf" srcId="{6308B4A1-AB2D-4634-9084-57CDE91FC857}" destId="{AFD8513F-7011-4C19-AA23-7B2E8766AD79}" srcOrd="6" destOrd="0" presId="urn:microsoft.com/office/officeart/2008/layout/LinedList"/>
    <dgm:cxn modelId="{08CD225F-8067-4D2C-A352-E5C7F2970478}" type="presParOf" srcId="{6308B4A1-AB2D-4634-9084-57CDE91FC857}" destId="{97710E6B-D428-4669-8AC2-6603D3CE0ED7}" srcOrd="7" destOrd="0" presId="urn:microsoft.com/office/officeart/2008/layout/LinedList"/>
    <dgm:cxn modelId="{8A23595D-6CC3-4A44-923E-134D53577528}" type="presParOf" srcId="{97710E6B-D428-4669-8AC2-6603D3CE0ED7}" destId="{50920549-E011-418F-822F-90848BFF10AA}" srcOrd="0" destOrd="0" presId="urn:microsoft.com/office/officeart/2008/layout/LinedList"/>
    <dgm:cxn modelId="{A29CB715-5E1C-4A9B-A69D-F1E87727B587}" type="presParOf" srcId="{97710E6B-D428-4669-8AC2-6603D3CE0ED7}" destId="{1F4BDCD1-19F2-4E17-ADB9-44744DAE11BC}" srcOrd="1" destOrd="0" presId="urn:microsoft.com/office/officeart/2008/layout/LinedList"/>
    <dgm:cxn modelId="{7E980562-D16C-4DE7-AB9F-58A172C25BC3}" type="presParOf" srcId="{6308B4A1-AB2D-4634-9084-57CDE91FC857}" destId="{6B8BC891-3572-429F-B6AB-E01DD46E8B57}" srcOrd="8" destOrd="0" presId="urn:microsoft.com/office/officeart/2008/layout/LinedList"/>
    <dgm:cxn modelId="{6D85D9C9-05E9-416D-9954-4601E7086699}" type="presParOf" srcId="{6308B4A1-AB2D-4634-9084-57CDE91FC857}" destId="{09AF9018-FD55-4B90-AA89-50391F237E33}" srcOrd="9" destOrd="0" presId="urn:microsoft.com/office/officeart/2008/layout/LinedList"/>
    <dgm:cxn modelId="{4827836E-4C1B-4649-BFED-60714C78CB00}" type="presParOf" srcId="{09AF9018-FD55-4B90-AA89-50391F237E33}" destId="{DC05CFAC-74CC-4E8B-8072-9E26FDD7425E}" srcOrd="0" destOrd="0" presId="urn:microsoft.com/office/officeart/2008/layout/LinedList"/>
    <dgm:cxn modelId="{C60BB2DF-48AB-436F-95BE-57444ADC3402}" type="presParOf" srcId="{09AF9018-FD55-4B90-AA89-50391F237E33}" destId="{72946A82-C700-4C44-BC0E-0B5AF628F9F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29BA54-6C48-4765-8075-C283F7BD82CB}"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AB43F655-0F64-425F-BF3E-42F7E61CC58A}">
      <dgm:prSet/>
      <dgm:spPr/>
      <dgm:t>
        <a:bodyPr/>
        <a:lstStyle/>
        <a:p>
          <a:pPr rtl="0"/>
          <a:r>
            <a:rPr lang="en-US"/>
            <a:t>Pittsfield is seeing a big increase in encampments- there have been reports of</a:t>
          </a:r>
          <a:r>
            <a:rPr lang="en-US">
              <a:latin typeface="Calibri Light" panose="020F0302020204030204"/>
            </a:rPr>
            <a:t> around 40</a:t>
          </a:r>
          <a:r>
            <a:rPr lang="en-US"/>
            <a:t> people between encampments.</a:t>
          </a:r>
          <a:r>
            <a:rPr lang="en-US">
              <a:latin typeface="Trebuchet MS" panose="020B0603020202020204"/>
            </a:rPr>
            <a:t> </a:t>
          </a:r>
          <a:endParaRPr lang="en-US" b="1"/>
        </a:p>
      </dgm:t>
    </dgm:pt>
    <dgm:pt modelId="{6144C0E8-7DF1-468B-804D-6D103937C958}" type="parTrans" cxnId="{FFF8B621-9470-410B-9971-9D5916ECAE83}">
      <dgm:prSet/>
      <dgm:spPr/>
      <dgm:t>
        <a:bodyPr/>
        <a:lstStyle/>
        <a:p>
          <a:endParaRPr lang="en-US"/>
        </a:p>
      </dgm:t>
    </dgm:pt>
    <dgm:pt modelId="{1E00554D-EBFC-4D6F-8396-E48F473F00E9}" type="sibTrans" cxnId="{FFF8B621-9470-410B-9971-9D5916ECAE83}">
      <dgm:prSet/>
      <dgm:spPr/>
      <dgm:t>
        <a:bodyPr/>
        <a:lstStyle/>
        <a:p>
          <a:endParaRPr lang="en-US"/>
        </a:p>
      </dgm:t>
    </dgm:pt>
    <dgm:pt modelId="{7EFA6529-4B8F-475F-A5B9-FBD4E61EFB64}">
      <dgm:prSet/>
      <dgm:spPr/>
      <dgm:t>
        <a:bodyPr/>
        <a:lstStyle/>
        <a:p>
          <a:r>
            <a:rPr lang="en-US"/>
            <a:t>The City of Pittsfield has approved a special permit for the shelter to move downtown and there is a site search underway.</a:t>
          </a:r>
        </a:p>
      </dgm:t>
    </dgm:pt>
    <dgm:pt modelId="{66864D42-851C-4120-B833-80C4752077B8}" type="parTrans" cxnId="{98F55663-C086-4082-B7EE-60E9881F237A}">
      <dgm:prSet/>
      <dgm:spPr/>
      <dgm:t>
        <a:bodyPr/>
        <a:lstStyle/>
        <a:p>
          <a:endParaRPr lang="en-US"/>
        </a:p>
      </dgm:t>
    </dgm:pt>
    <dgm:pt modelId="{4482584C-6A48-4A77-8D15-444B02804776}" type="sibTrans" cxnId="{98F55663-C086-4082-B7EE-60E9881F237A}">
      <dgm:prSet/>
      <dgm:spPr/>
      <dgm:t>
        <a:bodyPr/>
        <a:lstStyle/>
        <a:p>
          <a:endParaRPr lang="en-US"/>
        </a:p>
      </dgm:t>
    </dgm:pt>
    <dgm:pt modelId="{31A6DDE1-A378-4ACF-AB4B-D7B50F0BE158}">
      <dgm:prSet/>
      <dgm:spPr/>
      <dgm:t>
        <a:bodyPr/>
        <a:lstStyle/>
        <a:p>
          <a:r>
            <a:rPr lang="en-US"/>
            <a:t>At it's current location at Barton's Crossing, the Pittsfield shelter can serve between 10 and 12 people.</a:t>
          </a:r>
        </a:p>
      </dgm:t>
    </dgm:pt>
    <dgm:pt modelId="{A38DC233-3546-45D2-A209-4398B347641F}" type="parTrans" cxnId="{FE442682-3328-4E96-85EB-6BBE415A8CE8}">
      <dgm:prSet/>
      <dgm:spPr/>
      <dgm:t>
        <a:bodyPr/>
        <a:lstStyle/>
        <a:p>
          <a:endParaRPr lang="en-US"/>
        </a:p>
      </dgm:t>
    </dgm:pt>
    <dgm:pt modelId="{EED20511-5EE8-4953-B260-C2018C89BA69}" type="sibTrans" cxnId="{FE442682-3328-4E96-85EB-6BBE415A8CE8}">
      <dgm:prSet/>
      <dgm:spPr/>
      <dgm:t>
        <a:bodyPr/>
        <a:lstStyle/>
        <a:p>
          <a:endParaRPr lang="en-US"/>
        </a:p>
      </dgm:t>
    </dgm:pt>
    <dgm:pt modelId="{FF140B8D-92EC-4B0F-B288-A14B0837A2BA}">
      <dgm:prSet/>
      <dgm:spPr/>
      <dgm:t>
        <a:bodyPr/>
        <a:lstStyle/>
        <a:p>
          <a:r>
            <a:rPr lang="en-US"/>
            <a:t>North Adams is also seeing an increase in emergency housing calls but has limited capacity for shelter.</a:t>
          </a:r>
        </a:p>
      </dgm:t>
    </dgm:pt>
    <dgm:pt modelId="{BC5E78B3-8840-492A-A472-C03A560B6178}" type="parTrans" cxnId="{BA73E323-1153-45FA-ACF1-8FA0FE05C46A}">
      <dgm:prSet/>
      <dgm:spPr/>
      <dgm:t>
        <a:bodyPr/>
        <a:lstStyle/>
        <a:p>
          <a:endParaRPr lang="en-US"/>
        </a:p>
      </dgm:t>
    </dgm:pt>
    <dgm:pt modelId="{8D461374-D893-43B5-93E2-B01D232C7439}" type="sibTrans" cxnId="{BA73E323-1153-45FA-ACF1-8FA0FE05C46A}">
      <dgm:prSet/>
      <dgm:spPr/>
      <dgm:t>
        <a:bodyPr/>
        <a:lstStyle/>
        <a:p>
          <a:endParaRPr lang="en-US"/>
        </a:p>
      </dgm:t>
    </dgm:pt>
    <dgm:pt modelId="{E36623A8-D2DF-4DBC-BD62-5E0754B2B596}">
      <dgm:prSet/>
      <dgm:spPr/>
      <dgm:t>
        <a:bodyPr/>
        <a:lstStyle/>
        <a:p>
          <a:r>
            <a:rPr lang="en-US"/>
            <a:t>Louison House is the only emergency housing option in North Adams with a capacity to serve 22 people.</a:t>
          </a:r>
        </a:p>
      </dgm:t>
    </dgm:pt>
    <dgm:pt modelId="{47DB6D44-CC65-4FB0-AEC2-57793CAF8812}" type="parTrans" cxnId="{A27F5348-3464-4749-8ED3-7A11ACB86313}">
      <dgm:prSet/>
      <dgm:spPr/>
      <dgm:t>
        <a:bodyPr/>
        <a:lstStyle/>
        <a:p>
          <a:endParaRPr lang="en-US"/>
        </a:p>
      </dgm:t>
    </dgm:pt>
    <dgm:pt modelId="{3CFF49A9-3637-4020-AA3B-9E263FCFD6FC}" type="sibTrans" cxnId="{A27F5348-3464-4749-8ED3-7A11ACB86313}">
      <dgm:prSet/>
      <dgm:spPr/>
      <dgm:t>
        <a:bodyPr/>
        <a:lstStyle/>
        <a:p>
          <a:endParaRPr lang="en-US"/>
        </a:p>
      </dgm:t>
    </dgm:pt>
    <dgm:pt modelId="{0DBD4638-F05C-45F5-ACDB-009ECEBD4C02}" type="pres">
      <dgm:prSet presAssocID="{4D29BA54-6C48-4765-8075-C283F7BD82CB}" presName="vert0" presStyleCnt="0">
        <dgm:presLayoutVars>
          <dgm:dir/>
          <dgm:animOne val="branch"/>
          <dgm:animLvl val="lvl"/>
        </dgm:presLayoutVars>
      </dgm:prSet>
      <dgm:spPr/>
    </dgm:pt>
    <dgm:pt modelId="{B1465087-7CDC-4048-B35D-5421295C5824}" type="pres">
      <dgm:prSet presAssocID="{AB43F655-0F64-425F-BF3E-42F7E61CC58A}" presName="thickLine" presStyleLbl="alignNode1" presStyleIdx="0" presStyleCnt="5"/>
      <dgm:spPr/>
    </dgm:pt>
    <dgm:pt modelId="{7EF04427-2571-45EA-80B7-E1CEC35B10FE}" type="pres">
      <dgm:prSet presAssocID="{AB43F655-0F64-425F-BF3E-42F7E61CC58A}" presName="horz1" presStyleCnt="0"/>
      <dgm:spPr/>
    </dgm:pt>
    <dgm:pt modelId="{8F4402FB-4AD5-4822-B50C-13865738079C}" type="pres">
      <dgm:prSet presAssocID="{AB43F655-0F64-425F-BF3E-42F7E61CC58A}" presName="tx1" presStyleLbl="revTx" presStyleIdx="0" presStyleCnt="5"/>
      <dgm:spPr/>
    </dgm:pt>
    <dgm:pt modelId="{02318A4B-D33B-4B55-AE99-7E5E6B750BFA}" type="pres">
      <dgm:prSet presAssocID="{AB43F655-0F64-425F-BF3E-42F7E61CC58A}" presName="vert1" presStyleCnt="0"/>
      <dgm:spPr/>
    </dgm:pt>
    <dgm:pt modelId="{38E3E926-DD22-437C-B299-898F7CA69C57}" type="pres">
      <dgm:prSet presAssocID="{7EFA6529-4B8F-475F-A5B9-FBD4E61EFB64}" presName="thickLine" presStyleLbl="alignNode1" presStyleIdx="1" presStyleCnt="5"/>
      <dgm:spPr/>
    </dgm:pt>
    <dgm:pt modelId="{94269D9B-9C58-4847-8E26-4D2A250DDC4B}" type="pres">
      <dgm:prSet presAssocID="{7EFA6529-4B8F-475F-A5B9-FBD4E61EFB64}" presName="horz1" presStyleCnt="0"/>
      <dgm:spPr/>
    </dgm:pt>
    <dgm:pt modelId="{BDD4216D-92FC-4F62-9438-DFF835EE4CFD}" type="pres">
      <dgm:prSet presAssocID="{7EFA6529-4B8F-475F-A5B9-FBD4E61EFB64}" presName="tx1" presStyleLbl="revTx" presStyleIdx="1" presStyleCnt="5"/>
      <dgm:spPr/>
    </dgm:pt>
    <dgm:pt modelId="{658C232C-BEC3-467A-85B9-E0B48100193C}" type="pres">
      <dgm:prSet presAssocID="{7EFA6529-4B8F-475F-A5B9-FBD4E61EFB64}" presName="vert1" presStyleCnt="0"/>
      <dgm:spPr/>
    </dgm:pt>
    <dgm:pt modelId="{3E4F593E-D2D8-4BEB-AF03-83A966DF4CAB}" type="pres">
      <dgm:prSet presAssocID="{31A6DDE1-A378-4ACF-AB4B-D7B50F0BE158}" presName="thickLine" presStyleLbl="alignNode1" presStyleIdx="2" presStyleCnt="5"/>
      <dgm:spPr/>
    </dgm:pt>
    <dgm:pt modelId="{F01CC4A2-6FCE-4D75-B666-466E0F2801C9}" type="pres">
      <dgm:prSet presAssocID="{31A6DDE1-A378-4ACF-AB4B-D7B50F0BE158}" presName="horz1" presStyleCnt="0"/>
      <dgm:spPr/>
    </dgm:pt>
    <dgm:pt modelId="{BD96873D-6601-46C3-BF3F-6DBD056D3323}" type="pres">
      <dgm:prSet presAssocID="{31A6DDE1-A378-4ACF-AB4B-D7B50F0BE158}" presName="tx1" presStyleLbl="revTx" presStyleIdx="2" presStyleCnt="5"/>
      <dgm:spPr/>
    </dgm:pt>
    <dgm:pt modelId="{EE20129D-C7EE-4C27-A027-292B65E7077F}" type="pres">
      <dgm:prSet presAssocID="{31A6DDE1-A378-4ACF-AB4B-D7B50F0BE158}" presName="vert1" presStyleCnt="0"/>
      <dgm:spPr/>
    </dgm:pt>
    <dgm:pt modelId="{9674C0D4-3843-4B25-A086-2BB24B6582F7}" type="pres">
      <dgm:prSet presAssocID="{FF140B8D-92EC-4B0F-B288-A14B0837A2BA}" presName="thickLine" presStyleLbl="alignNode1" presStyleIdx="3" presStyleCnt="5"/>
      <dgm:spPr/>
    </dgm:pt>
    <dgm:pt modelId="{06CFB3AE-366B-4912-A462-B37C50399482}" type="pres">
      <dgm:prSet presAssocID="{FF140B8D-92EC-4B0F-B288-A14B0837A2BA}" presName="horz1" presStyleCnt="0"/>
      <dgm:spPr/>
    </dgm:pt>
    <dgm:pt modelId="{A7621DC1-FEDB-498B-B051-4587F71A9D42}" type="pres">
      <dgm:prSet presAssocID="{FF140B8D-92EC-4B0F-B288-A14B0837A2BA}" presName="tx1" presStyleLbl="revTx" presStyleIdx="3" presStyleCnt="5"/>
      <dgm:spPr/>
    </dgm:pt>
    <dgm:pt modelId="{7248BBD4-D4F8-4619-AC66-6FC9464065BA}" type="pres">
      <dgm:prSet presAssocID="{FF140B8D-92EC-4B0F-B288-A14B0837A2BA}" presName="vert1" presStyleCnt="0"/>
      <dgm:spPr/>
    </dgm:pt>
    <dgm:pt modelId="{2D11DBD7-B0D9-42EB-AB99-756764D14874}" type="pres">
      <dgm:prSet presAssocID="{E36623A8-D2DF-4DBC-BD62-5E0754B2B596}" presName="thickLine" presStyleLbl="alignNode1" presStyleIdx="4" presStyleCnt="5"/>
      <dgm:spPr/>
    </dgm:pt>
    <dgm:pt modelId="{3D41349A-DDC3-4F5C-AA6D-D5B5E2626E24}" type="pres">
      <dgm:prSet presAssocID="{E36623A8-D2DF-4DBC-BD62-5E0754B2B596}" presName="horz1" presStyleCnt="0"/>
      <dgm:spPr/>
    </dgm:pt>
    <dgm:pt modelId="{6A4648AC-B120-4D47-8C29-936733D08523}" type="pres">
      <dgm:prSet presAssocID="{E36623A8-D2DF-4DBC-BD62-5E0754B2B596}" presName="tx1" presStyleLbl="revTx" presStyleIdx="4" presStyleCnt="5"/>
      <dgm:spPr/>
    </dgm:pt>
    <dgm:pt modelId="{E669531D-8A5E-41F8-BE01-86B91304B5FB}" type="pres">
      <dgm:prSet presAssocID="{E36623A8-D2DF-4DBC-BD62-5E0754B2B596}" presName="vert1" presStyleCnt="0"/>
      <dgm:spPr/>
    </dgm:pt>
  </dgm:ptLst>
  <dgm:cxnLst>
    <dgm:cxn modelId="{FFF8B621-9470-410B-9971-9D5916ECAE83}" srcId="{4D29BA54-6C48-4765-8075-C283F7BD82CB}" destId="{AB43F655-0F64-425F-BF3E-42F7E61CC58A}" srcOrd="0" destOrd="0" parTransId="{6144C0E8-7DF1-468B-804D-6D103937C958}" sibTransId="{1E00554D-EBFC-4D6F-8396-E48F473F00E9}"/>
    <dgm:cxn modelId="{BA73E323-1153-45FA-ACF1-8FA0FE05C46A}" srcId="{4D29BA54-6C48-4765-8075-C283F7BD82CB}" destId="{FF140B8D-92EC-4B0F-B288-A14B0837A2BA}" srcOrd="3" destOrd="0" parTransId="{BC5E78B3-8840-492A-A472-C03A560B6178}" sibTransId="{8D461374-D893-43B5-93E2-B01D232C7439}"/>
    <dgm:cxn modelId="{7ACF012D-8311-4FF6-BD34-130DF24A9D48}" type="presOf" srcId="{E36623A8-D2DF-4DBC-BD62-5E0754B2B596}" destId="{6A4648AC-B120-4D47-8C29-936733D08523}" srcOrd="0" destOrd="0" presId="urn:microsoft.com/office/officeart/2008/layout/LinedList"/>
    <dgm:cxn modelId="{98F55663-C086-4082-B7EE-60E9881F237A}" srcId="{4D29BA54-6C48-4765-8075-C283F7BD82CB}" destId="{7EFA6529-4B8F-475F-A5B9-FBD4E61EFB64}" srcOrd="1" destOrd="0" parTransId="{66864D42-851C-4120-B833-80C4752077B8}" sibTransId="{4482584C-6A48-4A77-8D15-444B02804776}"/>
    <dgm:cxn modelId="{A27F5348-3464-4749-8ED3-7A11ACB86313}" srcId="{4D29BA54-6C48-4765-8075-C283F7BD82CB}" destId="{E36623A8-D2DF-4DBC-BD62-5E0754B2B596}" srcOrd="4" destOrd="0" parTransId="{47DB6D44-CC65-4FB0-AEC2-57793CAF8812}" sibTransId="{3CFF49A9-3637-4020-AA3B-9E263FCFD6FC}"/>
    <dgm:cxn modelId="{70EDA07F-62FB-4ACE-AE30-58661A07E316}" type="presOf" srcId="{4D29BA54-6C48-4765-8075-C283F7BD82CB}" destId="{0DBD4638-F05C-45F5-ACDB-009ECEBD4C02}" srcOrd="0" destOrd="0" presId="urn:microsoft.com/office/officeart/2008/layout/LinedList"/>
    <dgm:cxn modelId="{FE442682-3328-4E96-85EB-6BBE415A8CE8}" srcId="{4D29BA54-6C48-4765-8075-C283F7BD82CB}" destId="{31A6DDE1-A378-4ACF-AB4B-D7B50F0BE158}" srcOrd="2" destOrd="0" parTransId="{A38DC233-3546-45D2-A209-4398B347641F}" sibTransId="{EED20511-5EE8-4953-B260-C2018C89BA69}"/>
    <dgm:cxn modelId="{C4C1189E-23DE-4127-A838-A94D683F2395}" type="presOf" srcId="{AB43F655-0F64-425F-BF3E-42F7E61CC58A}" destId="{8F4402FB-4AD5-4822-B50C-13865738079C}" srcOrd="0" destOrd="0" presId="urn:microsoft.com/office/officeart/2008/layout/LinedList"/>
    <dgm:cxn modelId="{126C05CA-16CC-4B94-AF26-1A37B7669618}" type="presOf" srcId="{31A6DDE1-A378-4ACF-AB4B-D7B50F0BE158}" destId="{BD96873D-6601-46C3-BF3F-6DBD056D3323}" srcOrd="0" destOrd="0" presId="urn:microsoft.com/office/officeart/2008/layout/LinedList"/>
    <dgm:cxn modelId="{1074F6DE-CC0F-40AB-8353-1C243CA5CF3A}" type="presOf" srcId="{FF140B8D-92EC-4B0F-B288-A14B0837A2BA}" destId="{A7621DC1-FEDB-498B-B051-4587F71A9D42}" srcOrd="0" destOrd="0" presId="urn:microsoft.com/office/officeart/2008/layout/LinedList"/>
    <dgm:cxn modelId="{FC0D86E5-ACD8-4BFD-BE5D-71C4F0301454}" type="presOf" srcId="{7EFA6529-4B8F-475F-A5B9-FBD4E61EFB64}" destId="{BDD4216D-92FC-4F62-9438-DFF835EE4CFD}" srcOrd="0" destOrd="0" presId="urn:microsoft.com/office/officeart/2008/layout/LinedList"/>
    <dgm:cxn modelId="{C5F4804E-3B80-41AB-9826-18B66602AFAB}" type="presParOf" srcId="{0DBD4638-F05C-45F5-ACDB-009ECEBD4C02}" destId="{B1465087-7CDC-4048-B35D-5421295C5824}" srcOrd="0" destOrd="0" presId="urn:microsoft.com/office/officeart/2008/layout/LinedList"/>
    <dgm:cxn modelId="{F7594ACB-B47A-49BA-A9C6-3A2B16D1FE8C}" type="presParOf" srcId="{0DBD4638-F05C-45F5-ACDB-009ECEBD4C02}" destId="{7EF04427-2571-45EA-80B7-E1CEC35B10FE}" srcOrd="1" destOrd="0" presId="urn:microsoft.com/office/officeart/2008/layout/LinedList"/>
    <dgm:cxn modelId="{A62633E9-6C1C-4268-8C45-08417A70F8C5}" type="presParOf" srcId="{7EF04427-2571-45EA-80B7-E1CEC35B10FE}" destId="{8F4402FB-4AD5-4822-B50C-13865738079C}" srcOrd="0" destOrd="0" presId="urn:microsoft.com/office/officeart/2008/layout/LinedList"/>
    <dgm:cxn modelId="{D4332BDA-EE14-4013-BB75-501D7DAAF4D9}" type="presParOf" srcId="{7EF04427-2571-45EA-80B7-E1CEC35B10FE}" destId="{02318A4B-D33B-4B55-AE99-7E5E6B750BFA}" srcOrd="1" destOrd="0" presId="urn:microsoft.com/office/officeart/2008/layout/LinedList"/>
    <dgm:cxn modelId="{DD4347EB-EF8B-4FA5-9093-521C73E19D4C}" type="presParOf" srcId="{0DBD4638-F05C-45F5-ACDB-009ECEBD4C02}" destId="{38E3E926-DD22-437C-B299-898F7CA69C57}" srcOrd="2" destOrd="0" presId="urn:microsoft.com/office/officeart/2008/layout/LinedList"/>
    <dgm:cxn modelId="{FCAE3089-61F1-448E-AA9C-FCEFC31DEDC0}" type="presParOf" srcId="{0DBD4638-F05C-45F5-ACDB-009ECEBD4C02}" destId="{94269D9B-9C58-4847-8E26-4D2A250DDC4B}" srcOrd="3" destOrd="0" presId="urn:microsoft.com/office/officeart/2008/layout/LinedList"/>
    <dgm:cxn modelId="{943034D8-4324-4048-A5F3-C68DA3481E58}" type="presParOf" srcId="{94269D9B-9C58-4847-8E26-4D2A250DDC4B}" destId="{BDD4216D-92FC-4F62-9438-DFF835EE4CFD}" srcOrd="0" destOrd="0" presId="urn:microsoft.com/office/officeart/2008/layout/LinedList"/>
    <dgm:cxn modelId="{84A1F5B8-B4CB-427E-98E9-6F2A002C5C1F}" type="presParOf" srcId="{94269D9B-9C58-4847-8E26-4D2A250DDC4B}" destId="{658C232C-BEC3-467A-85B9-E0B48100193C}" srcOrd="1" destOrd="0" presId="urn:microsoft.com/office/officeart/2008/layout/LinedList"/>
    <dgm:cxn modelId="{E93B1171-17DB-47AD-A69C-007425866749}" type="presParOf" srcId="{0DBD4638-F05C-45F5-ACDB-009ECEBD4C02}" destId="{3E4F593E-D2D8-4BEB-AF03-83A966DF4CAB}" srcOrd="4" destOrd="0" presId="urn:microsoft.com/office/officeart/2008/layout/LinedList"/>
    <dgm:cxn modelId="{82BF9E9B-3352-4BCB-B87D-E68E2F2C4058}" type="presParOf" srcId="{0DBD4638-F05C-45F5-ACDB-009ECEBD4C02}" destId="{F01CC4A2-6FCE-4D75-B666-466E0F2801C9}" srcOrd="5" destOrd="0" presId="urn:microsoft.com/office/officeart/2008/layout/LinedList"/>
    <dgm:cxn modelId="{04E9FB3F-F43C-4C8E-92DC-D175397CD6E6}" type="presParOf" srcId="{F01CC4A2-6FCE-4D75-B666-466E0F2801C9}" destId="{BD96873D-6601-46C3-BF3F-6DBD056D3323}" srcOrd="0" destOrd="0" presId="urn:microsoft.com/office/officeart/2008/layout/LinedList"/>
    <dgm:cxn modelId="{D5A938E6-4463-486A-B58E-0C7792988D9E}" type="presParOf" srcId="{F01CC4A2-6FCE-4D75-B666-466E0F2801C9}" destId="{EE20129D-C7EE-4C27-A027-292B65E7077F}" srcOrd="1" destOrd="0" presId="urn:microsoft.com/office/officeart/2008/layout/LinedList"/>
    <dgm:cxn modelId="{2794413D-3859-48AA-A8AC-4EFCEE2B08E9}" type="presParOf" srcId="{0DBD4638-F05C-45F5-ACDB-009ECEBD4C02}" destId="{9674C0D4-3843-4B25-A086-2BB24B6582F7}" srcOrd="6" destOrd="0" presId="urn:microsoft.com/office/officeart/2008/layout/LinedList"/>
    <dgm:cxn modelId="{BE74D410-214B-4ECF-AB65-9F7ABEEC783B}" type="presParOf" srcId="{0DBD4638-F05C-45F5-ACDB-009ECEBD4C02}" destId="{06CFB3AE-366B-4912-A462-B37C50399482}" srcOrd="7" destOrd="0" presId="urn:microsoft.com/office/officeart/2008/layout/LinedList"/>
    <dgm:cxn modelId="{13E0B359-2034-4610-96A1-3D85F608EAC7}" type="presParOf" srcId="{06CFB3AE-366B-4912-A462-B37C50399482}" destId="{A7621DC1-FEDB-498B-B051-4587F71A9D42}" srcOrd="0" destOrd="0" presId="urn:microsoft.com/office/officeart/2008/layout/LinedList"/>
    <dgm:cxn modelId="{9E54951D-35B7-4199-86F0-D7A99E2BA7A6}" type="presParOf" srcId="{06CFB3AE-366B-4912-A462-B37C50399482}" destId="{7248BBD4-D4F8-4619-AC66-6FC9464065BA}" srcOrd="1" destOrd="0" presId="urn:microsoft.com/office/officeart/2008/layout/LinedList"/>
    <dgm:cxn modelId="{98F0CBF8-E0AB-49B0-AEAC-92F06B18BAEE}" type="presParOf" srcId="{0DBD4638-F05C-45F5-ACDB-009ECEBD4C02}" destId="{2D11DBD7-B0D9-42EB-AB99-756764D14874}" srcOrd="8" destOrd="0" presId="urn:microsoft.com/office/officeart/2008/layout/LinedList"/>
    <dgm:cxn modelId="{2E9B6B76-2628-41BA-A283-7C3222F706E3}" type="presParOf" srcId="{0DBD4638-F05C-45F5-ACDB-009ECEBD4C02}" destId="{3D41349A-DDC3-4F5C-AA6D-D5B5E2626E24}" srcOrd="9" destOrd="0" presId="urn:microsoft.com/office/officeart/2008/layout/LinedList"/>
    <dgm:cxn modelId="{E5AC8147-8C05-4FB2-8FD0-8F68D397CE32}" type="presParOf" srcId="{3D41349A-DDC3-4F5C-AA6D-D5B5E2626E24}" destId="{6A4648AC-B120-4D47-8C29-936733D08523}" srcOrd="0" destOrd="0" presId="urn:microsoft.com/office/officeart/2008/layout/LinedList"/>
    <dgm:cxn modelId="{1ECDF9F2-5326-41EB-AC06-72DE58E3145F}" type="presParOf" srcId="{3D41349A-DDC3-4F5C-AA6D-D5B5E2626E24}" destId="{E669531D-8A5E-41F8-BE01-86B91304B5F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C0318-6E86-4260-8EAE-A18E7B570AD5}">
      <dsp:nvSpPr>
        <dsp:cNvPr id="0" name=""/>
        <dsp:cNvSpPr/>
      </dsp:nvSpPr>
      <dsp:spPr>
        <a:xfrm>
          <a:off x="0" y="383919"/>
          <a:ext cx="9057804" cy="959962"/>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2986" tIns="479044" rIns="702986" bIns="163576" numCol="1" spcCol="1270" anchor="t" anchorCtr="0">
          <a:noAutofit/>
        </a:bodyPr>
        <a:lstStyle/>
        <a:p>
          <a:pPr marL="228600" lvl="1" indent="-228600" algn="l" defTabSz="1022350" rtl="0">
            <a:lnSpc>
              <a:spcPct val="90000"/>
            </a:lnSpc>
            <a:spcBef>
              <a:spcPct val="0"/>
            </a:spcBef>
            <a:spcAft>
              <a:spcPct val="15000"/>
            </a:spcAft>
            <a:buChar char="•"/>
          </a:pPr>
          <a:r>
            <a:rPr lang="en-US" sz="2300" kern="1200">
              <a:latin typeface="Trebuchet MS" panose="020B0603020202020204"/>
            </a:rPr>
            <a:t>218</a:t>
          </a:r>
          <a:r>
            <a:rPr lang="en-US" sz="2300" kern="1200"/>
            <a:t> in Shelter, 34 </a:t>
          </a:r>
          <a:r>
            <a:rPr lang="en-US" sz="2300" kern="1200">
              <a:latin typeface="Trebuchet MS" panose="020B0603020202020204"/>
            </a:rPr>
            <a:t>Unsheltered</a:t>
          </a:r>
          <a:endParaRPr lang="en-US" sz="2300" kern="1200"/>
        </a:p>
      </dsp:txBody>
      <dsp:txXfrm>
        <a:off x="0" y="383919"/>
        <a:ext cx="9057804" cy="959962"/>
      </dsp:txXfrm>
    </dsp:sp>
    <dsp:sp modelId="{4EEC95CD-D40D-484C-AAD6-D08D40AA98C6}">
      <dsp:nvSpPr>
        <dsp:cNvPr id="0" name=""/>
        <dsp:cNvSpPr/>
      </dsp:nvSpPr>
      <dsp:spPr>
        <a:xfrm>
          <a:off x="452890" y="44439"/>
          <a:ext cx="6340462" cy="6789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654" tIns="0" rIns="239654" bIns="0" numCol="1" spcCol="1270" anchor="ctr" anchorCtr="0">
          <a:noAutofit/>
        </a:bodyPr>
        <a:lstStyle/>
        <a:p>
          <a:pPr marL="0" lvl="0" indent="0" algn="l" defTabSz="1022350" rtl="0">
            <a:lnSpc>
              <a:spcPct val="90000"/>
            </a:lnSpc>
            <a:spcBef>
              <a:spcPct val="0"/>
            </a:spcBef>
            <a:spcAft>
              <a:spcPct val="35000"/>
            </a:spcAft>
            <a:buNone/>
            <a:defRPr b="1"/>
          </a:pPr>
          <a:r>
            <a:rPr lang="en-US" sz="2300" kern="1200"/>
            <a:t>Hampshire County: </a:t>
          </a:r>
          <a:r>
            <a:rPr lang="en-US" sz="2300" kern="1200">
              <a:latin typeface="Trebuchet MS" panose="020B0603020202020204"/>
            </a:rPr>
            <a:t>252 People</a:t>
          </a:r>
          <a:endParaRPr lang="en-US" sz="2300" kern="1200"/>
        </a:p>
      </dsp:txBody>
      <dsp:txXfrm>
        <a:off x="486034" y="77583"/>
        <a:ext cx="6274174" cy="612672"/>
      </dsp:txXfrm>
    </dsp:sp>
    <dsp:sp modelId="{A1E95856-5860-4C38-8922-CAD93D9A64EE}">
      <dsp:nvSpPr>
        <dsp:cNvPr id="0" name=""/>
        <dsp:cNvSpPr/>
      </dsp:nvSpPr>
      <dsp:spPr>
        <a:xfrm>
          <a:off x="0" y="1807561"/>
          <a:ext cx="9057804" cy="959962"/>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2986" tIns="479044" rIns="702986"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latin typeface="Trebuchet MS" panose="020B0603020202020204"/>
            </a:rPr>
            <a:t> </a:t>
          </a:r>
          <a:r>
            <a:rPr lang="en-US" sz="2300" kern="1200"/>
            <a:t>89 in Shelter, 27 </a:t>
          </a:r>
          <a:r>
            <a:rPr lang="en-US" sz="2300" kern="1200">
              <a:latin typeface="Trebuchet MS" panose="020B0603020202020204"/>
            </a:rPr>
            <a:t>Unsheltered</a:t>
          </a:r>
          <a:endParaRPr lang="en-US" sz="2300" kern="1200"/>
        </a:p>
      </dsp:txBody>
      <dsp:txXfrm>
        <a:off x="0" y="1807561"/>
        <a:ext cx="9057804" cy="959962"/>
      </dsp:txXfrm>
    </dsp:sp>
    <dsp:sp modelId="{A83A5172-BA0F-4FC7-A547-63531CAF7018}">
      <dsp:nvSpPr>
        <dsp:cNvPr id="0" name=""/>
        <dsp:cNvSpPr/>
      </dsp:nvSpPr>
      <dsp:spPr>
        <a:xfrm>
          <a:off x="452890" y="1468081"/>
          <a:ext cx="6340462" cy="6789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654" tIns="0" rIns="239654" bIns="0" numCol="1" spcCol="1270" anchor="ctr" anchorCtr="0">
          <a:noAutofit/>
        </a:bodyPr>
        <a:lstStyle/>
        <a:p>
          <a:pPr marL="0" lvl="0" indent="0" algn="l" defTabSz="1022350">
            <a:lnSpc>
              <a:spcPct val="90000"/>
            </a:lnSpc>
            <a:spcBef>
              <a:spcPct val="0"/>
            </a:spcBef>
            <a:spcAft>
              <a:spcPct val="35000"/>
            </a:spcAft>
            <a:buNone/>
            <a:defRPr b="1"/>
          </a:pPr>
          <a:r>
            <a:rPr lang="en-US" sz="2300" kern="1200"/>
            <a:t>Berkshire County: </a:t>
          </a:r>
          <a:r>
            <a:rPr lang="en-US" sz="2300" kern="1200">
              <a:latin typeface="Trebuchet MS" panose="020B0603020202020204"/>
            </a:rPr>
            <a:t>116 People</a:t>
          </a:r>
        </a:p>
      </dsp:txBody>
      <dsp:txXfrm>
        <a:off x="486034" y="1501225"/>
        <a:ext cx="6274174" cy="612672"/>
      </dsp:txXfrm>
    </dsp:sp>
    <dsp:sp modelId="{112D99EE-6ECE-4E3C-895F-AFBDBEB13185}">
      <dsp:nvSpPr>
        <dsp:cNvPr id="0" name=""/>
        <dsp:cNvSpPr/>
      </dsp:nvSpPr>
      <dsp:spPr>
        <a:xfrm>
          <a:off x="0" y="3231204"/>
          <a:ext cx="9057804" cy="959962"/>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2986" tIns="479044" rIns="702986" bIns="163576" numCol="1" spcCol="1270" anchor="t" anchorCtr="0">
          <a:noAutofit/>
        </a:bodyPr>
        <a:lstStyle/>
        <a:p>
          <a:pPr marL="228600" lvl="1" indent="-228600" algn="l" defTabSz="1022350" rtl="0">
            <a:lnSpc>
              <a:spcPct val="90000"/>
            </a:lnSpc>
            <a:spcBef>
              <a:spcPct val="0"/>
            </a:spcBef>
            <a:spcAft>
              <a:spcPct val="15000"/>
            </a:spcAft>
            <a:buChar char="•"/>
          </a:pPr>
          <a:r>
            <a:rPr lang="en-US" sz="2300" kern="1200">
              <a:latin typeface="Trebuchet MS" panose="020B0603020202020204"/>
            </a:rPr>
            <a:t> </a:t>
          </a:r>
          <a:r>
            <a:rPr lang="en-US" sz="2300" kern="1200"/>
            <a:t>34 in Shelter, </a:t>
          </a:r>
          <a:r>
            <a:rPr lang="en-US" sz="2300" kern="1200">
              <a:latin typeface="Trebuchet MS" panose="020B0603020202020204"/>
            </a:rPr>
            <a:t>41 Unsheltered</a:t>
          </a:r>
          <a:endParaRPr lang="en-US" sz="2300" kern="1200"/>
        </a:p>
      </dsp:txBody>
      <dsp:txXfrm>
        <a:off x="0" y="3231204"/>
        <a:ext cx="9057804" cy="959962"/>
      </dsp:txXfrm>
    </dsp:sp>
    <dsp:sp modelId="{A47D49FD-5782-47B6-82F6-FCEED17539B0}">
      <dsp:nvSpPr>
        <dsp:cNvPr id="0" name=""/>
        <dsp:cNvSpPr/>
      </dsp:nvSpPr>
      <dsp:spPr>
        <a:xfrm>
          <a:off x="452890" y="2891724"/>
          <a:ext cx="6340462" cy="6789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654" tIns="0" rIns="239654" bIns="0" numCol="1" spcCol="1270" anchor="ctr" anchorCtr="0">
          <a:noAutofit/>
        </a:bodyPr>
        <a:lstStyle/>
        <a:p>
          <a:pPr marL="0" lvl="0" indent="0" algn="l" defTabSz="1022350">
            <a:lnSpc>
              <a:spcPct val="90000"/>
            </a:lnSpc>
            <a:spcBef>
              <a:spcPct val="0"/>
            </a:spcBef>
            <a:spcAft>
              <a:spcPct val="35000"/>
            </a:spcAft>
            <a:buNone/>
            <a:defRPr b="1"/>
          </a:pPr>
          <a:r>
            <a:rPr lang="en-US" sz="2300" kern="1200"/>
            <a:t>Franklin County:</a:t>
          </a:r>
          <a:r>
            <a:rPr lang="en-US" sz="2300" kern="1200">
              <a:latin typeface="Trebuchet MS" panose="020B0603020202020204"/>
            </a:rPr>
            <a:t> 75 People</a:t>
          </a:r>
        </a:p>
      </dsp:txBody>
      <dsp:txXfrm>
        <a:off x="486034" y="2924868"/>
        <a:ext cx="6274174"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13CD7-E89F-4CD7-84D9-64005866E707}">
      <dsp:nvSpPr>
        <dsp:cNvPr id="0" name=""/>
        <dsp:cNvSpPr/>
      </dsp:nvSpPr>
      <dsp:spPr>
        <a:xfrm>
          <a:off x="0" y="623"/>
          <a:ext cx="6739720"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792A4C-4F94-44CD-B3A8-88D53964BB68}">
      <dsp:nvSpPr>
        <dsp:cNvPr id="0" name=""/>
        <dsp:cNvSpPr/>
      </dsp:nvSpPr>
      <dsp:spPr>
        <a:xfrm>
          <a:off x="0" y="623"/>
          <a:ext cx="6739720"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kern="1200"/>
            <a:t>Grove Street and the Cot Shelter in Northampton are at capacity with 25 people</a:t>
          </a:r>
          <a:r>
            <a:rPr lang="en-US" sz="2100" kern="1200">
              <a:latin typeface="Trebuchet MS" panose="020B0603020202020204"/>
            </a:rPr>
            <a:t> and maintain a waitlist</a:t>
          </a:r>
          <a:r>
            <a:rPr lang="en-US" sz="2100" kern="1200"/>
            <a:t>.</a:t>
          </a:r>
        </a:p>
      </dsp:txBody>
      <dsp:txXfrm>
        <a:off x="0" y="623"/>
        <a:ext cx="6739720" cy="1020830"/>
      </dsp:txXfrm>
    </dsp:sp>
    <dsp:sp modelId="{C93FDC18-EE4A-4863-B3FD-FDA367BA9916}">
      <dsp:nvSpPr>
        <dsp:cNvPr id="0" name=""/>
        <dsp:cNvSpPr/>
      </dsp:nvSpPr>
      <dsp:spPr>
        <a:xfrm>
          <a:off x="0" y="1021453"/>
          <a:ext cx="6739720" cy="0"/>
        </a:xfrm>
        <a:prstGeom prst="line">
          <a:avLst/>
        </a:prstGeom>
        <a:solidFill>
          <a:schemeClr val="accent2">
            <a:hueOff val="-472099"/>
            <a:satOff val="8784"/>
            <a:lumOff val="1176"/>
            <a:alphaOff val="0"/>
          </a:schemeClr>
        </a:solidFill>
        <a:ln w="19050" cap="rnd" cmpd="sng" algn="ctr">
          <a:solidFill>
            <a:schemeClr val="accent2">
              <a:hueOff val="-472099"/>
              <a:satOff val="8784"/>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8FAA81-12EF-4A74-9185-8E24C9303C9D}">
      <dsp:nvSpPr>
        <dsp:cNvPr id="0" name=""/>
        <dsp:cNvSpPr/>
      </dsp:nvSpPr>
      <dsp:spPr>
        <a:xfrm>
          <a:off x="0" y="1021453"/>
          <a:ext cx="6739720"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kern="1200"/>
            <a:t>Anecdotally, shelter staff are reporting a</a:t>
          </a:r>
          <a:r>
            <a:rPr lang="en-US" sz="2100" kern="1200">
              <a:latin typeface="Trebuchet MS" panose="020B0603020202020204"/>
            </a:rPr>
            <a:t> significant</a:t>
          </a:r>
          <a:r>
            <a:rPr lang="en-US" sz="2100" kern="1200"/>
            <a:t> uptick in encampments and unsheltered homelessness in Northampton.</a:t>
          </a:r>
        </a:p>
      </dsp:txBody>
      <dsp:txXfrm>
        <a:off x="0" y="1021453"/>
        <a:ext cx="6739720" cy="1020830"/>
      </dsp:txXfrm>
    </dsp:sp>
    <dsp:sp modelId="{59F8EA59-F796-4CD7-9956-5E847352BE76}">
      <dsp:nvSpPr>
        <dsp:cNvPr id="0" name=""/>
        <dsp:cNvSpPr/>
      </dsp:nvSpPr>
      <dsp:spPr>
        <a:xfrm>
          <a:off x="0" y="2042284"/>
          <a:ext cx="6739720" cy="0"/>
        </a:xfrm>
        <a:prstGeom prst="line">
          <a:avLst/>
        </a:prstGeom>
        <a:solidFill>
          <a:schemeClr val="accent2">
            <a:hueOff val="-944198"/>
            <a:satOff val="17568"/>
            <a:lumOff val="2352"/>
            <a:alphaOff val="0"/>
          </a:schemeClr>
        </a:solidFill>
        <a:ln w="19050" cap="rnd" cmpd="sng" algn="ctr">
          <a:solidFill>
            <a:schemeClr val="accent2">
              <a:hueOff val="-944198"/>
              <a:satOff val="17568"/>
              <a:lumOff val="235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CC3759-A370-468F-B0E9-C8426FAE466E}">
      <dsp:nvSpPr>
        <dsp:cNvPr id="0" name=""/>
        <dsp:cNvSpPr/>
      </dsp:nvSpPr>
      <dsp:spPr>
        <a:xfrm>
          <a:off x="0" y="2042284"/>
          <a:ext cx="6739720"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Craig's Doors in Amherst is not open currently but will contract with DHCD to lease 20 hotel rooms for the winter months.</a:t>
          </a:r>
        </a:p>
      </dsp:txBody>
      <dsp:txXfrm>
        <a:off x="0" y="2042284"/>
        <a:ext cx="6739720" cy="1020830"/>
      </dsp:txXfrm>
    </dsp:sp>
    <dsp:sp modelId="{AFD8513F-7011-4C19-AA23-7B2E8766AD79}">
      <dsp:nvSpPr>
        <dsp:cNvPr id="0" name=""/>
        <dsp:cNvSpPr/>
      </dsp:nvSpPr>
      <dsp:spPr>
        <a:xfrm>
          <a:off x="0" y="3063115"/>
          <a:ext cx="6739720" cy="0"/>
        </a:xfrm>
        <a:prstGeom prst="line">
          <a:avLst/>
        </a:prstGeom>
        <a:solidFill>
          <a:schemeClr val="accent2">
            <a:hueOff val="-1416296"/>
            <a:satOff val="26352"/>
            <a:lumOff val="3529"/>
            <a:alphaOff val="0"/>
          </a:schemeClr>
        </a:solidFill>
        <a:ln w="19050" cap="rnd" cmpd="sng" algn="ctr">
          <a:solidFill>
            <a:schemeClr val="accent2">
              <a:hueOff val="-1416296"/>
              <a:satOff val="26352"/>
              <a:lumOff val="35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920549-E011-418F-822F-90848BFF10AA}">
      <dsp:nvSpPr>
        <dsp:cNvPr id="0" name=""/>
        <dsp:cNvSpPr/>
      </dsp:nvSpPr>
      <dsp:spPr>
        <a:xfrm>
          <a:off x="0" y="3063115"/>
          <a:ext cx="6739720"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Currently, Craigs Doors is supporting people in encampments in Amherst and has installed a shower outside of the Resource Center.</a:t>
          </a:r>
        </a:p>
      </dsp:txBody>
      <dsp:txXfrm>
        <a:off x="0" y="3063115"/>
        <a:ext cx="6739720" cy="1020830"/>
      </dsp:txXfrm>
    </dsp:sp>
    <dsp:sp modelId="{6B8BC891-3572-429F-B6AB-E01DD46E8B57}">
      <dsp:nvSpPr>
        <dsp:cNvPr id="0" name=""/>
        <dsp:cNvSpPr/>
      </dsp:nvSpPr>
      <dsp:spPr>
        <a:xfrm>
          <a:off x="0" y="4083946"/>
          <a:ext cx="6739720" cy="0"/>
        </a:xfrm>
        <a:prstGeom prst="line">
          <a:avLst/>
        </a:prstGeom>
        <a:solidFill>
          <a:schemeClr val="accent2">
            <a:hueOff val="-1888395"/>
            <a:satOff val="35136"/>
            <a:lumOff val="4705"/>
            <a:alphaOff val="0"/>
          </a:schemeClr>
        </a:solidFill>
        <a:ln w="19050" cap="rnd" cmpd="sng" algn="ctr">
          <a:solidFill>
            <a:schemeClr val="accent2">
              <a:hueOff val="-1888395"/>
              <a:satOff val="35136"/>
              <a:lumOff val="47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05CFAC-74CC-4E8B-8072-9E26FDD7425E}">
      <dsp:nvSpPr>
        <dsp:cNvPr id="0" name=""/>
        <dsp:cNvSpPr/>
      </dsp:nvSpPr>
      <dsp:spPr>
        <a:xfrm>
          <a:off x="0" y="4083946"/>
          <a:ext cx="6739720"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kern="1200"/>
            <a:t>Craig's Doors is also searching for a </a:t>
          </a:r>
          <a:r>
            <a:rPr lang="en-US" sz="2100" kern="1200">
              <a:latin typeface="Trebuchet MS" panose="020B0603020202020204"/>
            </a:rPr>
            <a:t>new site</a:t>
          </a:r>
          <a:r>
            <a:rPr lang="en-US" sz="2100" kern="1200"/>
            <a:t> for the shelter.</a:t>
          </a:r>
        </a:p>
      </dsp:txBody>
      <dsp:txXfrm>
        <a:off x="0" y="4083946"/>
        <a:ext cx="6739720" cy="10208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65087-7CDC-4048-B35D-5421295C5824}">
      <dsp:nvSpPr>
        <dsp:cNvPr id="0" name=""/>
        <dsp:cNvSpPr/>
      </dsp:nvSpPr>
      <dsp:spPr>
        <a:xfrm>
          <a:off x="0" y="623"/>
          <a:ext cx="6492875"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4402FB-4AD5-4822-B50C-13865738079C}">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kern="1200"/>
            <a:t>Pittsfield is seeing a big increase in encampments- there have been reports of</a:t>
          </a:r>
          <a:r>
            <a:rPr lang="en-US" sz="2100" kern="1200">
              <a:latin typeface="Calibri Light" panose="020F0302020204030204"/>
            </a:rPr>
            <a:t> around 40</a:t>
          </a:r>
          <a:r>
            <a:rPr lang="en-US" sz="2100" kern="1200"/>
            <a:t> people between encampments.</a:t>
          </a:r>
          <a:r>
            <a:rPr lang="en-US" sz="2100" kern="1200">
              <a:latin typeface="Trebuchet MS" panose="020B0603020202020204"/>
            </a:rPr>
            <a:t> </a:t>
          </a:r>
          <a:endParaRPr lang="en-US" sz="2100" b="1" kern="1200"/>
        </a:p>
      </dsp:txBody>
      <dsp:txXfrm>
        <a:off x="0" y="623"/>
        <a:ext cx="6492875" cy="1020830"/>
      </dsp:txXfrm>
    </dsp:sp>
    <dsp:sp modelId="{38E3E926-DD22-437C-B299-898F7CA69C57}">
      <dsp:nvSpPr>
        <dsp:cNvPr id="0" name=""/>
        <dsp:cNvSpPr/>
      </dsp:nvSpPr>
      <dsp:spPr>
        <a:xfrm>
          <a:off x="0" y="1021453"/>
          <a:ext cx="6492875" cy="0"/>
        </a:xfrm>
        <a:prstGeom prst="line">
          <a:avLst/>
        </a:prstGeom>
        <a:solidFill>
          <a:schemeClr val="accent2">
            <a:hueOff val="-472099"/>
            <a:satOff val="8784"/>
            <a:lumOff val="1176"/>
            <a:alphaOff val="0"/>
          </a:schemeClr>
        </a:solidFill>
        <a:ln w="19050" cap="rnd" cmpd="sng" algn="ctr">
          <a:solidFill>
            <a:schemeClr val="accent2">
              <a:hueOff val="-472099"/>
              <a:satOff val="8784"/>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D4216D-92FC-4F62-9438-DFF835EE4CFD}">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The City of Pittsfield has approved a special permit for the shelter to move downtown and there is a site search underway.</a:t>
          </a:r>
        </a:p>
      </dsp:txBody>
      <dsp:txXfrm>
        <a:off x="0" y="1021453"/>
        <a:ext cx="6492875" cy="1020830"/>
      </dsp:txXfrm>
    </dsp:sp>
    <dsp:sp modelId="{3E4F593E-D2D8-4BEB-AF03-83A966DF4CAB}">
      <dsp:nvSpPr>
        <dsp:cNvPr id="0" name=""/>
        <dsp:cNvSpPr/>
      </dsp:nvSpPr>
      <dsp:spPr>
        <a:xfrm>
          <a:off x="0" y="2042284"/>
          <a:ext cx="6492875" cy="0"/>
        </a:xfrm>
        <a:prstGeom prst="line">
          <a:avLst/>
        </a:prstGeom>
        <a:solidFill>
          <a:schemeClr val="accent2">
            <a:hueOff val="-944198"/>
            <a:satOff val="17568"/>
            <a:lumOff val="2352"/>
            <a:alphaOff val="0"/>
          </a:schemeClr>
        </a:solidFill>
        <a:ln w="19050" cap="rnd" cmpd="sng" algn="ctr">
          <a:solidFill>
            <a:schemeClr val="accent2">
              <a:hueOff val="-944198"/>
              <a:satOff val="17568"/>
              <a:lumOff val="235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96873D-6601-46C3-BF3F-6DBD056D3323}">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At it's current location at Barton's Crossing, the Pittsfield shelter can serve between 10 and 12 people.</a:t>
          </a:r>
        </a:p>
      </dsp:txBody>
      <dsp:txXfrm>
        <a:off x="0" y="2042284"/>
        <a:ext cx="6492875" cy="1020830"/>
      </dsp:txXfrm>
    </dsp:sp>
    <dsp:sp modelId="{9674C0D4-3843-4B25-A086-2BB24B6582F7}">
      <dsp:nvSpPr>
        <dsp:cNvPr id="0" name=""/>
        <dsp:cNvSpPr/>
      </dsp:nvSpPr>
      <dsp:spPr>
        <a:xfrm>
          <a:off x="0" y="3063115"/>
          <a:ext cx="6492875" cy="0"/>
        </a:xfrm>
        <a:prstGeom prst="line">
          <a:avLst/>
        </a:prstGeom>
        <a:solidFill>
          <a:schemeClr val="accent2">
            <a:hueOff val="-1416296"/>
            <a:satOff val="26352"/>
            <a:lumOff val="3529"/>
            <a:alphaOff val="0"/>
          </a:schemeClr>
        </a:solidFill>
        <a:ln w="19050" cap="rnd" cmpd="sng" algn="ctr">
          <a:solidFill>
            <a:schemeClr val="accent2">
              <a:hueOff val="-1416296"/>
              <a:satOff val="26352"/>
              <a:lumOff val="35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621DC1-FEDB-498B-B051-4587F71A9D42}">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North Adams is also seeing an increase in emergency housing calls but has limited capacity for shelter.</a:t>
          </a:r>
        </a:p>
      </dsp:txBody>
      <dsp:txXfrm>
        <a:off x="0" y="3063115"/>
        <a:ext cx="6492875" cy="1020830"/>
      </dsp:txXfrm>
    </dsp:sp>
    <dsp:sp modelId="{2D11DBD7-B0D9-42EB-AB99-756764D14874}">
      <dsp:nvSpPr>
        <dsp:cNvPr id="0" name=""/>
        <dsp:cNvSpPr/>
      </dsp:nvSpPr>
      <dsp:spPr>
        <a:xfrm>
          <a:off x="0" y="4083946"/>
          <a:ext cx="6492875" cy="0"/>
        </a:xfrm>
        <a:prstGeom prst="line">
          <a:avLst/>
        </a:prstGeom>
        <a:solidFill>
          <a:schemeClr val="accent2">
            <a:hueOff val="-1888395"/>
            <a:satOff val="35136"/>
            <a:lumOff val="4705"/>
            <a:alphaOff val="0"/>
          </a:schemeClr>
        </a:solidFill>
        <a:ln w="19050" cap="rnd" cmpd="sng" algn="ctr">
          <a:solidFill>
            <a:schemeClr val="accent2">
              <a:hueOff val="-1888395"/>
              <a:satOff val="35136"/>
              <a:lumOff val="47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4648AC-B120-4D47-8C29-936733D08523}">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Louison House is the only emergency housing option in North Adams with a capacity to serve 22 people.</a:t>
          </a:r>
        </a:p>
      </dsp:txBody>
      <dsp:txXfrm>
        <a:off x="0" y="4083946"/>
        <a:ext cx="6492875" cy="10208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7EFB60-80B8-4438-AC1E-FD89FB3D648B}" type="datetimeFigureOut">
              <a:rPr lang="en-US" smtClean="0"/>
              <a:t>9/29/2020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00DFF-BAC3-4130-8E4F-DFF8DF47053C}" type="slidenum">
              <a:rPr lang="en-US" smtClean="0"/>
              <a:t>‹#›</a:t>
            </a:fld>
            <a:endParaRPr lang="en-US"/>
          </a:p>
        </p:txBody>
      </p:sp>
    </p:spTree>
    <p:extLst>
      <p:ext uri="{BB962C8B-B14F-4D97-AF65-F5344CB8AC3E}">
        <p14:creationId xmlns:p14="http://schemas.microsoft.com/office/powerpoint/2010/main" val="92917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Next steps: </a:t>
            </a:r>
          </a:p>
          <a:p>
            <a:r>
              <a:rPr lang="en-US"/>
              <a:t>Finalize community resource</a:t>
            </a:r>
          </a:p>
          <a:p>
            <a:r>
              <a:rPr lang="en-US"/>
              <a:t>Finalize Assessment tool and prioritization</a:t>
            </a:r>
          </a:p>
          <a:p>
            <a:r>
              <a:rPr lang="en-US"/>
              <a:t>Spring 2021 trainings </a:t>
            </a:r>
          </a:p>
          <a:p>
            <a:endParaRPr lang="en-US"/>
          </a:p>
        </p:txBody>
      </p:sp>
      <p:sp>
        <p:nvSpPr>
          <p:cNvPr id="4" name="Slide Number Placeholder 3"/>
          <p:cNvSpPr>
            <a:spLocks noGrp="1"/>
          </p:cNvSpPr>
          <p:nvPr>
            <p:ph type="sldNum" sz="quarter" idx="10"/>
          </p:nvPr>
        </p:nvSpPr>
        <p:spPr/>
        <p:txBody>
          <a:bodyPr/>
          <a:lstStyle/>
          <a:p>
            <a:fld id="{3D900DFF-BAC3-4130-8E4F-DFF8DF47053C}" type="slidenum">
              <a:rPr lang="en-US" smtClean="0"/>
              <a:t>30</a:t>
            </a:fld>
            <a:endParaRPr lang="en-US"/>
          </a:p>
        </p:txBody>
      </p:sp>
    </p:spTree>
    <p:extLst>
      <p:ext uri="{BB962C8B-B14F-4D97-AF65-F5344CB8AC3E}">
        <p14:creationId xmlns:p14="http://schemas.microsoft.com/office/powerpoint/2010/main" val="1339147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baseline="30000">
                <a:solidFill>
                  <a:schemeClr val="tx1"/>
                </a:solidFill>
                <a:effectLst/>
                <a:latin typeface="+mn-lt"/>
                <a:ea typeface="+mn-ea"/>
                <a:cs typeface="+mn-cs"/>
              </a:rPr>
              <a:t>Funding Process</a:t>
            </a:r>
            <a:r>
              <a:rPr lang="en-US" sz="1200" b="0" i="0" kern="1200">
                <a:solidFill>
                  <a:schemeClr val="tx1"/>
                </a:solidFill>
                <a:effectLst/>
                <a:latin typeface="+mn-lt"/>
                <a:ea typeface="+mn-ea"/>
                <a:cs typeface="+mn-cs"/>
              </a:rPr>
              <a:t> </a:t>
            </a:r>
          </a:p>
          <a:p>
            <a:pPr rtl="0" fontAlgn="base"/>
            <a:r>
              <a:rPr lang="en-US" sz="1200" b="0" i="0" kern="1200" baseline="30000">
                <a:solidFill>
                  <a:schemeClr val="tx1"/>
                </a:solidFill>
                <a:effectLst/>
                <a:latin typeface="+mn-lt"/>
                <a:ea typeface="+mn-ea"/>
                <a:cs typeface="+mn-cs"/>
              </a:rPr>
              <a:t>Along with the YHDP Designation, Franklin County was awarded Over 1.9 Million available for Housing &amp; Supportive Services for Youth and Young Adults in Franklin County</a:t>
            </a:r>
            <a:r>
              <a:rPr lang="en-US" sz="1200" b="0" i="0" kern="1200">
                <a:solidFill>
                  <a:schemeClr val="tx1"/>
                </a:solidFill>
                <a:effectLst/>
                <a:latin typeface="+mn-lt"/>
                <a:ea typeface="+mn-ea"/>
                <a:cs typeface="+mn-cs"/>
              </a:rPr>
              <a:t> </a:t>
            </a:r>
          </a:p>
          <a:p>
            <a:pPr rtl="0" fontAlgn="base"/>
            <a:r>
              <a:rPr lang="en-US" sz="1200" b="0" i="0" kern="1200" baseline="30000">
                <a:solidFill>
                  <a:schemeClr val="tx1"/>
                </a:solidFill>
                <a:effectLst/>
                <a:latin typeface="+mn-lt"/>
                <a:ea typeface="+mn-ea"/>
                <a:cs typeface="+mn-cs"/>
              </a:rPr>
              <a:t>We released a Request for Proposals in March of this year, just before COVID hit and thankfully had developed important relationships with area agencies that demonstrated interest in joining this effort during the planning process. </a:t>
            </a:r>
            <a:r>
              <a:rPr lang="en-US" sz="1200" b="0" i="0" kern="1200">
                <a:solidFill>
                  <a:schemeClr val="tx1"/>
                </a:solidFill>
                <a:effectLst/>
                <a:latin typeface="+mn-lt"/>
                <a:ea typeface="+mn-ea"/>
                <a:cs typeface="+mn-cs"/>
              </a:rPr>
              <a:t> </a:t>
            </a:r>
          </a:p>
          <a:p>
            <a:pPr rtl="0" fontAlgn="base"/>
            <a:r>
              <a:rPr lang="en-US" sz="1200" b="0" i="0" kern="1200" baseline="30000">
                <a:solidFill>
                  <a:schemeClr val="tx1"/>
                </a:solidFill>
                <a:effectLst/>
                <a:latin typeface="+mn-lt"/>
                <a:ea typeface="+mn-ea"/>
                <a:cs typeface="+mn-cs"/>
              </a:rPr>
              <a:t> We utilized a selection team including youth and young adults from our Youth action board, local housing experts, and youth serving agencies to approve projects for a two year period.  </a:t>
            </a:r>
            <a:r>
              <a:rPr lang="en-US" sz="1200" b="0" i="0" kern="1200">
                <a:solidFill>
                  <a:schemeClr val="tx1"/>
                </a:solidFill>
                <a:effectLst/>
                <a:latin typeface="+mn-lt"/>
                <a:ea typeface="+mn-ea"/>
                <a:cs typeface="+mn-cs"/>
              </a:rPr>
              <a:t> </a:t>
            </a:r>
          </a:p>
          <a:p>
            <a:pPr rtl="0" fontAlgn="base"/>
            <a:r>
              <a:rPr lang="en-US" sz="1200" b="1" i="0" kern="1200" baseline="30000">
                <a:solidFill>
                  <a:schemeClr val="tx1"/>
                </a:solidFill>
                <a:effectLst/>
                <a:latin typeface="+mn-lt"/>
                <a:ea typeface="+mn-ea"/>
                <a:cs typeface="+mn-cs"/>
              </a:rPr>
              <a:t>Projects Awarded</a:t>
            </a:r>
            <a:r>
              <a:rPr lang="en-US" sz="1200" b="0" i="0" kern="1200">
                <a:solidFill>
                  <a:schemeClr val="tx1"/>
                </a:solidFill>
                <a:effectLst/>
                <a:latin typeface="+mn-lt"/>
                <a:ea typeface="+mn-ea"/>
                <a:cs typeface="+mn-cs"/>
              </a:rPr>
              <a:t> </a:t>
            </a:r>
          </a:p>
          <a:p>
            <a:pPr rtl="0" fontAlgn="base"/>
            <a:r>
              <a:rPr lang="en-US" sz="1200" b="0" i="0" kern="1200" baseline="30000" err="1">
                <a:solidFill>
                  <a:schemeClr val="tx1"/>
                </a:solidFill>
                <a:effectLst/>
                <a:latin typeface="+mn-lt"/>
                <a:ea typeface="+mn-ea"/>
                <a:cs typeface="+mn-cs"/>
              </a:rPr>
              <a:t>Dialself</a:t>
            </a:r>
            <a:r>
              <a:rPr lang="en-US" sz="1200" b="0" i="0" kern="1200" baseline="30000">
                <a:solidFill>
                  <a:schemeClr val="tx1"/>
                </a:solidFill>
                <a:effectLst/>
                <a:latin typeface="+mn-lt"/>
                <a:ea typeface="+mn-ea"/>
                <a:cs typeface="+mn-cs"/>
              </a:rPr>
              <a:t> Youth and Community Services was awarded small medium term RRH project of 4 units to add to their already extensive portfolio of housing programs and services for this population.  They are currently Franklin County’s leading YYA housing partner and already a </a:t>
            </a:r>
            <a:r>
              <a:rPr lang="en-US" sz="1200" b="0" i="0" kern="1200" baseline="30000" err="1">
                <a:solidFill>
                  <a:schemeClr val="tx1"/>
                </a:solidFill>
                <a:effectLst/>
                <a:latin typeface="+mn-lt"/>
                <a:ea typeface="+mn-ea"/>
                <a:cs typeface="+mn-cs"/>
              </a:rPr>
              <a:t>subrecipient</a:t>
            </a:r>
            <a:r>
              <a:rPr lang="en-US" sz="1200" b="0" i="0" kern="1200" baseline="30000">
                <a:solidFill>
                  <a:schemeClr val="tx1"/>
                </a:solidFill>
                <a:effectLst/>
                <a:latin typeface="+mn-lt"/>
                <a:ea typeface="+mn-ea"/>
                <a:cs typeface="+mn-cs"/>
              </a:rPr>
              <a:t> of this </a:t>
            </a:r>
            <a:r>
              <a:rPr lang="en-US" sz="1200" b="0" i="0" kern="1200" baseline="30000" err="1">
                <a:solidFill>
                  <a:schemeClr val="tx1"/>
                </a:solidFill>
                <a:effectLst/>
                <a:latin typeface="+mn-lt"/>
                <a:ea typeface="+mn-ea"/>
                <a:cs typeface="+mn-cs"/>
              </a:rPr>
              <a:t>CoC</a:t>
            </a:r>
            <a:r>
              <a:rPr lang="en-US" sz="1200" b="0" i="0" kern="1200" baseline="30000">
                <a:solidFill>
                  <a:schemeClr val="tx1"/>
                </a:solidFill>
                <a:effectLst/>
                <a:latin typeface="+mn-lt"/>
                <a:ea typeface="+mn-ea"/>
                <a:cs typeface="+mn-cs"/>
              </a:rPr>
              <a:t>.   </a:t>
            </a:r>
            <a:r>
              <a:rPr lang="en-US" sz="1200" b="0" i="0" kern="1200">
                <a:solidFill>
                  <a:schemeClr val="tx1"/>
                </a:solidFill>
                <a:effectLst/>
                <a:latin typeface="+mn-lt"/>
                <a:ea typeface="+mn-ea"/>
                <a:cs typeface="+mn-cs"/>
              </a:rPr>
              <a:t> </a:t>
            </a:r>
          </a:p>
          <a:p>
            <a:pPr rtl="0" fontAlgn="base"/>
            <a:r>
              <a:rPr lang="en-US" sz="1200" b="0" i="0" kern="1200" baseline="30000">
                <a:solidFill>
                  <a:schemeClr val="tx1"/>
                </a:solidFill>
                <a:effectLst/>
                <a:latin typeface="+mn-lt"/>
                <a:ea typeface="+mn-ea"/>
                <a:cs typeface="+mn-cs"/>
              </a:rPr>
              <a:t>Mental Health Association who has experience with the Hampden County COC, joins our team of providers serving youth and young adults with a program involving Housing Navigators that will work to bridge gaps for YYA entering the Coordinated Entry system, and short to medium term Rapid Rehousing Dollars – 6 units and a second project that offers Permanent Supportive Housing Project specifically for youth with disabilities  – 8 units.</a:t>
            </a:r>
            <a:r>
              <a:rPr lang="en-US" sz="1200" b="0" i="0" kern="1200">
                <a:solidFill>
                  <a:schemeClr val="tx1"/>
                </a:solidFill>
                <a:effectLst/>
                <a:latin typeface="+mn-lt"/>
                <a:ea typeface="+mn-ea"/>
                <a:cs typeface="+mn-cs"/>
              </a:rPr>
              <a:t> </a:t>
            </a:r>
          </a:p>
          <a:p>
            <a:pPr rtl="0" fontAlgn="base"/>
            <a:r>
              <a:rPr lang="en-US" sz="1200" b="0" i="0" kern="1200" baseline="30000" err="1">
                <a:solidFill>
                  <a:schemeClr val="tx1"/>
                </a:solidFill>
                <a:effectLst/>
                <a:latin typeface="+mn-lt"/>
                <a:ea typeface="+mn-ea"/>
                <a:cs typeface="+mn-cs"/>
              </a:rPr>
              <a:t>Gandara</a:t>
            </a:r>
            <a:r>
              <a:rPr lang="en-US" sz="1200" b="0" i="0" kern="1200" baseline="30000">
                <a:solidFill>
                  <a:schemeClr val="tx1"/>
                </a:solidFill>
                <a:effectLst/>
                <a:latin typeface="+mn-lt"/>
                <a:ea typeface="+mn-ea"/>
                <a:cs typeface="+mn-cs"/>
              </a:rPr>
              <a:t> Center adds their expertise in YYA services in western Mass, including as an already </a:t>
            </a:r>
            <a:r>
              <a:rPr lang="en-US" sz="1200" b="0" i="0" kern="1200" baseline="30000" err="1">
                <a:solidFill>
                  <a:schemeClr val="tx1"/>
                </a:solidFill>
                <a:effectLst/>
                <a:latin typeface="+mn-lt"/>
                <a:ea typeface="+mn-ea"/>
                <a:cs typeface="+mn-cs"/>
              </a:rPr>
              <a:t>subrecipient</a:t>
            </a:r>
            <a:r>
              <a:rPr lang="en-US" sz="1200" b="0" i="0" kern="1200" baseline="30000">
                <a:solidFill>
                  <a:schemeClr val="tx1"/>
                </a:solidFill>
                <a:effectLst/>
                <a:latin typeface="+mn-lt"/>
                <a:ea typeface="+mn-ea"/>
                <a:cs typeface="+mn-cs"/>
              </a:rPr>
              <a:t> to the Hampden </a:t>
            </a:r>
            <a:r>
              <a:rPr lang="en-US" sz="1200" b="0" i="0" kern="1200" baseline="30000" err="1">
                <a:solidFill>
                  <a:schemeClr val="tx1"/>
                </a:solidFill>
                <a:effectLst/>
                <a:latin typeface="+mn-lt"/>
                <a:ea typeface="+mn-ea"/>
                <a:cs typeface="+mn-cs"/>
              </a:rPr>
              <a:t>Cty</a:t>
            </a:r>
            <a:r>
              <a:rPr lang="en-US" sz="1200" b="0" i="0" kern="1200" baseline="30000">
                <a:solidFill>
                  <a:schemeClr val="tx1"/>
                </a:solidFill>
                <a:effectLst/>
                <a:latin typeface="+mn-lt"/>
                <a:ea typeface="+mn-ea"/>
                <a:cs typeface="+mn-cs"/>
              </a:rPr>
              <a:t> </a:t>
            </a:r>
            <a:r>
              <a:rPr lang="en-US" sz="1200" b="0" i="0" kern="1200" baseline="30000" err="1">
                <a:solidFill>
                  <a:schemeClr val="tx1"/>
                </a:solidFill>
                <a:effectLst/>
                <a:latin typeface="+mn-lt"/>
                <a:ea typeface="+mn-ea"/>
                <a:cs typeface="+mn-cs"/>
              </a:rPr>
              <a:t>CoC</a:t>
            </a:r>
            <a:r>
              <a:rPr lang="en-US" sz="1200" b="0" i="0" kern="1200" baseline="30000">
                <a:solidFill>
                  <a:schemeClr val="tx1"/>
                </a:solidFill>
                <a:effectLst/>
                <a:latin typeface="+mn-lt"/>
                <a:ea typeface="+mn-ea"/>
                <a:cs typeface="+mn-cs"/>
              </a:rPr>
              <a:t> to Franklin County and the Three County </a:t>
            </a:r>
            <a:r>
              <a:rPr lang="en-US" sz="1200" b="0" i="0" kern="1200" baseline="30000" err="1">
                <a:solidFill>
                  <a:schemeClr val="tx1"/>
                </a:solidFill>
                <a:effectLst/>
                <a:latin typeface="+mn-lt"/>
                <a:ea typeface="+mn-ea"/>
                <a:cs typeface="+mn-cs"/>
              </a:rPr>
              <a:t>CoC</a:t>
            </a:r>
            <a:r>
              <a:rPr lang="en-US" sz="1200" b="0" i="0" kern="1200" baseline="30000">
                <a:solidFill>
                  <a:schemeClr val="tx1"/>
                </a:solidFill>
                <a:effectLst/>
                <a:latin typeface="+mn-lt"/>
                <a:ea typeface="+mn-ea"/>
                <a:cs typeface="+mn-cs"/>
              </a:rPr>
              <a:t> with a joint component program serving both young families and individuals that includes both Joint short-term Transitional Housing and medium-term Rapid Rehousing – </a:t>
            </a:r>
            <a:r>
              <a:rPr lang="en-US" sz="1200" b="0" i="0" kern="1200" baseline="30000" err="1">
                <a:solidFill>
                  <a:schemeClr val="tx1"/>
                </a:solidFill>
                <a:effectLst/>
                <a:latin typeface="+mn-lt"/>
                <a:ea typeface="+mn-ea"/>
                <a:cs typeface="+mn-cs"/>
              </a:rPr>
              <a:t>totalling</a:t>
            </a:r>
            <a:r>
              <a:rPr lang="en-US" sz="1200" b="0" i="0" kern="1200" baseline="30000">
                <a:solidFill>
                  <a:schemeClr val="tx1"/>
                </a:solidFill>
                <a:effectLst/>
                <a:latin typeface="+mn-lt"/>
                <a:ea typeface="+mn-ea"/>
                <a:cs typeface="+mn-cs"/>
              </a:rPr>
              <a:t> 18 units of choice for housing opportunities.  </a:t>
            </a:r>
            <a:r>
              <a:rPr lang="en-US" sz="1200" b="0" i="0" kern="1200">
                <a:solidFill>
                  <a:schemeClr val="tx1"/>
                </a:solidFill>
                <a:effectLst/>
                <a:latin typeface="+mn-lt"/>
                <a:ea typeface="+mn-ea"/>
                <a:cs typeface="+mn-cs"/>
              </a:rPr>
              <a:t> </a:t>
            </a:r>
          </a:p>
          <a:p>
            <a:pPr rtl="0" fontAlgn="base"/>
            <a:r>
              <a:rPr lang="en-US" sz="1200" b="0" i="0" kern="1200" baseline="30000">
                <a:solidFill>
                  <a:schemeClr val="tx1"/>
                </a:solidFill>
                <a:effectLst/>
                <a:latin typeface="+mn-lt"/>
                <a:ea typeface="+mn-ea"/>
                <a:cs typeface="+mn-cs"/>
              </a:rPr>
              <a:t>We couldn’t be more thrilled with what this means for increased services for our homeless young people and as you can see is a full continuum of differing housing types for this vulnerable population.  What is even more exciting is that these projects can serve youth that present in the three county area (which includes the Berkshire area and Hampshire County) with a demonstrated connection to Franklin County.  </a:t>
            </a:r>
            <a:r>
              <a:rPr lang="en-US" sz="1200" b="0" i="0" kern="1200">
                <a:solidFill>
                  <a:schemeClr val="tx1"/>
                </a:solidFill>
                <a:effectLst/>
                <a:latin typeface="+mn-lt"/>
                <a:ea typeface="+mn-ea"/>
                <a:cs typeface="+mn-cs"/>
              </a:rPr>
              <a:t> </a:t>
            </a:r>
            <a:endParaRPr lang="en-US" b="0" i="0">
              <a:effectLst/>
            </a:endParaRPr>
          </a:p>
          <a:p>
            <a:pPr rtl="0" fontAlgn="base"/>
            <a:r>
              <a:rPr lang="en-US" sz="1200" b="0" i="0" kern="1200" baseline="30000">
                <a:solidFill>
                  <a:schemeClr val="tx1"/>
                </a:solidFill>
                <a:effectLst/>
                <a:latin typeface="+mn-lt"/>
                <a:ea typeface="+mn-ea"/>
                <a:cs typeface="+mn-cs"/>
              </a:rPr>
              <a:t>Community Action and the three County Continuum were also awarded additional funding to address the needs of increased coordinated entry for youth and young adults and for our housing management system of data collection and reporting. These project will begin right away in October and are looking for landlord to engage and in making homelessness rare, brief, and non-recurring for youth, to offer success for the future.  Some of them are also looking to hire staff for these programs and there is a job fair coming up, this Friday, through Harmon </a:t>
            </a:r>
            <a:r>
              <a:rPr lang="en-US" sz="1200" b="0" i="0" kern="1200" baseline="30000" err="1">
                <a:solidFill>
                  <a:schemeClr val="tx1"/>
                </a:solidFill>
                <a:effectLst/>
                <a:latin typeface="+mn-lt"/>
                <a:ea typeface="+mn-ea"/>
                <a:cs typeface="+mn-cs"/>
              </a:rPr>
              <a:t>Personell</a:t>
            </a:r>
            <a:r>
              <a:rPr lang="en-US" sz="1200" b="0" i="0" kern="1200" baseline="30000">
                <a:solidFill>
                  <a:schemeClr val="tx1"/>
                </a:solidFill>
                <a:effectLst/>
                <a:latin typeface="+mn-lt"/>
                <a:ea typeface="+mn-ea"/>
                <a:cs typeface="+mn-cs"/>
              </a:rPr>
              <a:t> supporting these projects in finding appropriate candidates. If you are looking to learn more about these programs, please reach out to Lisa goldsmith or myself. </a:t>
            </a:r>
            <a:r>
              <a:rPr lang="en-US" sz="1200" b="0" i="0" kern="1200">
                <a:solidFill>
                  <a:schemeClr val="tx1"/>
                </a:solidFill>
                <a:effectLst/>
                <a:latin typeface="+mn-lt"/>
                <a:ea typeface="+mn-ea"/>
                <a:cs typeface="+mn-cs"/>
              </a:rPr>
              <a:t> </a:t>
            </a:r>
            <a:endParaRPr lang="en-US" b="0" i="0">
              <a:effectLst/>
            </a:endParaRPr>
          </a:p>
          <a:p>
            <a:endParaRPr lang="en-US"/>
          </a:p>
        </p:txBody>
      </p:sp>
      <p:sp>
        <p:nvSpPr>
          <p:cNvPr id="4" name="Slide Number Placeholder 3"/>
          <p:cNvSpPr>
            <a:spLocks noGrp="1"/>
          </p:cNvSpPr>
          <p:nvPr>
            <p:ph type="sldNum" sz="quarter" idx="10"/>
          </p:nvPr>
        </p:nvSpPr>
        <p:spPr/>
        <p:txBody>
          <a:bodyPr/>
          <a:lstStyle/>
          <a:p>
            <a:fld id="{547BF3EA-AEB6-4D0A-9F31-65D8CEA5ABFB}" type="slidenum">
              <a:rPr lang="en-US" smtClean="0"/>
              <a:t>47</a:t>
            </a:fld>
            <a:endParaRPr lang="en-US"/>
          </a:p>
        </p:txBody>
      </p:sp>
    </p:spTree>
    <p:extLst>
      <p:ext uri="{BB962C8B-B14F-4D97-AF65-F5344CB8AC3E}">
        <p14:creationId xmlns:p14="http://schemas.microsoft.com/office/powerpoint/2010/main" val="449655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Youth and Young Adult Services Committee</a:t>
            </a:r>
          </a:p>
        </p:txBody>
      </p:sp>
      <p:sp>
        <p:nvSpPr>
          <p:cNvPr id="4" name="Slide Number Placeholder 3"/>
          <p:cNvSpPr>
            <a:spLocks noGrp="1"/>
          </p:cNvSpPr>
          <p:nvPr>
            <p:ph type="sldNum" sz="quarter" idx="10"/>
          </p:nvPr>
        </p:nvSpPr>
        <p:spPr/>
        <p:txBody>
          <a:bodyPr/>
          <a:lstStyle/>
          <a:p>
            <a:fld id="{3D900DFF-BAC3-4130-8E4F-DFF8DF47053C}" type="slidenum">
              <a:rPr lang="en-US" smtClean="0"/>
              <a:t>48</a:t>
            </a:fld>
            <a:endParaRPr lang="en-US"/>
          </a:p>
        </p:txBody>
      </p:sp>
    </p:spTree>
    <p:extLst>
      <p:ext uri="{BB962C8B-B14F-4D97-AF65-F5344CB8AC3E}">
        <p14:creationId xmlns:p14="http://schemas.microsoft.com/office/powerpoint/2010/main" val="3719482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a:t>Collaborative Applicant, Board and Membership </a:t>
            </a:r>
          </a:p>
          <a:p>
            <a:r>
              <a:rPr lang="en-US"/>
              <a:t>To successfully implement all YHDP projects in the fall of 2020 &amp; and conduct continuous quality improvement for the two year demonstration period.</a:t>
            </a:r>
          </a:p>
          <a:p>
            <a:r>
              <a:rPr lang="en-US"/>
              <a:t>begin strategic planning for implementation of the Coordinated Community Plan to End Youth Homelessness </a:t>
            </a:r>
          </a:p>
          <a:p>
            <a:r>
              <a:rPr lang="en-US"/>
              <a:t>To maintain or increase funding</a:t>
            </a:r>
            <a:br>
              <a:rPr lang="en-US"/>
            </a:br>
            <a:endParaRPr lang="en-US"/>
          </a:p>
          <a:p>
            <a:pPr marL="0" indent="0">
              <a:buNone/>
            </a:pPr>
            <a:r>
              <a:rPr lang="en-US" b="1"/>
              <a:t>Racial Equity  </a:t>
            </a:r>
          </a:p>
          <a:p>
            <a:r>
              <a:rPr lang="en-US"/>
              <a:t>to provide evaluation of the </a:t>
            </a:r>
            <a:r>
              <a:rPr lang="en-US" err="1"/>
              <a:t>CoC</a:t>
            </a:r>
            <a:r>
              <a:rPr lang="en-US"/>
              <a:t> projects, </a:t>
            </a:r>
            <a:r>
              <a:rPr lang="en-US" err="1"/>
              <a:t>CoC</a:t>
            </a:r>
            <a:r>
              <a:rPr lang="en-US"/>
              <a:t> lead, Board, and Membership in our community effort to creating equitable practices, to provide community trainings and strategy sessions for the development of the </a:t>
            </a:r>
            <a:r>
              <a:rPr lang="en-US" err="1"/>
              <a:t>CoC’s</a:t>
            </a:r>
            <a:r>
              <a:rPr lang="en-US"/>
              <a:t> Racial Equity Action Plan, and to provide Youth and Young Adult leadership in a commitment to anti-racist practices in the Three County area. </a:t>
            </a:r>
          </a:p>
          <a:p>
            <a:r>
              <a:rPr lang="en-US"/>
              <a:t>To support the </a:t>
            </a:r>
            <a:r>
              <a:rPr lang="en-US" err="1"/>
              <a:t>CoC</a:t>
            </a:r>
            <a:r>
              <a:rPr lang="en-US"/>
              <a:t> in further diversification of it’s board, lead staff, and membership. </a:t>
            </a:r>
          </a:p>
          <a:p>
            <a:pPr marL="0" indent="0">
              <a:buNone/>
            </a:pPr>
            <a:r>
              <a:rPr lang="en-US" b="1"/>
              <a:t>Coordinated Entry  </a:t>
            </a:r>
          </a:p>
          <a:p>
            <a:r>
              <a:rPr lang="en-US"/>
              <a:t>To address equity in our housing placements, further develop our tools for CE assessment tools, intake, prioritization, and increase access for special populations in our CE system.   To create effective outreach and system mapping to engage all homeless persons in the system. </a:t>
            </a:r>
            <a:br>
              <a:rPr lang="en-US"/>
            </a:br>
            <a:endParaRPr lang="en-US"/>
          </a:p>
          <a:p>
            <a:pPr marL="0" indent="0">
              <a:buNone/>
            </a:pPr>
            <a:r>
              <a:rPr lang="en-US" b="1"/>
              <a:t>HMIS Lead </a:t>
            </a:r>
          </a:p>
          <a:p>
            <a:r>
              <a:rPr lang="en-US"/>
              <a:t>to identify and procure a new HMIS system for the Continuum of Care and the HMIS lead agency</a:t>
            </a:r>
          </a:p>
          <a:p>
            <a:r>
              <a:rPr lang="en-US"/>
              <a:t>To conduct a robust, collaborative, equitable, and true Point in time and Youth count in adherence to regulatory practices that will inform stakeholders and funders of annual numbers of persons presenting in sheltered and un-sheltered homelessness. </a:t>
            </a:r>
          </a:p>
          <a:p>
            <a:r>
              <a:rPr lang="en-US"/>
              <a:t>To better our Project Data quality and train partners on data entry, collection, privacy, and security </a:t>
            </a:r>
          </a:p>
          <a:p>
            <a:endParaRPr lang="en-US"/>
          </a:p>
        </p:txBody>
      </p:sp>
      <p:sp>
        <p:nvSpPr>
          <p:cNvPr id="4" name="Slide Number Placeholder 3"/>
          <p:cNvSpPr>
            <a:spLocks noGrp="1"/>
          </p:cNvSpPr>
          <p:nvPr>
            <p:ph type="sldNum" sz="quarter" idx="10"/>
          </p:nvPr>
        </p:nvSpPr>
        <p:spPr/>
        <p:txBody>
          <a:bodyPr/>
          <a:lstStyle/>
          <a:p>
            <a:fld id="{3D900DFF-BAC3-4130-8E4F-DFF8DF47053C}" type="slidenum">
              <a:rPr lang="en-US" smtClean="0"/>
              <a:t>52</a:t>
            </a:fld>
            <a:endParaRPr lang="en-US"/>
          </a:p>
        </p:txBody>
      </p:sp>
    </p:spTree>
    <p:extLst>
      <p:ext uri="{BB962C8B-B14F-4D97-AF65-F5344CB8AC3E}">
        <p14:creationId xmlns:p14="http://schemas.microsoft.com/office/powerpoint/2010/main" val="310398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000"/>
              </a:spcBef>
              <a:buFont typeface="Arial"/>
              <a:buChar char="•"/>
            </a:pPr>
            <a:r>
              <a:rPr lang="en-US"/>
              <a:t>The PIT Count is an unduplicated count of persons experiencing sheltered and unsheltered homelessness on a single night.</a:t>
            </a:r>
          </a:p>
          <a:p>
            <a:pPr marL="285750" indent="-285750">
              <a:spcBef>
                <a:spcPts val="1000"/>
              </a:spcBef>
              <a:buFont typeface="Arial"/>
              <a:buChar char="•"/>
            </a:pPr>
            <a:r>
              <a:rPr lang="en-US"/>
              <a:t>CoC's across the nation are required to conduct a PIT Count at least bi-annually at the end of January. Generally, Massachusetts tries to coordinate so that all MA CoCs are conducting one on the same night.</a:t>
            </a:r>
          </a:p>
          <a:p>
            <a:pPr marL="285750" indent="-285750">
              <a:spcBef>
                <a:spcPts val="1000"/>
              </a:spcBef>
              <a:buFont typeface="Arial"/>
              <a:buChar char="•"/>
            </a:pPr>
            <a:r>
              <a:rPr lang="en-US"/>
              <a:t>For the sheltered count, we pull Emergency Shelter and Transitional Housing data from the HMIS and extrapolate missing demographic data.</a:t>
            </a:r>
          </a:p>
          <a:p>
            <a:pPr marL="285750" indent="-285750">
              <a:spcBef>
                <a:spcPts val="1000"/>
              </a:spcBef>
              <a:buFont typeface="Arial"/>
              <a:buChar char="•"/>
            </a:pPr>
            <a:r>
              <a:rPr lang="en-US"/>
              <a:t>For the unsheltered count, community partners and volunteers conduct surveys with people who experienced homelessness on the determined night for up to a week following that night.</a:t>
            </a:r>
          </a:p>
        </p:txBody>
      </p:sp>
      <p:sp>
        <p:nvSpPr>
          <p:cNvPr id="4" name="Slide Number Placeholder 3"/>
          <p:cNvSpPr>
            <a:spLocks noGrp="1"/>
          </p:cNvSpPr>
          <p:nvPr>
            <p:ph type="sldNum" sz="quarter" idx="5"/>
          </p:nvPr>
        </p:nvSpPr>
        <p:spPr/>
        <p:txBody>
          <a:bodyPr/>
          <a:lstStyle/>
          <a:p>
            <a:fld id="{3D900DFF-BAC3-4130-8E4F-DFF8DF47053C}" type="slidenum">
              <a:rPr lang="en-US" smtClean="0"/>
              <a:t>32</a:t>
            </a:fld>
            <a:endParaRPr lang="en-US"/>
          </a:p>
        </p:txBody>
      </p:sp>
    </p:spTree>
    <p:extLst>
      <p:ext uri="{BB962C8B-B14F-4D97-AF65-F5344CB8AC3E}">
        <p14:creationId xmlns:p14="http://schemas.microsoft.com/office/powerpoint/2010/main" val="3226127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A special thank you to everyone who made the PIT Count possible this year, we would not be able to get this snapshot of homelessness in our community without your help!</a:t>
            </a:r>
          </a:p>
          <a:p>
            <a:endParaRPr lang="en-US"/>
          </a:p>
        </p:txBody>
      </p:sp>
      <p:sp>
        <p:nvSpPr>
          <p:cNvPr id="4" name="Slide Number Placeholder 3"/>
          <p:cNvSpPr>
            <a:spLocks noGrp="1"/>
          </p:cNvSpPr>
          <p:nvPr>
            <p:ph type="sldNum" sz="quarter" idx="10"/>
          </p:nvPr>
        </p:nvSpPr>
        <p:spPr/>
        <p:txBody>
          <a:bodyPr/>
          <a:lstStyle/>
          <a:p>
            <a:fld id="{3D900DFF-BAC3-4130-8E4F-DFF8DF47053C}" type="slidenum">
              <a:rPr lang="en-US" smtClean="0"/>
              <a:t>36</a:t>
            </a:fld>
            <a:endParaRPr lang="en-US"/>
          </a:p>
        </p:txBody>
      </p:sp>
    </p:spTree>
    <p:extLst>
      <p:ext uri="{BB962C8B-B14F-4D97-AF65-F5344CB8AC3E}">
        <p14:creationId xmlns:p14="http://schemas.microsoft.com/office/powerpoint/2010/main" val="201351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US"/>
              <a:t>There are a few ways the COVID-19 pandemic could affect the 2021 PIT Count:</a:t>
            </a:r>
          </a:p>
          <a:p>
            <a:pPr>
              <a:spcBef>
                <a:spcPts val="1000"/>
              </a:spcBef>
            </a:pPr>
            <a:r>
              <a:rPr lang="en-US"/>
              <a:t>HUD is considering pushing the unsheltered count back or taking away the requirement. If this is the case, the Three County CoC would pursue conducting an unsheltered count in the Spring if it is possible by then.</a:t>
            </a:r>
          </a:p>
          <a:p>
            <a:pPr>
              <a:spcBef>
                <a:spcPts val="1000"/>
              </a:spcBef>
            </a:pPr>
            <a:r>
              <a:rPr lang="en-US"/>
              <a:t>If the unsheltered PIT count is not postponed, we can expect to have a more difficult time conducting surveys of people who are unsheltered due to health concerns.</a:t>
            </a:r>
          </a:p>
        </p:txBody>
      </p:sp>
      <p:sp>
        <p:nvSpPr>
          <p:cNvPr id="4" name="Slide Number Placeholder 3"/>
          <p:cNvSpPr>
            <a:spLocks noGrp="1"/>
          </p:cNvSpPr>
          <p:nvPr>
            <p:ph type="sldNum" sz="quarter" idx="5"/>
          </p:nvPr>
        </p:nvSpPr>
        <p:spPr/>
        <p:txBody>
          <a:bodyPr/>
          <a:lstStyle/>
          <a:p>
            <a:fld id="{3D900DFF-BAC3-4130-8E4F-DFF8DF47053C}" type="slidenum">
              <a:rPr lang="en-US" smtClean="0"/>
              <a:t>37</a:t>
            </a:fld>
            <a:endParaRPr lang="en-US"/>
          </a:p>
        </p:txBody>
      </p:sp>
    </p:spTree>
    <p:extLst>
      <p:ext uri="{BB962C8B-B14F-4D97-AF65-F5344CB8AC3E}">
        <p14:creationId xmlns:p14="http://schemas.microsoft.com/office/powerpoint/2010/main" val="66947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Regardless, if the Pandemic is still affecting the U.S. we can anticipate fewer people to be sheltered as congregate shelters adjust to allow more space between each person.</a:t>
            </a:r>
          </a:p>
        </p:txBody>
      </p:sp>
      <p:sp>
        <p:nvSpPr>
          <p:cNvPr id="4" name="Slide Number Placeholder 3"/>
          <p:cNvSpPr>
            <a:spLocks noGrp="1"/>
          </p:cNvSpPr>
          <p:nvPr>
            <p:ph type="sldNum" sz="quarter" idx="5"/>
          </p:nvPr>
        </p:nvSpPr>
        <p:spPr/>
        <p:txBody>
          <a:bodyPr/>
          <a:lstStyle/>
          <a:p>
            <a:fld id="{3D900DFF-BAC3-4130-8E4F-DFF8DF47053C}" type="slidenum">
              <a:rPr lang="en-US" smtClean="0"/>
              <a:t>38</a:t>
            </a:fld>
            <a:endParaRPr lang="en-US"/>
          </a:p>
        </p:txBody>
      </p:sp>
    </p:spTree>
    <p:extLst>
      <p:ext uri="{BB962C8B-B14F-4D97-AF65-F5344CB8AC3E}">
        <p14:creationId xmlns:p14="http://schemas.microsoft.com/office/powerpoint/2010/main" val="529398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a:t>
            </a:r>
            <a:r>
              <a:rPr lang="en-US" b="1" baseline="0"/>
              <a:t> points: </a:t>
            </a:r>
          </a:p>
          <a:p>
            <a:pPr marL="171450" indent="-171450">
              <a:buFont typeface="Arial" panose="020B0604020202020204" pitchFamily="34" charset="0"/>
              <a:buChar char="•"/>
            </a:pPr>
            <a:r>
              <a:rPr lang="en-US"/>
              <a:t>With the launch of Opening Doors: Federal Strategic Plan to Prevent and End Homelessness in 2010, the Federal Administration established goals to prevent and end homelessness, including ending youth homelessness by 2020. Obviously</a:t>
            </a:r>
            <a:r>
              <a:rPr lang="en-US" baseline="0"/>
              <a:t> we have reached that date and there is much to be done, but this has sparked momentum across the country and many communities have made incredible progress.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The Youth Homelessness Demonstration Program (YHDP) is a HUD-funded initiative designed to reduce the number of young people</a:t>
            </a:r>
            <a:r>
              <a:rPr lang="en-US" sz="1200" b="0" i="0" kern="1200" baseline="0">
                <a:solidFill>
                  <a:schemeClr val="tx1"/>
                </a:solidFill>
                <a:effectLst/>
                <a:latin typeface="+mn-lt"/>
                <a:ea typeface="+mn-ea"/>
                <a:cs typeface="+mn-cs"/>
              </a:rPr>
              <a:t> </a:t>
            </a:r>
            <a:r>
              <a:rPr lang="en-US" sz="1200" b="0" i="0" kern="1200">
                <a:solidFill>
                  <a:schemeClr val="tx1"/>
                </a:solidFill>
                <a:effectLst/>
                <a:latin typeface="+mn-lt"/>
                <a:ea typeface="+mn-ea"/>
                <a:cs typeface="+mn-cs"/>
              </a:rPr>
              <a:t>experiencing homelessness.</a:t>
            </a:r>
            <a:endParaRPr lang="en-US" baseline="0"/>
          </a:p>
          <a:p>
            <a:pPr marL="171450" indent="-171450">
              <a:buFont typeface="Arial" panose="020B0604020202020204" pitchFamily="34" charset="0"/>
              <a:buChar char="•"/>
            </a:pPr>
            <a:r>
              <a:rPr lang="en-US" baseline="0"/>
              <a:t>Understanding that youth homelessness is unique because young people are still developing, and therefore the response to youth homelessness must be unique to meet those needs, YHDP creates a framework for communities to do very intentional planning around establishing a system that responds effectively and efficiently to the young people in their communities. </a:t>
            </a:r>
          </a:p>
          <a:p>
            <a:pPr marL="171450" indent="-171450">
              <a:buFont typeface="Arial" panose="020B0604020202020204" pitchFamily="34" charset="0"/>
              <a:buChar char="•"/>
            </a:pPr>
            <a:r>
              <a:rPr lang="en-US" baseline="0"/>
              <a:t>44 communities funded to date, over $150 million awarded to fund youth serving projects. Communities are asked to engage in a collaborative, cross-system planning process to develop a coordinated community plan to end youth homelessness. This process incorporates each community’s Youth Action Board, as HUD understands that young people often have the best solutions to the challenges they face and meaningful participation and leadership from young people with lived experience is an essential element. </a:t>
            </a:r>
            <a:endParaRPr lang="en-US"/>
          </a:p>
        </p:txBody>
      </p:sp>
      <p:sp>
        <p:nvSpPr>
          <p:cNvPr id="4" name="Slide Number Placeholder 3"/>
          <p:cNvSpPr>
            <a:spLocks noGrp="1"/>
          </p:cNvSpPr>
          <p:nvPr>
            <p:ph type="sldNum" sz="quarter" idx="10"/>
          </p:nvPr>
        </p:nvSpPr>
        <p:spPr/>
        <p:txBody>
          <a:bodyPr/>
          <a:lstStyle/>
          <a:p>
            <a:fld id="{547BF3EA-AEB6-4D0A-9F31-65D8CEA5ABFB}" type="slidenum">
              <a:rPr lang="en-US" smtClean="0"/>
              <a:t>43</a:t>
            </a:fld>
            <a:endParaRPr lang="en-US"/>
          </a:p>
        </p:txBody>
      </p:sp>
    </p:spTree>
    <p:extLst>
      <p:ext uri="{BB962C8B-B14F-4D97-AF65-F5344CB8AC3E}">
        <p14:creationId xmlns:p14="http://schemas.microsoft.com/office/powerpoint/2010/main" val="997384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we do not yet</a:t>
            </a:r>
            <a:r>
              <a:rPr lang="en-US" baseline="0"/>
              <a:t> have aggregate data on the impact and outcomes from Rounds 1 and 2 of YHDP, we do have a sense of the project impact based on the YHDP-funded project applications that were approved during these rounds. Read slide data. </a:t>
            </a:r>
          </a:p>
          <a:p>
            <a:endParaRPr lang="en-US" baseline="0"/>
          </a:p>
          <a:p>
            <a:r>
              <a:rPr lang="en-US" baseline="0"/>
              <a:t>Feel free to jazz this up visually of course – I realize it is sort of a boring slide! </a:t>
            </a:r>
            <a:endParaRPr lang="en-US"/>
          </a:p>
        </p:txBody>
      </p:sp>
      <p:sp>
        <p:nvSpPr>
          <p:cNvPr id="4" name="Slide Number Placeholder 3"/>
          <p:cNvSpPr>
            <a:spLocks noGrp="1"/>
          </p:cNvSpPr>
          <p:nvPr>
            <p:ph type="sldNum" sz="quarter" idx="10"/>
          </p:nvPr>
        </p:nvSpPr>
        <p:spPr/>
        <p:txBody>
          <a:bodyPr/>
          <a:lstStyle/>
          <a:p>
            <a:fld id="{547BF3EA-AEB6-4D0A-9F31-65D8CEA5ABFB}" type="slidenum">
              <a:rPr lang="en-US" smtClean="0"/>
              <a:t>44</a:t>
            </a:fld>
            <a:endParaRPr lang="en-US"/>
          </a:p>
        </p:txBody>
      </p:sp>
    </p:spTree>
    <p:extLst>
      <p:ext uri="{BB962C8B-B14F-4D97-AF65-F5344CB8AC3E}">
        <p14:creationId xmlns:p14="http://schemas.microsoft.com/office/powerpoint/2010/main" val="4253609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a:t>
            </a:r>
            <a:r>
              <a:rPr lang="en-US" baseline="0"/>
              <a:t> you Ellen and Ayana for providing some context for us regarding YHDP.</a:t>
            </a:r>
          </a:p>
          <a:p>
            <a:endParaRPr lang="en-US" baseline="0"/>
          </a:p>
          <a:p>
            <a:r>
              <a:rPr lang="en-US" baseline="0"/>
              <a:t>To bring the discussion of YHDP to a more local level, in 2019, the </a:t>
            </a:r>
            <a:r>
              <a:rPr lang="en-US" baseline="0" err="1"/>
              <a:t>CoC</a:t>
            </a:r>
            <a:r>
              <a:rPr lang="en-US" baseline="0"/>
              <a:t> through Community Action submitted an application to HUD to have Franklin County designated a YHDP community and, as many of you learned at the last annual meeting, we received the designation about a year ago.</a:t>
            </a:r>
          </a:p>
          <a:p>
            <a:endParaRPr lang="en-US" baseline="0"/>
          </a:p>
          <a:p>
            <a:r>
              <a:rPr lang="en-US" baseline="0"/>
              <a:t>Since then, with support from a number of technical assistance providers, such as TAC, we have engaged a range of stakeholders, including young people, the Dept. of Children and Families, juvenile justice, education, family services, domestic violence and homeless providers and many others to create our coordinated, community plan to prevent and end youth/young adult homelessness.</a:t>
            </a:r>
          </a:p>
          <a:p>
            <a:endParaRPr lang="en-US" baseline="0"/>
          </a:p>
          <a:p>
            <a:r>
              <a:rPr lang="en-US" baseline="0"/>
              <a:t>Our plan included a number of HUD requirements, such as the creation of a Vision Statement, which you can see on the slide, guiding principles, and a governance structure; all of which framed our work.  It also included a plan for continuous quality improvement.  We will  be looking at data to determine how well we are following our plan and making changes as needed.</a:t>
            </a:r>
          </a:p>
          <a:p>
            <a:endParaRPr lang="en-US" baseline="0"/>
          </a:p>
          <a:p>
            <a:r>
              <a:rPr lang="en-US" baseline="0"/>
              <a:t>Central to all of this has been our Youth/Young Adult Action Board.  This is a group composed of young people with lived experience of homelessness, who were an integral part of our planning process and taught us, and continue to teach us, about the real experiences of young people in our community and how to genuinely include people with lived experience in our work.  We are incredibly grateful to have had their voices included and for their continuing involvement as we implement our plan.</a:t>
            </a:r>
          </a:p>
        </p:txBody>
      </p:sp>
      <p:sp>
        <p:nvSpPr>
          <p:cNvPr id="4" name="Slide Number Placeholder 3"/>
          <p:cNvSpPr>
            <a:spLocks noGrp="1"/>
          </p:cNvSpPr>
          <p:nvPr>
            <p:ph type="sldNum" sz="quarter" idx="10"/>
          </p:nvPr>
        </p:nvSpPr>
        <p:spPr/>
        <p:txBody>
          <a:bodyPr/>
          <a:lstStyle/>
          <a:p>
            <a:fld id="{3D900DFF-BAC3-4130-8E4F-DFF8DF47053C}" type="slidenum">
              <a:rPr lang="en-US" smtClean="0"/>
              <a:t>45</a:t>
            </a:fld>
            <a:endParaRPr lang="en-US"/>
          </a:p>
        </p:txBody>
      </p:sp>
    </p:spTree>
    <p:extLst>
      <p:ext uri="{BB962C8B-B14F-4D97-AF65-F5344CB8AC3E}">
        <p14:creationId xmlns:p14="http://schemas.microsoft.com/office/powerpoint/2010/main" val="4112448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baseline="0"/>
              <a:t>With HUD approval of our plan, we were awarded $1.9 million for projects to address the needs in our community and to create a system to better support young people experiencing or at-risk of homelessness.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b="0" baseline="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0"/>
              <a:t>Keleigh will discuss the</a:t>
            </a:r>
            <a:r>
              <a:rPr lang="en-US" b="0" baseline="0"/>
              <a:t> specifics related to the projects</a:t>
            </a:r>
            <a:r>
              <a:rPr lang="en-US" b="0"/>
              <a:t> in a moment,</a:t>
            </a:r>
            <a:r>
              <a:rPr lang="en-US" b="0" baseline="0"/>
              <a:t> but the other outcome of the planning process was the creation of our Goals, Objectives and Action Steps, which will be the focus of our plan implementation process.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b="0" baseline="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aseline="0"/>
              <a:t>Before I describe these, I need to say that although our plan is focused on Franklin County, all of this this will affect the entire Continuum of Care because we will be making broader systems changes and have projects that will have ripple effects throughout the Continuum.</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b="0" baseline="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0" baseline="0"/>
              <a:t>So, we structured our plan around 5 main areas and goals, all of which have additional objectives and action steps.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b="0" baseline="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0" baseline="0"/>
              <a:t>Here are our goals: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baseline="0"/>
          </a:p>
          <a:p>
            <a:pPr lvl="1"/>
            <a:r>
              <a:rPr lang="en-US" b="1"/>
              <a:t>Identification</a:t>
            </a:r>
            <a:r>
              <a:rPr lang="en-US"/>
              <a:t>-The Franklin County community has a coordinated system to identify all YYA who are experiencing or at risk of homelessness.</a:t>
            </a:r>
          </a:p>
          <a:p>
            <a:pPr lvl="1"/>
            <a:r>
              <a:rPr lang="en-US" b="1"/>
              <a:t>Prevention</a:t>
            </a:r>
            <a:r>
              <a:rPr lang="en-US"/>
              <a:t>-The Franklin County community implements a collaborative system of prevention and diversion strategies to support YYA who are at risk of experiencing homelessness.</a:t>
            </a:r>
          </a:p>
          <a:p>
            <a:pPr lvl="1"/>
            <a:r>
              <a:rPr lang="en-US" b="1"/>
              <a:t>Coordinated Entry and Crisis Response</a:t>
            </a:r>
            <a:r>
              <a:rPr lang="en-US"/>
              <a:t>-All YYA experiencing or at risk of homelessness in Franklin County have access to a “no wrong door” Coordinated Entry (CE) system that provides: appropriate assessment, immediate crisis response, individualized support, and safe housing options.</a:t>
            </a:r>
          </a:p>
          <a:p>
            <a:pPr lvl="1"/>
            <a:r>
              <a:rPr lang="en-US" b="1"/>
              <a:t>Stable Housing</a:t>
            </a:r>
            <a:r>
              <a:rPr lang="en-US"/>
              <a:t>-The Franklin County community connects YYA who are at risk or experiencing homelessness to accessible supports and low-barrier, stable housing opportunities.</a:t>
            </a:r>
          </a:p>
          <a:p>
            <a:pPr lvl="1"/>
            <a:r>
              <a:rPr lang="en-US" b="1"/>
              <a:t>Sustainability</a:t>
            </a:r>
            <a:r>
              <a:rPr lang="en-US"/>
              <a:t>-The Franklin County community develops sustainable partnerships, plans, resources, and system capacity to ensure that the community’s shared vision can be achieved and maintained.</a:t>
            </a:r>
          </a:p>
          <a:p>
            <a:endParaRPr lang="en-US"/>
          </a:p>
          <a:p>
            <a:pPr lvl="1"/>
            <a:r>
              <a:rPr lang="en-US" b="0"/>
              <a:t>We will be engaging all of the </a:t>
            </a:r>
            <a:r>
              <a:rPr lang="en-US" b="0" err="1"/>
              <a:t>CoC</a:t>
            </a:r>
            <a:r>
              <a:rPr lang="en-US" b="0"/>
              <a:t> committees and</a:t>
            </a:r>
            <a:r>
              <a:rPr lang="en-US" b="0" baseline="0"/>
              <a:t> work groups in the work of implementing the plan, but we have established the </a:t>
            </a:r>
            <a:r>
              <a:rPr lang="en-US" b="0" baseline="0" err="1"/>
              <a:t>CoC</a:t>
            </a:r>
            <a:r>
              <a:rPr lang="en-US" b="0" baseline="0"/>
              <a:t> Youth/Young Adult Homelessness Committee to oversee the implementation process.  If you are interested in this Committee, please feel free to reach out to me  and our next meeting is on October 22</a:t>
            </a:r>
            <a:r>
              <a:rPr lang="en-US" b="0" baseline="30000"/>
              <a:t>nd</a:t>
            </a:r>
            <a:r>
              <a:rPr lang="en-US" b="0" baseline="0"/>
              <a:t>. </a:t>
            </a:r>
          </a:p>
          <a:p>
            <a:pPr lvl="1"/>
            <a:endParaRPr lang="en-US" b="0" baseline="0"/>
          </a:p>
          <a:p>
            <a:pPr lvl="1"/>
            <a:r>
              <a:rPr lang="en-US" b="0" baseline="0"/>
              <a:t>I will now pass this to Keleigh to talk more about the projects.</a:t>
            </a:r>
            <a:endParaRPr lang="en-US" b="0"/>
          </a:p>
        </p:txBody>
      </p:sp>
      <p:sp>
        <p:nvSpPr>
          <p:cNvPr id="4" name="Slide Number Placeholder 3"/>
          <p:cNvSpPr>
            <a:spLocks noGrp="1"/>
          </p:cNvSpPr>
          <p:nvPr>
            <p:ph type="sldNum" sz="quarter" idx="10"/>
          </p:nvPr>
        </p:nvSpPr>
        <p:spPr/>
        <p:txBody>
          <a:bodyPr/>
          <a:lstStyle/>
          <a:p>
            <a:fld id="{547BF3EA-AEB6-4D0A-9F31-65D8CEA5ABFB}" type="slidenum">
              <a:rPr lang="en-US" smtClean="0"/>
              <a:t>46</a:t>
            </a:fld>
            <a:endParaRPr lang="en-US"/>
          </a:p>
        </p:txBody>
      </p:sp>
    </p:spTree>
    <p:extLst>
      <p:ext uri="{BB962C8B-B14F-4D97-AF65-F5344CB8AC3E}">
        <p14:creationId xmlns:p14="http://schemas.microsoft.com/office/powerpoint/2010/main" val="3827669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AD8899-4014-4EE3-89B2-FDCEE3F30810}"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B5B6B-2547-44B4-920B-E1A2D0D02D6D}" type="slidenum">
              <a:rPr lang="en-US" smtClean="0"/>
              <a:t>‹#›</a:t>
            </a:fld>
            <a:endParaRPr lang="en-US"/>
          </a:p>
        </p:txBody>
      </p:sp>
    </p:spTree>
    <p:extLst>
      <p:ext uri="{BB962C8B-B14F-4D97-AF65-F5344CB8AC3E}">
        <p14:creationId xmlns:p14="http://schemas.microsoft.com/office/powerpoint/2010/main" val="1146977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AD8899-4014-4EE3-89B2-FDCEE3F30810}"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B5B6B-2547-44B4-920B-E1A2D0D02D6D}" type="slidenum">
              <a:rPr lang="en-US" smtClean="0"/>
              <a:t>‹#›</a:t>
            </a:fld>
            <a:endParaRPr lang="en-US"/>
          </a:p>
        </p:txBody>
      </p:sp>
    </p:spTree>
    <p:extLst>
      <p:ext uri="{BB962C8B-B14F-4D97-AF65-F5344CB8AC3E}">
        <p14:creationId xmlns:p14="http://schemas.microsoft.com/office/powerpoint/2010/main" val="1875001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AD8899-4014-4EE3-89B2-FDCEE3F30810}"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B5B6B-2547-44B4-920B-E1A2D0D02D6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2950885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AD8899-4014-4EE3-89B2-FDCEE3F30810}"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B5B6B-2547-44B4-920B-E1A2D0D02D6D}" type="slidenum">
              <a:rPr lang="en-US" smtClean="0"/>
              <a:t>‹#›</a:t>
            </a:fld>
            <a:endParaRPr lang="en-US"/>
          </a:p>
        </p:txBody>
      </p:sp>
    </p:spTree>
    <p:extLst>
      <p:ext uri="{BB962C8B-B14F-4D97-AF65-F5344CB8AC3E}">
        <p14:creationId xmlns:p14="http://schemas.microsoft.com/office/powerpoint/2010/main" val="3116377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AD8899-4014-4EE3-89B2-FDCEE3F30810}"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B5B6B-2547-44B4-920B-E1A2D0D02D6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566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AD8899-4014-4EE3-89B2-FDCEE3F30810}"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B5B6B-2547-44B4-920B-E1A2D0D02D6D}" type="slidenum">
              <a:rPr lang="en-US" smtClean="0"/>
              <a:t>‹#›</a:t>
            </a:fld>
            <a:endParaRPr lang="en-US"/>
          </a:p>
        </p:txBody>
      </p:sp>
    </p:spTree>
    <p:extLst>
      <p:ext uri="{BB962C8B-B14F-4D97-AF65-F5344CB8AC3E}">
        <p14:creationId xmlns:p14="http://schemas.microsoft.com/office/powerpoint/2010/main" val="3036700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AD8899-4014-4EE3-89B2-FDCEE3F30810}"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B5B6B-2547-44B4-920B-E1A2D0D02D6D}" type="slidenum">
              <a:rPr lang="en-US" smtClean="0"/>
              <a:t>‹#›</a:t>
            </a:fld>
            <a:endParaRPr lang="en-US"/>
          </a:p>
        </p:txBody>
      </p:sp>
    </p:spTree>
    <p:extLst>
      <p:ext uri="{BB962C8B-B14F-4D97-AF65-F5344CB8AC3E}">
        <p14:creationId xmlns:p14="http://schemas.microsoft.com/office/powerpoint/2010/main" val="3260611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AD8899-4014-4EE3-89B2-FDCEE3F30810}"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B5B6B-2547-44B4-920B-E1A2D0D02D6D}" type="slidenum">
              <a:rPr lang="en-US" smtClean="0"/>
              <a:t>‹#›</a:t>
            </a:fld>
            <a:endParaRPr lang="en-US"/>
          </a:p>
        </p:txBody>
      </p:sp>
    </p:spTree>
    <p:extLst>
      <p:ext uri="{BB962C8B-B14F-4D97-AF65-F5344CB8AC3E}">
        <p14:creationId xmlns:p14="http://schemas.microsoft.com/office/powerpoint/2010/main" val="4075018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pic>
        <p:nvPicPr>
          <p:cNvPr id="117" name="IMG_4753.jpeg" descr="IMG_4753.jpeg"/>
          <p:cNvPicPr>
            <a:picLocks noChangeAspect="1"/>
          </p:cNvPicPr>
          <p:nvPr/>
        </p:nvPicPr>
        <p:blipFill>
          <a:blip r:embed="rId2">
            <a:alphaModFix amt="30703"/>
          </a:blip>
          <a:srcRect l="4404" t="12416" r="559" b="16360"/>
          <a:stretch>
            <a:fillRect/>
          </a:stretch>
        </p:blipFill>
        <p:spPr>
          <a:xfrm>
            <a:off x="-42367" y="-21233"/>
            <a:ext cx="12276733" cy="6900466"/>
          </a:xfrm>
          <a:prstGeom prst="rect">
            <a:avLst/>
          </a:prstGeom>
          <a:ln w="12700">
            <a:miter lim="400000"/>
          </a:ln>
        </p:spPr>
      </p:pic>
      <p:sp>
        <p:nvSpPr>
          <p:cNvPr id="118" name="Title Text"/>
          <p:cNvSpPr txBox="1">
            <a:spLocks noGrp="1"/>
          </p:cNvSpPr>
          <p:nvPr>
            <p:ph type="title"/>
          </p:nvPr>
        </p:nvSpPr>
        <p:spPr>
          <a:xfrm>
            <a:off x="2416969" y="1151930"/>
            <a:ext cx="7358063" cy="2321719"/>
          </a:xfrm>
          <a:prstGeom prst="rect">
            <a:avLst/>
          </a:prstGeom>
        </p:spPr>
        <p:txBody>
          <a:bodyPr lIns="71437" tIns="71437" rIns="71437" bIns="71437" anchor="b"/>
          <a:lstStyle>
            <a:lvl1pPr defTabSz="410766"/>
          </a:lstStyle>
          <a:p>
            <a:r>
              <a:t>Title Text</a:t>
            </a:r>
          </a:p>
        </p:txBody>
      </p:sp>
      <p:sp>
        <p:nvSpPr>
          <p:cNvPr id="119" name="Body Level One…"/>
          <p:cNvSpPr txBox="1">
            <a:spLocks noGrp="1"/>
          </p:cNvSpPr>
          <p:nvPr>
            <p:ph type="body" sz="quarter" idx="1"/>
          </p:nvPr>
        </p:nvSpPr>
        <p:spPr>
          <a:xfrm>
            <a:off x="2416969" y="3545086"/>
            <a:ext cx="7358063" cy="794743"/>
          </a:xfrm>
          <a:prstGeom prst="rect">
            <a:avLst/>
          </a:prstGeom>
        </p:spPr>
        <p:txBody>
          <a:bodyPr lIns="71437" tIns="71437" rIns="71437" bIns="71437" anchor="t"/>
          <a:lstStyle>
            <a:lvl1pPr marL="0" indent="0" algn="ctr" defTabSz="410766">
              <a:spcBef>
                <a:spcPts val="0"/>
              </a:spcBef>
              <a:buSzTx/>
              <a:buNone/>
            </a:lvl1pPr>
            <a:lvl2pPr marL="0" indent="114300" algn="ctr" defTabSz="410766">
              <a:spcBef>
                <a:spcPts val="0"/>
              </a:spcBef>
              <a:buSzTx/>
              <a:buNone/>
            </a:lvl2pPr>
            <a:lvl3pPr marL="0" indent="228600" algn="ctr" defTabSz="410766">
              <a:spcBef>
                <a:spcPts val="0"/>
              </a:spcBef>
              <a:buSzTx/>
              <a:buNone/>
            </a:lvl3pPr>
            <a:lvl4pPr marL="0" indent="342900" algn="ctr" defTabSz="410766">
              <a:spcBef>
                <a:spcPts val="0"/>
              </a:spcBef>
              <a:buSzTx/>
              <a:buNone/>
            </a:lvl4pPr>
            <a:lvl5pPr marL="0" indent="457200" algn="ctr" defTabSz="410766">
              <a:spcBef>
                <a:spcPts val="0"/>
              </a:spcBef>
              <a:buSzTx/>
              <a:buNone/>
            </a:lvl5pPr>
          </a:lstStyle>
          <a:p>
            <a:r>
              <a:t>Body Level One</a:t>
            </a:r>
          </a:p>
          <a:p>
            <a:pPr lvl="1"/>
            <a:r>
              <a:t>Body Level Two</a:t>
            </a:r>
          </a:p>
          <a:p>
            <a:pPr lvl="2"/>
            <a:r>
              <a:t>Body Level Three</a:t>
            </a:r>
          </a:p>
          <a:p>
            <a:pPr lvl="3"/>
            <a:r>
              <a:t>Body Level Four</a:t>
            </a:r>
          </a:p>
          <a:p>
            <a:pPr lvl="4"/>
            <a:r>
              <a:t>Body Level Five</a:t>
            </a:r>
          </a:p>
        </p:txBody>
      </p:sp>
      <p:pic>
        <p:nvPicPr>
          <p:cNvPr id="120" name="IMG_4753.jpeg" descr="IMG_4753.jpeg"/>
          <p:cNvPicPr>
            <a:picLocks noChangeAspect="1"/>
          </p:cNvPicPr>
          <p:nvPr/>
        </p:nvPicPr>
        <p:blipFill>
          <a:blip r:embed="rId2"/>
          <a:srcRect l="4404" t="12416" r="559" b="16360"/>
          <a:stretch>
            <a:fillRect/>
          </a:stretch>
        </p:blipFill>
        <p:spPr>
          <a:xfrm>
            <a:off x="-42367" y="-21233"/>
            <a:ext cx="12276733" cy="6900466"/>
          </a:xfrm>
          <a:prstGeom prst="rect">
            <a:avLst/>
          </a:prstGeom>
          <a:ln w="12700">
            <a:miter lim="400000"/>
          </a:ln>
        </p:spPr>
      </p:pic>
      <p:sp>
        <p:nvSpPr>
          <p:cNvPr id="121" name="Rectangle"/>
          <p:cNvSpPr/>
          <p:nvPr/>
        </p:nvSpPr>
        <p:spPr>
          <a:xfrm>
            <a:off x="0" y="-7902"/>
            <a:ext cx="12192001" cy="6873803"/>
          </a:xfrm>
          <a:prstGeom prst="rect">
            <a:avLst/>
          </a:prstGeom>
          <a:solidFill>
            <a:srgbClr val="FEFBF7">
              <a:alpha val="86605"/>
            </a:srgbClr>
          </a:solidFill>
          <a:ln w="12700">
            <a:miter lim="400000"/>
          </a:ln>
        </p:spPr>
        <p:txBody>
          <a:bodyPr lIns="25400" tIns="25400" rIns="25400" bIns="25400" anchor="ctr"/>
          <a:lstStyle/>
          <a:p>
            <a:pPr>
              <a:defRPr sz="3200" b="0">
                <a:solidFill>
                  <a:srgbClr val="FFFFFF"/>
                </a:solidFill>
                <a:latin typeface="+mn-lt"/>
                <a:ea typeface="+mn-ea"/>
                <a:cs typeface="+mn-cs"/>
                <a:sym typeface="Helvetica Neue Medium"/>
              </a:defRPr>
            </a:pPr>
            <a:endParaRPr sz="1600"/>
          </a:p>
        </p:txBody>
      </p:sp>
      <p:sp>
        <p:nvSpPr>
          <p:cNvPr id="122" name="Slide Number"/>
          <p:cNvSpPr txBox="1">
            <a:spLocks noGrp="1"/>
          </p:cNvSpPr>
          <p:nvPr>
            <p:ph type="sldNum" sz="quarter" idx="2"/>
          </p:nvPr>
        </p:nvSpPr>
        <p:spPr>
          <a:xfrm>
            <a:off x="5977052" y="6536531"/>
            <a:ext cx="233135" cy="238836"/>
          </a:xfrm>
          <a:prstGeom prst="rect">
            <a:avLst/>
          </a:prstGeom>
        </p:spPr>
        <p:txBody>
          <a:bodyPr lIns="71437" tIns="71437" rIns="71437" bIns="71437"/>
          <a:lstStyle>
            <a:lvl1pPr defTabSz="410766">
              <a:defRPr sz="1100">
                <a:latin typeface="Helvetica Neue Thin"/>
                <a:ea typeface="Helvetica Neue Thin"/>
                <a:cs typeface="Helvetica Neue Thin"/>
                <a:sym typeface="Helvetica Neue Thin"/>
              </a:defRPr>
            </a:lvl1pPr>
          </a:lstStyle>
          <a:p>
            <a:fld id="{86CB4B4D-7CA3-9044-876B-883B54F8677D}" type="slidenum">
              <a:t>‹#›</a:t>
            </a:fld>
            <a:endParaRPr/>
          </a:p>
        </p:txBody>
      </p:sp>
    </p:spTree>
    <p:extLst>
      <p:ext uri="{BB962C8B-B14F-4D97-AF65-F5344CB8AC3E}">
        <p14:creationId xmlns:p14="http://schemas.microsoft.com/office/powerpoint/2010/main" val="163944210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p:bg>
      <p:bgPr>
        <a:noFill/>
        <a:effectLst/>
      </p:bgPr>
    </p:bg>
    <p:spTree>
      <p:nvGrpSpPr>
        <p:cNvPr id="1" name=""/>
        <p:cNvGrpSpPr/>
        <p:nvPr/>
      </p:nvGrpSpPr>
      <p:grpSpPr>
        <a:xfrm>
          <a:off x="0" y="0"/>
          <a:ext cx="0" cy="0"/>
          <a:chOff x="0" y="0"/>
          <a:chExt cx="0" cy="0"/>
        </a:xfrm>
      </p:grpSpPr>
      <p:pic>
        <p:nvPicPr>
          <p:cNvPr id="252" name="IMG_4753.jpeg" descr="IMG_4753.jpeg"/>
          <p:cNvPicPr>
            <a:picLocks noChangeAspect="1"/>
          </p:cNvPicPr>
          <p:nvPr/>
        </p:nvPicPr>
        <p:blipFill>
          <a:blip r:embed="rId2"/>
          <a:srcRect l="4404" t="12416" r="559" b="16360"/>
          <a:stretch>
            <a:fillRect/>
          </a:stretch>
        </p:blipFill>
        <p:spPr>
          <a:xfrm>
            <a:off x="-42367" y="-21233"/>
            <a:ext cx="12276733" cy="6900466"/>
          </a:xfrm>
          <a:prstGeom prst="rect">
            <a:avLst/>
          </a:prstGeom>
          <a:ln w="12700">
            <a:miter lim="400000"/>
          </a:ln>
        </p:spPr>
      </p:pic>
      <p:sp>
        <p:nvSpPr>
          <p:cNvPr id="253" name="Rectangle"/>
          <p:cNvSpPr/>
          <p:nvPr/>
        </p:nvSpPr>
        <p:spPr>
          <a:xfrm>
            <a:off x="19023" y="-7902"/>
            <a:ext cx="12192001" cy="6873803"/>
          </a:xfrm>
          <a:prstGeom prst="rect">
            <a:avLst/>
          </a:prstGeom>
          <a:solidFill>
            <a:srgbClr val="FEFBF7">
              <a:alpha val="82540"/>
            </a:srgbClr>
          </a:solidFill>
          <a:ln w="12700">
            <a:miter lim="400000"/>
          </a:ln>
        </p:spPr>
        <p:txBody>
          <a:bodyPr lIns="25400" tIns="25400" rIns="25400" bIns="25400" anchor="ctr"/>
          <a:lstStyle/>
          <a:p>
            <a:pPr>
              <a:defRPr sz="3200" b="0">
                <a:solidFill>
                  <a:srgbClr val="FFFFFF"/>
                </a:solidFill>
                <a:latin typeface="+mn-lt"/>
                <a:ea typeface="+mn-ea"/>
                <a:cs typeface="+mn-cs"/>
                <a:sym typeface="Helvetica Neue Medium"/>
              </a:defRPr>
            </a:pPr>
            <a:endParaRPr sz="1600"/>
          </a:p>
        </p:txBody>
      </p:sp>
      <p:sp>
        <p:nvSpPr>
          <p:cNvPr id="254" name="Slide Number"/>
          <p:cNvSpPr txBox="1">
            <a:spLocks noGrp="1"/>
          </p:cNvSpPr>
          <p:nvPr>
            <p:ph type="sldNum" sz="quarter" idx="2"/>
          </p:nvPr>
        </p:nvSpPr>
        <p:spPr>
          <a:xfrm>
            <a:off x="6000750" y="6540500"/>
            <a:ext cx="184253" cy="187300"/>
          </a:xfrm>
          <a:prstGeom prst="rect">
            <a:avLst/>
          </a:prstGeom>
        </p:spPr>
        <p:txBody>
          <a:bodyPr anchor="b"/>
          <a:lstStyle>
            <a:lvl1pPr defTabSz="292100">
              <a:defRPr sz="900">
                <a:latin typeface="Helvetica Neue"/>
                <a:ea typeface="Helvetica Neue"/>
                <a:cs typeface="Helvetica Neue"/>
                <a:sym typeface="Helvetica Neue"/>
              </a:defRPr>
            </a:lvl1pPr>
          </a:lstStyle>
          <a:p>
            <a:fld id="{86CB4B4D-7CA3-9044-876B-883B54F8677D}" type="slidenum">
              <a:t>‹#›</a:t>
            </a:fld>
            <a:endParaRPr/>
          </a:p>
        </p:txBody>
      </p:sp>
    </p:spTree>
    <p:extLst>
      <p:ext uri="{BB962C8B-B14F-4D97-AF65-F5344CB8AC3E}">
        <p14:creationId xmlns:p14="http://schemas.microsoft.com/office/powerpoint/2010/main" val="130883150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AD8899-4014-4EE3-89B2-FDCEE3F30810}"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B5B6B-2547-44B4-920B-E1A2D0D02D6D}" type="slidenum">
              <a:rPr lang="en-US" smtClean="0"/>
              <a:t>‹#›</a:t>
            </a:fld>
            <a:endParaRPr lang="en-US"/>
          </a:p>
        </p:txBody>
      </p:sp>
    </p:spTree>
    <p:extLst>
      <p:ext uri="{BB962C8B-B14F-4D97-AF65-F5344CB8AC3E}">
        <p14:creationId xmlns:p14="http://schemas.microsoft.com/office/powerpoint/2010/main" val="2438563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AD8899-4014-4EE3-89B2-FDCEE3F30810}"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B5B6B-2547-44B4-920B-E1A2D0D02D6D}" type="slidenum">
              <a:rPr lang="en-US" smtClean="0"/>
              <a:t>‹#›</a:t>
            </a:fld>
            <a:endParaRPr lang="en-US"/>
          </a:p>
        </p:txBody>
      </p:sp>
    </p:spTree>
    <p:extLst>
      <p:ext uri="{BB962C8B-B14F-4D97-AF65-F5344CB8AC3E}">
        <p14:creationId xmlns:p14="http://schemas.microsoft.com/office/powerpoint/2010/main" val="3911120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AD8899-4014-4EE3-89B2-FDCEE3F30810}"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B5B6B-2547-44B4-920B-E1A2D0D02D6D}" type="slidenum">
              <a:rPr lang="en-US" smtClean="0"/>
              <a:t>‹#›</a:t>
            </a:fld>
            <a:endParaRPr lang="en-US"/>
          </a:p>
        </p:txBody>
      </p:sp>
    </p:spTree>
    <p:extLst>
      <p:ext uri="{BB962C8B-B14F-4D97-AF65-F5344CB8AC3E}">
        <p14:creationId xmlns:p14="http://schemas.microsoft.com/office/powerpoint/2010/main" val="168943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AD8899-4014-4EE3-89B2-FDCEE3F30810}" type="datetimeFigureOut">
              <a:rPr lang="en-US" smtClean="0"/>
              <a:t>9/29/2020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CB5B6B-2547-44B4-920B-E1A2D0D02D6D}" type="slidenum">
              <a:rPr lang="en-US" smtClean="0"/>
              <a:t>‹#›</a:t>
            </a:fld>
            <a:endParaRPr lang="en-US"/>
          </a:p>
        </p:txBody>
      </p:sp>
    </p:spTree>
    <p:extLst>
      <p:ext uri="{BB962C8B-B14F-4D97-AF65-F5344CB8AC3E}">
        <p14:creationId xmlns:p14="http://schemas.microsoft.com/office/powerpoint/2010/main" val="2792794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96AD8899-4014-4EE3-89B2-FDCEE3F30810}" type="datetimeFigureOut">
              <a:rPr lang="en-US" smtClean="0"/>
              <a:t>9/29/2020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CB5B6B-2547-44B4-920B-E1A2D0D02D6D}" type="slidenum">
              <a:rPr lang="en-US" smtClean="0"/>
              <a:t>‹#›</a:t>
            </a:fld>
            <a:endParaRPr lang="en-US"/>
          </a:p>
        </p:txBody>
      </p:sp>
    </p:spTree>
    <p:extLst>
      <p:ext uri="{BB962C8B-B14F-4D97-AF65-F5344CB8AC3E}">
        <p14:creationId xmlns:p14="http://schemas.microsoft.com/office/powerpoint/2010/main" val="3091418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D8899-4014-4EE3-89B2-FDCEE3F30810}" type="datetimeFigureOut">
              <a:rPr lang="en-US" smtClean="0"/>
              <a:t>9/29/2020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CB5B6B-2547-44B4-920B-E1A2D0D02D6D}" type="slidenum">
              <a:rPr lang="en-US" smtClean="0"/>
              <a:t>‹#›</a:t>
            </a:fld>
            <a:endParaRPr lang="en-US"/>
          </a:p>
        </p:txBody>
      </p:sp>
    </p:spTree>
    <p:extLst>
      <p:ext uri="{BB962C8B-B14F-4D97-AF65-F5344CB8AC3E}">
        <p14:creationId xmlns:p14="http://schemas.microsoft.com/office/powerpoint/2010/main" val="3272189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AD8899-4014-4EE3-89B2-FDCEE3F30810}"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B5B6B-2547-44B4-920B-E1A2D0D02D6D}" type="slidenum">
              <a:rPr lang="en-US" smtClean="0"/>
              <a:t>‹#›</a:t>
            </a:fld>
            <a:endParaRPr lang="en-US"/>
          </a:p>
        </p:txBody>
      </p:sp>
    </p:spTree>
    <p:extLst>
      <p:ext uri="{BB962C8B-B14F-4D97-AF65-F5344CB8AC3E}">
        <p14:creationId xmlns:p14="http://schemas.microsoft.com/office/powerpoint/2010/main" val="1581258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AD8899-4014-4EE3-89B2-FDCEE3F30810}"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B5B6B-2547-44B4-920B-E1A2D0D02D6D}" type="slidenum">
              <a:rPr lang="en-US" smtClean="0"/>
              <a:t>‹#›</a:t>
            </a:fld>
            <a:endParaRPr lang="en-US"/>
          </a:p>
        </p:txBody>
      </p:sp>
    </p:spTree>
    <p:extLst>
      <p:ext uri="{BB962C8B-B14F-4D97-AF65-F5344CB8AC3E}">
        <p14:creationId xmlns:p14="http://schemas.microsoft.com/office/powerpoint/2010/main" val="3386288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AD8899-4014-4EE3-89B2-FDCEE3F30810}" type="datetimeFigureOut">
              <a:rPr lang="en-US" smtClean="0"/>
              <a:t>9/29/2020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ECB5B6B-2547-44B4-920B-E1A2D0D02D6D}" type="slidenum">
              <a:rPr lang="en-US" smtClean="0"/>
              <a:t>‹#›</a:t>
            </a:fld>
            <a:endParaRPr lang="en-US"/>
          </a:p>
        </p:txBody>
      </p:sp>
    </p:spTree>
    <p:extLst>
      <p:ext uri="{BB962C8B-B14F-4D97-AF65-F5344CB8AC3E}">
        <p14:creationId xmlns:p14="http://schemas.microsoft.com/office/powerpoint/2010/main" val="2807102429"/>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 id="2147483844"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housingguarantee.org/" TargetMode="External"/><Relationship Id="rId2" Type="http://schemas.openxmlformats.org/officeDocument/2006/relationships/hyperlink" Target="https://homesforallmass.netlify.app/#org-sign-on-for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mlafleur@communityaction.us" TargetMode="External"/><Relationship Id="rId2" Type="http://schemas.openxmlformats.org/officeDocument/2006/relationships/hyperlink" Target="mailto:kpereira@communityaction.us" TargetMode="External"/><Relationship Id="rId1" Type="http://schemas.openxmlformats.org/officeDocument/2006/relationships/slideLayout" Target="../slideLayouts/slideLayout2.xml"/><Relationship Id="rId5" Type="http://schemas.openxmlformats.org/officeDocument/2006/relationships/hyperlink" Target="mailto:lgoldsmith@communityaction.us" TargetMode="External"/><Relationship Id="rId4" Type="http://schemas.openxmlformats.org/officeDocument/2006/relationships/hyperlink" Target="mailto:bmurphy@communityaction.u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mailto:kpereira@communityaction.us" TargetMode="External"/><Relationship Id="rId2" Type="http://schemas.openxmlformats.org/officeDocument/2006/relationships/hyperlink" Target="mailto:mlafleur@communityaction.us" TargetMode="External"/><Relationship Id="rId1" Type="http://schemas.openxmlformats.org/officeDocument/2006/relationships/slideLayout" Target="../slideLayouts/slideLayout2.xml"/><Relationship Id="rId4" Type="http://schemas.openxmlformats.org/officeDocument/2006/relationships/hyperlink" Target="mailto:bmurphy@communityaction.us"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a:t>Three County </a:t>
            </a:r>
            <a:r>
              <a:rPr lang="en-US" err="1"/>
              <a:t>CoC</a:t>
            </a:r>
            <a:r>
              <a:rPr lang="en-US"/>
              <a:t> Annual Meeting 2020</a:t>
            </a:r>
          </a:p>
        </p:txBody>
      </p:sp>
      <p:sp>
        <p:nvSpPr>
          <p:cNvPr id="3" name="Subtitle 2"/>
          <p:cNvSpPr>
            <a:spLocks noGrp="1"/>
          </p:cNvSpPr>
          <p:nvPr>
            <p:ph type="subTitle" idx="1"/>
          </p:nvPr>
        </p:nvSpPr>
        <p:spPr/>
        <p:txBody>
          <a:bodyPr/>
          <a:lstStyle/>
          <a:p>
            <a:r>
              <a:rPr lang="en-US"/>
              <a:t>Tuesday, September 29, 2020</a:t>
            </a:r>
          </a:p>
        </p:txBody>
      </p:sp>
      <p:sp>
        <p:nvSpPr>
          <p:cNvPr id="4" name="AutoShape 2" descr="data:image/jpg;base64,%20/9j/4AAQSkZJRgABAQEAYABgAAD/2wBDAAUDBAQEAwUEBAQFBQUGBwwIBwcHBw8LCwkMEQ8SEhEPERETFhwXExQaFRERGCEYGh0dHx8fExciJCIeJBweHx7/2wBDAQUFBQcGBw4ICA4eFBEUHh4eHh4eHh4eHh4eHh4eHh4eHh4eHh4eHh4eHh4eHh4eHh4eHh4eHh4eHh4eHh4eHh7/wAARCACeAQ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vGPj74pu0vo/DdnNLBCsYmuivHmZ5UAg5wMEkcc4r2evnX49f8lBuf8Ar0i/ka68FFSq6ny/F1epRy58jtdpP01/yII/AHj+RFkTTrkqwDA/bk5B/wCB07/hXvxA/wCgbdf+Byf/ABdfRGnf8g+2/wCuSfyFT1Tx0+yOaPBmCaT9pP71/wDInzh/wr34g/8AQNuf/A5P/i6P+Fe/EH/oG3X/AIHJ/wDF19H0UfXqnZD/ANS8F/z8n96/+RPm/wD4V78Qcf8AINuf/A5P/i6X/hXvxB/6Btz/AOByf/F19EX93DZWrXE27avZRkk9gB61Q/t61Bw1teL/ANsv/r1EsycXaVl/XqNcE4N7Tn96/wDkTwX/AIV78QMf8g25/wDA1P8A4ul/4V78Qc/8g25/8Dk/+Lr3oa/YY+ZblfrC1OGvab3llH1hf/Cj+0/Nf18x/wCpOD/nn96/+RPA/wDhXvxB/wCgbc/+Byf/ABdH/CvfiD/0Dbr/AMDk/wDi693m8T6BC4jn1SCFyMhZcoSPxFOj8S+H5PuazYn/ALbCrWOqNXSRm+DsAnZ1ZX9V/keDf8K9+IP/AEDbr/wOT/4uk/4V78Qf+gbdf+Byf/F19ALrmjMeNWsj/wBt1/xp66tpbdNSsz/23X/Gn9dqdkP/AFNwH/Pyf3r/ACPn3/hXvxB/6Bt1/wCByf8AxdJ/wr34gY/5Bt1/4HJ/8XX0MNS049L+1P8A22X/ABpwvrE9Ly3P/bVf8aX16p2Q/wDUzA/8/J/ev/kT54/4V78Qc/8AINuf/A5P/i6T/hXvxA/6Bt1/4HJ/8XX0ULu1PS5hP/bQU4TwH/ltH/30KPr0+yD/AFLwX/Pyf3r/AORPnT/hXvxB/wCgbdf+Byf/ABdH/CvfiB/0Dbr/AMDk/wDi6+jRJGejqfxp1H16fZD/ANSsF/z8n96/+RPm/wD4V78Qf+gbc/8Agcn/AMXS/wDCvfiB/wBA25/8Dk/+Lr6Poo+vVOyF/qXgv+fk/vX/AMifN/8Awr34g4/5Btz/AOByf/F0v/CvfiD/ANA25/8AA5P/AIuvo+ij69U7IP8AUvBf8/J/ev8A5E+b/wDhXvxB/wCgbc/+Byf/ABdL/wAK9+IP/QNuf/A5P/i6+j6KPr1Tsg/1LwX/AD8n96/+RPmXw9fa34Q8dW8d1563EMyw3Fu0+QyvjgkZHcHj0r6ar5u+Iv8AyV28/wCv6D+SV9I0YzVQl1aJ4TTpTxOHTbjCVlf5r9EFFFFcR9kFFFFABRRRQAV86/Hr/koNz/16RfyNfRVfOvx6/wCSg3P/AF6RfyNduB/i/I+S40/5Fy/xL8mfQenf8g+2/wCuSfyFT1Bpv/IPtv8Arkn8hU9cb3Pq4fCgooopFGJr8nnahaWY+6n7+QfT7v6ikyfU1Xif7Rf3l51DSGJPZU4/mCfxqevmcwq+0rvy0O+jG0Bcn1NGTSUVwmxxvjrwLH4o1GK8kvzb+VHsxsz75ryPxbpOl6RqIstP1A3zID5zhcKG9BX0ZNGs0TxSAlHUqwBxwa8X+LmhaLoctlHplu0U0255PnJ449a+pyHHzlUVCcnborK3ze58RxZldJYeeKpwjzaXbbv0Wi2OC2j3/PpSjI6Mw/4EaP8AP1o/zmvsD80uKGcdJJB9HPNOEswHE8o9xIaZ3/zxR/nFKw+Z9yUXFyOl1cD/ALatxThe3w6X11/3+aoP8/WijlXYpVZ/zP7y0NS1IdNSvB9Jm5qxD4g16H/Va1fr/wBticfnWb/n6Uf5+tLki+hccTWjtN/ezdj8ZeKo/u69eD6sD/SvV/gZ4lv9Wg1CDWNSNxOkg8rzCAcY7eteF0+GWaCUSwzSQyL0ZGIK/TFYVsNGcbJJM9PLs6r4WuqlSUpR7Xf6n2BRXLfCrUrrU/A9hcXsjyXIUo7OCGODgE/hXU14klyto/UKVRVacZrZq/3hRRRSND5u+Iv/ACVy8/6/oP5JX0jXzd8Rf+Su3n/X9B/JK+ka7cV8EPT/ACPj+GP96xn+P9ZBRRRXEfYBRRRQAUUUUAFfOvx6/wCSg3P/AF6RfyNfRVfOvx6/5KDc/wDXpF/I124H+L8j5LjT/kXL/EvyZ9B6b/yD7b/rkn8hU9Qab/yD7b/rkn8hU9cb3Pq4fCgqprNz9k0yecYLKh2j1PardYviF/Nu7Oy4xuM0nsF6fmc/lWVap7ODn2NIq7SK9nD9ntIoOpRACfU9z+dS0UV8g227s9MKKKKQBXhPxhv/ALX40lh5220axjjv1Ne7YJ4HB7V5VrsnmatdK3lzKJCCZIw2fzrtwOZ0ssn7epFvpp59fwOLMMhrZ7QeFozUXvrtp00/rQ8u4/xorsdf0y1uNKmuLeCC2nt8ysyJtDJxxxxmuO7f0r73Lsxo5hQValt57o/Is8yTE5LinhsRa9rprZph/kUUf5+tHbr+P9K7zxw/yaPyo/T+lH+frQAUUf5+tH+fpQAV1vwo0ObWPF1rJ9kW4s7WQPcBugHbI71yX+cV6N8AtVt7HxVcWdxKqfbYgsZY4DMD0+tYYltUpWPUyWFOeOpRqbX/AB6fie+IixqFRVVR0AGAKWiivBP1kKKKKAPm74i/8ldvP+v6D+UdfSNfN/xF/wCSu3n/AF/QfySvpCu3FfBD0/yPj+GP96xn+P8AWQUUUVxH2AUUUUAFFFFABXzr8e/+Sg3P/XpF/I19FV86/Hr/AJKDc/8AXpF/I124H+J8j5LjT/kXL/EvyZ9B6d/yD7b/AK5J/IVPUGm/8g+2/wCuSfyFT1xvc+rh8KCudZ/tGrXlznKoRAhx2UZP6k1uX0621nLOxwEQnNYGnIyWMW/77DzH/wB5juP6mvLzWpy0lHudWHjeVyxRRRXzx2hRRRQBHdSCG1lmboiM36V5DI3mSvIcEuxb8ya9N8Xz/Z/Dt03QsAg/E15gvAHX9a8zM5fDH1Z9LkFP3Z1PRf194v7poZoZoxJFNGUdc4yDisSfwzZP/wAe19NB6LMm4fmOa2vz/Wl79/1p5fnmNy+PLQl7u9mk0Gc8L5ZnMlPF07yStdNp2ORvPD+q28yxravcq671khXcpH9KoXlrc2c5gu4WhlAB2sOcHpXe7m2hdzY9Mms3XND/ALR1NroahDHEY0ULsYtwMelfc5TxbTxUnHE2gkt77vyX/Dn5TxF4c1MFTU8BzVXKVuWy0Vur/wCGOO/yKK6qPwzYLkzXl1L67EA/nVqLRNHjP/HnLL/10mb+lehW4qyun/y8v6JniYfw8z6tvSUfWS/S5xf5Uf5FdfqXh+zujDJayRWG1SskYRm3HPBHFQp4Ys1P7y/uH9dkQH861jxLljpqbqpX6dfmlcwqcCZ7GtKlGg3bqmrP0bsctXrXwG8OaLqUVxrF5D595bT7EVxlE4BBA9a8u1a0bT9QntSxfyzgNj7wIBH6EV9DfB7w+mh+EIJCxaa+AuJOOmRwPyrvxlVexTi9/wAjn4bwUnj5e0j8F736O9vv3O0oooryD9GCiiigD5u+Iv8AyV286f8AH9B/KOvpGvm/4i/8ldvOv/H9B/JK+kK7cV8EPT/I+P4Y/wB6xn+P9ZBRRRXEfYBRRRQAUUUUAFfOvx7/AOSg3P8A16RfyNfRVfOvx6/5KDc/9ekX8jXbgf4vyPkuNP8AkXL/ABL8mfQenf8AIPtv+uSfyFT1Bp3/ACD7b/rkn8hU9cb3Pq4fCjJ8UPus4rMNg3MoQ/7o5J/lUJ603UX8/XioOUtYcf8AAnPP6AfnS185mlTmrcvY9DDxtG4UUUV5puFZnihpV0K5aFyjhchh1FadRXcC3Ns8DEgOMZHaqja+o4y5WpdjyqfUb24t/InupJIs52s2Rn1qay0PV7yAXFrp80sTdGCjn6V0un+FY4dZtvtkMcsMk+3aJDg8E8DHtXpUaLGixxqFVRgADgCpwWQSxF54iemys7/n+R7WK4gp0Uo4WHrdW/I8HvrO6sZvJvLd4JMZwwqDv+P9a7n4vD/T7E4/5Zt/OuH714eYYWOFxMqMXdL/ACue9l+KlisNGrJWb/zE7f8A6vSjv2/yaO3+fSl7/wCfWuI7RO3/AOr0o/KrAs7v+z2v/IcWoYJ5h6E+1QfnVShKNuZWuTGcZX5Xewn5f5zSN90/SloPSpKOe8S28t14rt4LeMSSSRxHbnGeB1/AV9HeGNSs9S0qOSyYGOICMgDABA7V4kbPF62q4zm2W3U9w2Tn/wAd211PgjxLBoNtdpcRySByGREHfHNfocs9pReHoNrl5Fd+dtvwPy3AcN1YyxuKs+aVV2Xkm9fnf7j1iisfwnra67YPdCLyirlSmc4rYr16VWNWCnB3TMatOVKbhNWaCiiirIPm74i/8lcvf+v6D+UdfSNfN3xF/wCSu3n/AF/QfySvpGu3F/BD0/yPj+GP96xv+P8AWQUVV1DUbHTxG19dRW4kbahdsbj6Csjxb4x0TwzDG1/O8ssp/dW9shlmcdyEHJArhbSPsLHQ0VV0nULPVdPhv9PnSe3mXcjr3/wNWRu3ElsjsMdKYC0UUUAFfOvx6/5KDc/9ekX8jX0VXzr8ev8AkoNz/wBekX8jXbgf4vyPkuNP+Rcv8S/Jn0Hp3/IPtv8Arkn8hUzsqqWY4UDJPtUOnf8AIPtv+uSfyFVvEU5g0mXaRvkxGvuWOP5Zrik0rtn1dPWKMqwYypLdt964lZ+nYfKP0AqxTYoxFEkS9EUKPwFOr46pNzm5dz1YqySCiiioKCiiigCJRv1mwQfwl5D+Ax/7NXRVh6Upk16V+0FuF/Fzn/2WtNdQsGmEK31s0pO3YJV3Z9MZr6fLoWw8Tzq8lz6s4LxnpHiDWPE0cLW6rbEbYZAcqq9y3fNZmt+CtS0yxa8M0M6py4QHIH9a9ZqG7ntYI/8AS5oYkbj96wUH864q2RYavKc53cpdb7HqUc9xFCMIRsox6dzwT/P6Ve0PT5tT1WCzijZgzjeQPurnkmvULfw34Qumf7PZ2c7A5by5i2Prg1r6Zpen6bH5djaxwL/sjn8zzXj4fhiqqidaS5V2v/kexX4npSpP2MXd97W/BnIfFQG10Kzs4Idlt5nJUfKMDgV5yOTwCfoM177cwQ3ERiuIkljPVWGRUMOnWEIxFZ26j2jFehmORSxlf2vPZWtaxwZdniwdD2XJd3ve54hDZXs2PKs7h/TEZqS60vUbS2+0XVlLDESF3OMZP5+1e5oiIMKir9BioNSsLPUrU219As0JIO1s9R9K5nwvBQdqjcunRfqdK4nm5q8Fy9er/Q8QsbO8vpDDZ28k7DkhBwPrWqPCOvB7dZLEqJm25BB2e55r1bStK0/S0dNPtUgDnLbc8n8au1eH4YpKC9tJuXlt+VyK/E1VzfsYpR89/wAzC8G6DJoFnNBJdCfzH38LjHFbtFVZtR0+GRo5r61jdfvK0qgj8M19JRowowVOmrJHzdevKrN1Kj1ZaopsbpIiyRurowyGU5BFOrQg8B8e+H9auPi3K0Gl3MiXF1DLE6plGUBcnd0H3W6kdK9+qK5ura1Cm5uIYQxwDI4XP5022vLS6ZltrqCcr94RyBsfXFbVKrqKKtseTl2WU8DVrTjK7qO/pv8A5nlfxE1jXbjWrDSfD1qb26kuZ45CyhkhGMKTnpWl4Y+Hr6A41q8um1LWJBmadhkw+0YP8PqO9dJFb6nYarK1jY6a8c1xuuJZJysm0nPTb6dqzvid4qn8O6U95Hcx2fklyTJF5hlwm4KACMZ9a8t0YJOVV/8AAPaUnpyl3TtMm0vUHv8ATUSOKc5u7QcRsT/y0j9D6iuleVViEhyASByPU4rxlLvxZ8RYLZr4Xfh3QMCVBbnbc3LAZDAkcKDzjGTiutGsajp+kDSdemSSfdF9kv1GEul8xRz/AHXHcVtTrRcWr6oU1Zcx3tFIn3B9KWuggK+dfj1/yUG5/wCvSL+Rr6Kr51+Pf/JQbn/r0i/ka7cD/F+R8lxp/wAi5f4l+TPoPTv+Qfbf9ck/kKzNdk83UrO1BGIw07jHccL/ADP5Vp6b/wAg+2/65J/IViMzPrV+0nDrsRVI/gwSD+JJ/KvHzCpyUJeeh9fhldxJaKWivlj0xKKWkoAKr324vbJ50kUbzBJGjxuwQcYz74qxVa7bybq0upl320UnzqOxPAf3Az0/HtXRhUnWipbXIqN8rsOv9C1Q6Fq1pYaqYr27wsFyycovocd8bhkY6141438P+H/Dmn2Om6XfPc+L0ulM0sbEEEjPOenVcdzzmvcvF95q1l4cur3QbaG7vYlDRxSglXGeehB6c14t428Rad400m0trPwxNH4lmnAdo4iuCBg/N/F+PTFfb4RONlHb+t/I+G4i9jKL5l+8tpe/f7PTn89/ke6aP9pj0Sz+3k/aVtk88nrvCjd+ua8e0WxPxN8farJrl1M2l6c+Le2jOEZdxC/TIGSevOMivX9Bgng0CwtrzJmS2jSXJz8wUA8968hhm1D4YePNQuLvTpbrRtUkyk0Kn5AWLAD3XdgjuADU0ftcu/Q6M1t+4dZP2V/e69NObyvv07nZWfgvwz4L1K58V2txeWVvbwO0tusmYsY5JGMt7ZPWsX/hcGLcag3hS+GlGfyvtYmBHX+7t6+2fxqHxH4rl8e2WoeHfD+i37xeSZPtTjYAyjIQqR/ERiuWuPFRm+GcPgtdFuv7VSRbfYIjg7W6/wC8fT1rSNNy/iK7/JHBiMdCh7uDkoQs2rR0lL+Vaflv0Z6XqPxFs4PEOiaZaWLXcGrojxXKzBQqt0O3HP50XHxCjh8eT+Ff7JctDE8n2jzxg7ULY249sda808QaRqXhK+8F3+oWs0kNnEn2gp82xwQSg+gz+VGlaidc+MFxrENncw289pOY/MQglfJcA/jS9jG11tZ/earNMR7VUpu0nOOlvsuKv079TqIPjPLcW9zcW/hG5lituZ3W7G2MZwCTs71T+KHjqfV/A9hcaLb3lrbXjgyXqTbPJdSQYTjnJ659Kxvh1FMvwt8aK0UgLMMAoQT16VQWxvJvgLbtHbSt5Gql5BsOVXaOcelaKFNTVlszjni8bUwslKo3zU3LZKzTtpZdV/wLHa2vxO1HQtJ0iPWvCd7FbTRpGl7LdA+bhRl8bc988mun1/x5Dp/izTPDtjprajPfIshdJgoiVjwSMHPHP0rlZpLPxz8IpbG3t54LvSYIyrTR7R5iKOjHsaz/ANn3SrjU9VufFGoM83kxJbWzyDPRQOD7LgfhWThDlcmrW6fkd9PFYr2tOhCfMppNSstEvi2Vu1tOp6B8WfEFz4d8F3N5YuEvJGWGFiM7SxwWHuBk/hXIeA/hloeseFYtW183N7f6lEJTI8h3RZ6YPc+5z9K7X4oeHpvE3g+6061KC6BWWDd0LKc7fbOMZ964PwX8R08OeHxoPiHSL+G802PykCRE7wOgb+6felT5vZ/u97mmP9gscnjV+75fdvrHmvr5Xta34HQahqul/CvQLTR4Pt+rXFxKzW0Eso3EEgEZxhVGRgY71P4b+I8V94hOhazo1xol6yb4lmk37+CxHQY4BPvg1xPifU9VutU0P4hS+HrqKzhkKSQSfNtUEbXHH8QJI9wKtC7b4gfFLTrzTNPuYtOsEH2ieRSjYweD9TwB7mr9knG8l3u/M5f7QqwrqnRlZJxUYcu8Xa8rvXTX0tqQ+F9MPxN8Zarf+IriWSw0+QLBao2EIJYAe3C5Pck9eK7/AMMfDzQ/DfiOTWtJku4DJGYzbCQeVg+oxk47ZJxk1wOl3WofC7xnqKajp01zpGpybo7iFScAEkYHqNxBHsDXb+E/iBH4m8Syabpui3v2KOMs97INoU9gVI4zz37Uq3P9n4bF5X9UTUcQv9o5ne6969317W26C+M9YTSZLqRn2/6Xa/iDgVkDStJ8UeKU1TxBfWzQpIPslh5mN7DgFh3+nf8ASnfEzTby81ILDatPG17ZMRtyMB/m/Sum13TdPt5ori10KyecSx4kW1TcuXGSDjIrx4x9o7y2TPrvh27G/NbxSxCNkG1cbccbcdMelYHjextT4amjdQVaeAjP8LeavzD0NdJXO+P0uZdGhjtomkZryHcFHRQ4JP6VtXS5G7amMm7M6CIYiQdcKKdSJ9wfSlrYYV86/Hr/AJKDc/8AXpF/I19FV5t8W/h7N4ilGs6OQdSVVjkid8LKg4GCeFI/Ue+K6sJUjCpeR85xTgq2MwDhRV2mnbr12PQNOkQafbfOv+qTv7Cob3T9PvJxPMWEgXbujmZCR6HBGa8A/wCFV+Nv+gbB/wCBUf8AjR/wqvxt/wBA2D/wKT/GqlhaUt5r+vmcUeIcxil/sUvx/wDkT3g6Np/8Nxcj/t7f/Gm/2Nadr67H/byx/rXhP/Cq/G3/AEDYP/ApP8aP+FV+Nv8AoGwf+BUf+NZ/2fhv5l9yK/1kzL/oCn97/wDkT3U6ND/Dqd0P+2oNJ/ZA7atcj8VP9K8L/wCFV+Nv+gbB/wCBSf40f8Kr8bf9AyD/AMCo/wDGk8twveP3If8ArLmf/QFP73/8ie6/2S3bWJ/++Y/8Kjn0eSWF4jrEm11KtmOPofwrw7/hVfjb/oGwf+BSf40f8Kr8bf8AQMg/8Co/8an+y8J3X3L/ADH/AKzZn/0BT+9//In0Tb+XDBHCJQwRQoJbk4p/mR/31/OvnP8A4VX42/6BsH/gUn+NH/Cq/G3/AEDYP/ApP8a6Pq1P/n4v6+ZH+sWYf9AMvx/+RPozzI/76/nR5kf99fzr5z/4VX42/wCgbB/4FR/40f8ACq/G3/QNg/8AApP8aPq1P/n4v6+Yf6xZh/0Ay/H/AORPozzI/wC+v50eZH/fX86+c/8AhVfjb/oGQf8AgVH/AI0f8Kr8bf8AQNg/8Ck/xo+rU/8An4v6+Yf6xZh/0Ay/H/5E+jPMj/vr+dHmR/31/OvnP/hVfjb/AKBsH/gVH/jR/wAKr8bf9A2D/wACk/xo+rU/+fi/r5h/rFmH/QDL8f8A5E+jPMj/AL6/nR5kf99fzr5z/wCFV+Nv+gbB/wCBSf40f8Kr8bf9A2D/AMCo/wDGj6tS/wCfi/r5h/rFmH/QDL8f/kT3fxZpcWvaFcaQ97LbRXK7JHhK7tvcc560nhPRdP8ADehwaTYyboos5diNzknJJxXhP/Cq/G3/AEDYP/ApP8aP+FV+Nv8AoGwf+BUf+NP6vTtb2i/r5mX9uY32ntPqEua1r67f+An0Z5kf99fzo8yP++v5185/8Kr8bf8AQNg/8Ck/xo/4VX42/wCgbB/4FR/40vq1L/n4v6+Zr/rFmH/QDL8f/kT6M8yP++v50eZH/fX86+c/+FV+Nv8AoGwf+BSf40f8Kr8bf9A2D/wKj/xo+rU/+fi/r5h/rFmH/QDL8f8A5E+jPMj/AL6/nR5kf99fzr5z/wCFV+Nv+gbB/wCBUf8AjR/wqvxt/wBA2D/wKT/Gj6tS/wCfi/r5h/rFmH/QDL8f/kT6M8yP++v50eZH/fX86+c/+FV+Nv8AoGwf+BUf+NH/AAqvxt/0DYP/AAKT/Gj6tT/5+L+vmH+sWYf9AMvx/wDkT6M8yP8Avr+dAkQn76/nXzn/AMKr8bf9A2D/AMCo/wDGprL4W+N0vIHW1htisikTC6XMZz9/g5468c8UfVqf/Pxf18wXEOYN/wC4y/H/AORPoiisHwNpWr6PohtNb1ZtUuvOZ/PZmY7TjC/NzxzW9XHJJOyZ9VQqSqU1KUeVvo+gUUUUjUKKKKACiiigAooooAKKKKACiiigAooooAKKKKACiiigAooooAKKKKACiiigAooooAKKKKACiiigAooooAKKKKAP/9k="/>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g;base64,%20/9j/4AAQSkZJRgABAQEAYABgAAD/2wBDAAUDBAQEAwUEBAQFBQUGBwwIBwcHBw8LCwkMEQ8SEhEPERETFhwXExQaFRERGCEYGh0dHx8fExciJCIeJBweHx7/2wBDAQUFBQcGBw4ICA4eFBEUHh4eHh4eHh4eHh4eHh4eHh4eHh4eHh4eHh4eHh4eHh4eHh4eHh4eHh4eHh4eHh4eHh7/wAARCACeAQ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vGPj74pu0vo/DdnNLBCsYmuivHmZ5UAg5wMEkcc4r2evnX49f8lBuf8Ar0i/ka68FFSq6ny/F1epRy58jtdpP01/yII/AHj+RFkTTrkqwDA/bk5B/wCB07/hXvxA/wCgbdf+Byf/ABdfRGnf8g+2/wCuSfyFT1Tx0+yOaPBmCaT9pP71/wDInzh/wr34g/8AQNuf/A5P/i6P+Fe/EH/oG3X/AIHJ/wDF19H0UfXqnZD/ANS8F/z8n96/+RPm/wD4V78Qcf8AINuf/A5P/i6X/hXvxB/6Btz/AOByf/F19EX93DZWrXE27avZRkk9gB61Q/t61Bw1teL/ANsv/r1EsycXaVl/XqNcE4N7Tn96/wDkTwX/AIV78QMf8g25/wDA1P8A4ul/4V78Qc/8g25/8Dk/+Lr3oa/YY+ZblfrC1OGvab3llH1hf/Cj+0/Nf18x/wCpOD/nn96/+RPA/wDhXvxB/wCgbc/+Byf/ABdH/CvfiD/0Dbr/AMDk/wDi693m8T6BC4jn1SCFyMhZcoSPxFOj8S+H5PuazYn/ALbCrWOqNXSRm+DsAnZ1ZX9V/keDf8K9+IP/AEDbr/wOT/4uk/4V78Qf+gbdf+Byf/F19ALrmjMeNWsj/wBt1/xp66tpbdNSsz/23X/Gn9dqdkP/AFNwH/Pyf3r/ACPn3/hXvxB/6Bt1/wCByf8AxdJ/wr34gY/5Bt1/4HJ/8XX0MNS049L+1P8A22X/ABpwvrE9Ly3P/bVf8aX16p2Q/wDUzA/8/J/ev/kT54/4V78Qc/8AINuf/A5P/i6T/hXvxA/6Bt1/4HJ/8XX0ULu1PS5hP/bQU4TwH/ltH/30KPr0+yD/AFLwX/Pyf3r/AORPnT/hXvxB/wCgbdf+Byf/ABdH/CvfiB/0Dbr/AMDk/wDi6+jRJGejqfxp1H16fZD/ANSsF/z8n96/+RPm/wD4V78Qf+gbc/8Agcn/AMXS/wDCvfiB/wBA25/8Dk/+Lr6Poo+vVOyF/qXgv+fk/vX/AMifN/8Awr34g4/5Btz/AOByf/F0v/CvfiD/ANA25/8AA5P/AIuvo+ij69U7IP8AUvBf8/J/ev8A5E+b/wDhXvxB/wCgbc/+Byf/ABdL/wAK9+IP/QNuf/A5P/i6+j6KPr1Tsg/1LwX/AD8n96/+RPmXw9fa34Q8dW8d1563EMyw3Fu0+QyvjgkZHcHj0r6ar5u+Iv8AyV28/wCv6D+SV9I0YzVQl1aJ4TTpTxOHTbjCVlf5r9EFFFFcR9kFFFFABRRRQAV86/Hr/koNz/16RfyNfRVfOvx6/wCSg3P/AF6RfyNduB/i/I+S40/5Fy/xL8mfQenf8g+2/wCuSfyFT1Bpv/IPtv8Arkn8hU9cb3Pq4fCgooopFGJr8nnahaWY+6n7+QfT7v6ikyfU1Xif7Rf3l51DSGJPZU4/mCfxqevmcwq+0rvy0O+jG0Bcn1NGTSUVwmxxvjrwLH4o1GK8kvzb+VHsxsz75ryPxbpOl6RqIstP1A3zID5zhcKG9BX0ZNGs0TxSAlHUqwBxwa8X+LmhaLoctlHplu0U0255PnJ449a+pyHHzlUVCcnborK3ze58RxZldJYeeKpwjzaXbbv0Wi2OC2j3/PpSjI6Mw/4EaP8AP1o/zmvsD80uKGcdJJB9HPNOEswHE8o9xIaZ3/zxR/nFKw+Z9yUXFyOl1cD/ALatxThe3w6X11/3+aoP8/WijlXYpVZ/zP7y0NS1IdNSvB9Jm5qxD4g16H/Va1fr/wBticfnWb/n6Uf5+tLki+hccTWjtN/ezdj8ZeKo/u69eD6sD/SvV/gZ4lv9Wg1CDWNSNxOkg8rzCAcY7eteF0+GWaCUSwzSQyL0ZGIK/TFYVsNGcbJJM9PLs6r4WuqlSUpR7Xf6n2BRXLfCrUrrU/A9hcXsjyXIUo7OCGODgE/hXU14klyto/UKVRVacZrZq/3hRRRSND5u+Iv/ACVy8/6/oP5JX0jXzd8Rf+Su3n/X9B/JK+ka7cV8EPT/ACPj+GP96xn+P9ZBRRRXEfYBRRRQAUUUUAFfOvx6/wCSg3P/AF6RfyNfRVfOvx6/5KDc/wDXpF/I124H+L8j5LjT/kXL/EvyZ9B6b/yD7b/rkn8hU9Qab/yD7b/rkn8hU9cb3Pq4fCgqprNz9k0yecYLKh2j1PardYviF/Nu7Oy4xuM0nsF6fmc/lWVap7ODn2NIq7SK9nD9ntIoOpRACfU9z+dS0UV8g227s9MKKKKQBXhPxhv/ALX40lh5220axjjv1Ne7YJ4HB7V5VrsnmatdK3lzKJCCZIw2fzrtwOZ0ssn7epFvpp59fwOLMMhrZ7QeFozUXvrtp00/rQ8u4/xorsdf0y1uNKmuLeCC2nt8ysyJtDJxxxxmuO7f0r73Lsxo5hQValt57o/Is8yTE5LinhsRa9rprZph/kUUf5+tHbr+P9K7zxw/yaPyo/T+lH+frQAUUf5+tH+fpQAV1vwo0ObWPF1rJ9kW4s7WQPcBugHbI71yX+cV6N8AtVt7HxVcWdxKqfbYgsZY4DMD0+tYYltUpWPUyWFOeOpRqbX/AB6fie+IixqFRVVR0AGAKWiivBP1kKKKKAPm74i/8ldvP+v6D+UdfSNfN/xF/wCSu3n/AF/QfySvpCu3FfBD0/yPj+GP96xn+P8AWQUUUVxH2AUUUUAFFFFABXzr8e/+Sg3P/XpF/I19FV86/Hr/AJKDc/8AXpF/I124H+J8j5LjT/kXL/EvyZ9B6d/yD7b/AK5J/IVPUGm/8g+2/wCuSfyFT1xvc+rh8KCudZ/tGrXlznKoRAhx2UZP6k1uX0621nLOxwEQnNYGnIyWMW/77DzH/wB5juP6mvLzWpy0lHudWHjeVyxRRRXzx2hRRRQBHdSCG1lmboiM36V5DI3mSvIcEuxb8ya9N8Xz/Z/Dt03QsAg/E15gvAHX9a8zM5fDH1Z9LkFP3Z1PRf194v7poZoZoxJFNGUdc4yDisSfwzZP/wAe19NB6LMm4fmOa2vz/Wl79/1p5fnmNy+PLQl7u9mk0Gc8L5ZnMlPF07yStdNp2ORvPD+q28yxravcq671khXcpH9KoXlrc2c5gu4WhlAB2sOcHpXe7m2hdzY9Mms3XND/ALR1NroahDHEY0ULsYtwMelfc5TxbTxUnHE2gkt77vyX/Dn5TxF4c1MFTU8BzVXKVuWy0Vur/wCGOO/yKK6qPwzYLkzXl1L67EA/nVqLRNHjP/HnLL/10mb+lehW4qyun/y8v6JniYfw8z6tvSUfWS/S5xf5Uf5FdfqXh+zujDJayRWG1SskYRm3HPBHFQp4Ys1P7y/uH9dkQH861jxLljpqbqpX6dfmlcwqcCZ7GtKlGg3bqmrP0bsctXrXwG8OaLqUVxrF5D595bT7EVxlE4BBA9a8u1a0bT9QntSxfyzgNj7wIBH6EV9DfB7w+mh+EIJCxaa+AuJOOmRwPyrvxlVexTi9/wAjn4bwUnj5e0j8F736O9vv3O0oooryD9GCiiigD5u+Iv8AyV286f8AH9B/KOvpGvm/4i/8ldvOv/H9B/JK+kK7cV8EPT/I+P4Y/wB6xn+P9ZBRRRXEfYBRRRQAUUUUAFfOvx7/AOSg3P8A16RfyNfRVfOvx6/5KDc/9ekX8jXbgf4vyPkuNP8AkXL/ABL8mfQenf8AIPtv+uSfyFT1Bp3/ACD7b/rkn8hU9cb3Pq4fCjJ8UPus4rMNg3MoQ/7o5J/lUJ603UX8/XioOUtYcf8AAnPP6AfnS185mlTmrcvY9DDxtG4UUUV5puFZnihpV0K5aFyjhchh1FadRXcC3Ns8DEgOMZHaqja+o4y5WpdjyqfUb24t/InupJIs52s2Rn1qay0PV7yAXFrp80sTdGCjn6V0un+FY4dZtvtkMcsMk+3aJDg8E8DHtXpUaLGixxqFVRgADgCpwWQSxF54iemys7/n+R7WK4gp0Uo4WHrdW/I8HvrO6sZvJvLd4JMZwwqDv+P9a7n4vD/T7E4/5Zt/OuH714eYYWOFxMqMXdL/ACue9l+KlisNGrJWb/zE7f8A6vSjv2/yaO3+fSl7/wCfWuI7RO3/AOr0o/KrAs7v+z2v/IcWoYJ5h6E+1QfnVShKNuZWuTGcZX5Xewn5f5zSN90/SloPSpKOe8S28t14rt4LeMSSSRxHbnGeB1/AV9HeGNSs9S0qOSyYGOICMgDABA7V4kbPF62q4zm2W3U9w2Tn/wAd211PgjxLBoNtdpcRySByGREHfHNfocs9pReHoNrl5Fd+dtvwPy3AcN1YyxuKs+aVV2Xkm9fnf7j1iisfwnra67YPdCLyirlSmc4rYr16VWNWCnB3TMatOVKbhNWaCiiirIPm74i/8lcvf+v6D+UdfSNfN3xF/wCSu3n/AF/QfySvpGu3F/BD0/yPj+GP96xv+P8AWQUVV1DUbHTxG19dRW4kbahdsbj6Csjxb4x0TwzDG1/O8ssp/dW9shlmcdyEHJArhbSPsLHQ0VV0nULPVdPhv9PnSe3mXcjr3/wNWRu3ElsjsMdKYC0UUUAFfOvx6/5KDc/9ekX8jX0VXzr8ev8AkoNz/wBekX8jXbgf4vyPkuNP+Rcv8S/Jn0Hp3/IPtv8Arkn8hUzsqqWY4UDJPtUOnf8AIPtv+uSfyFVvEU5g0mXaRvkxGvuWOP5Zrik0rtn1dPWKMqwYypLdt964lZ+nYfKP0AqxTYoxFEkS9EUKPwFOr46pNzm5dz1YqySCiiioKCiiigCJRv1mwQfwl5D+Ax/7NXRVh6Upk16V+0FuF/Fzn/2WtNdQsGmEK31s0pO3YJV3Z9MZr6fLoWw8Tzq8lz6s4LxnpHiDWPE0cLW6rbEbYZAcqq9y3fNZmt+CtS0yxa8M0M6py4QHIH9a9ZqG7ntYI/8AS5oYkbj96wUH864q2RYavKc53cpdb7HqUc9xFCMIRsox6dzwT/P6Ve0PT5tT1WCzijZgzjeQPurnkmvULfw34Qumf7PZ2c7A5by5i2Prg1r6Zpen6bH5djaxwL/sjn8zzXj4fhiqqidaS5V2v/kexX4npSpP2MXd97W/BnIfFQG10Kzs4Idlt5nJUfKMDgV5yOTwCfoM177cwQ3ERiuIkljPVWGRUMOnWEIxFZ26j2jFehmORSxlf2vPZWtaxwZdniwdD2XJd3ve54hDZXs2PKs7h/TEZqS60vUbS2+0XVlLDESF3OMZP5+1e5oiIMKir9BioNSsLPUrU219As0JIO1s9R9K5nwvBQdqjcunRfqdK4nm5q8Fy9er/Q8QsbO8vpDDZ28k7DkhBwPrWqPCOvB7dZLEqJm25BB2e55r1bStK0/S0dNPtUgDnLbc8n8au1eH4YpKC9tJuXlt+VyK/E1VzfsYpR89/wAzC8G6DJoFnNBJdCfzH38LjHFbtFVZtR0+GRo5r61jdfvK0qgj8M19JRowowVOmrJHzdevKrN1Kj1ZaopsbpIiyRurowyGU5BFOrQg8B8e+H9auPi3K0Gl3MiXF1DLE6plGUBcnd0H3W6kdK9+qK5ura1Cm5uIYQxwDI4XP5022vLS6ZltrqCcr94RyBsfXFbVKrqKKtseTl2WU8DVrTjK7qO/pv8A5nlfxE1jXbjWrDSfD1qb26kuZ45CyhkhGMKTnpWl4Y+Hr6A41q8um1LWJBmadhkw+0YP8PqO9dJFb6nYarK1jY6a8c1xuuJZJysm0nPTb6dqzvid4qn8O6U95Hcx2fklyTJF5hlwm4KACMZ9a8t0YJOVV/8AAPaUnpyl3TtMm0vUHv8ATUSOKc5u7QcRsT/y0j9D6iuleVViEhyASByPU4rxlLvxZ8RYLZr4Xfh3QMCVBbnbc3LAZDAkcKDzjGTiutGsajp+kDSdemSSfdF9kv1GEul8xRz/AHXHcVtTrRcWr6oU1Zcx3tFIn3B9KWuggK+dfj1/yUG5/wCvSL+Rr6Kr51+Pf/JQbn/r0i/ka7cD/F+R8lxp/wAi5f4l+TPoPTv+Qfbf9ck/kKzNdk83UrO1BGIw07jHccL/ADP5Vp6b/wAg+2/65J/IViMzPrV+0nDrsRVI/gwSD+JJ/KvHzCpyUJeeh9fhldxJaKWivlj0xKKWkoAKr324vbJ50kUbzBJGjxuwQcYz74qxVa7bybq0upl320UnzqOxPAf3Az0/HtXRhUnWipbXIqN8rsOv9C1Q6Fq1pYaqYr27wsFyycovocd8bhkY6141438P+H/Dmn2Om6XfPc+L0ulM0sbEEEjPOenVcdzzmvcvF95q1l4cur3QbaG7vYlDRxSglXGeehB6c14t428Rad400m0trPwxNH4lmnAdo4iuCBg/N/F+PTFfb4RONlHb+t/I+G4i9jKL5l+8tpe/f7PTn89/ke6aP9pj0Sz+3k/aVtk88nrvCjd+ua8e0WxPxN8farJrl1M2l6c+Le2jOEZdxC/TIGSevOMivX9Bgng0CwtrzJmS2jSXJz8wUA8968hhm1D4YePNQuLvTpbrRtUkyk0Kn5AWLAD3XdgjuADU0ftcu/Q6M1t+4dZP2V/e69NObyvv07nZWfgvwz4L1K58V2txeWVvbwO0tusmYsY5JGMt7ZPWsX/hcGLcag3hS+GlGfyvtYmBHX+7t6+2fxqHxH4rl8e2WoeHfD+i37xeSZPtTjYAyjIQqR/ERiuWuPFRm+GcPgtdFuv7VSRbfYIjg7W6/wC8fT1rSNNy/iK7/JHBiMdCh7uDkoQs2rR0lL+Vaflv0Z6XqPxFs4PEOiaZaWLXcGrojxXKzBQqt0O3HP50XHxCjh8eT+Ff7JctDE8n2jzxg7ULY249sda808QaRqXhK+8F3+oWs0kNnEn2gp82xwQSg+gz+VGlaidc+MFxrENncw289pOY/MQglfJcA/jS9jG11tZ/earNMR7VUpu0nOOlvsuKv079TqIPjPLcW9zcW/hG5lituZ3W7G2MZwCTs71T+KHjqfV/A9hcaLb3lrbXjgyXqTbPJdSQYTjnJ659Kxvh1FMvwt8aK0UgLMMAoQT16VQWxvJvgLbtHbSt5Gql5BsOVXaOcelaKFNTVlszjni8bUwslKo3zU3LZKzTtpZdV/wLHa2vxO1HQtJ0iPWvCd7FbTRpGl7LdA+bhRl8bc988mun1/x5Dp/izTPDtjprajPfIshdJgoiVjwSMHPHP0rlZpLPxz8IpbG3t54LvSYIyrTR7R5iKOjHsaz/ANn3SrjU9VufFGoM83kxJbWzyDPRQOD7LgfhWThDlcmrW6fkd9PFYr2tOhCfMppNSstEvi2Vu1tOp6B8WfEFz4d8F3N5YuEvJGWGFiM7SxwWHuBk/hXIeA/hloeseFYtW183N7f6lEJTI8h3RZ6YPc+5z9K7X4oeHpvE3g+6061KC6BWWDd0LKc7fbOMZ964PwX8R08OeHxoPiHSL+G802PykCRE7wOgb+6felT5vZ/u97mmP9gscnjV+75fdvrHmvr5Xta34HQahqul/CvQLTR4Pt+rXFxKzW0Eso3EEgEZxhVGRgY71P4b+I8V94hOhazo1xol6yb4lmk37+CxHQY4BPvg1xPifU9VutU0P4hS+HrqKzhkKSQSfNtUEbXHH8QJI9wKtC7b4gfFLTrzTNPuYtOsEH2ieRSjYweD9TwB7mr9knG8l3u/M5f7QqwrqnRlZJxUYcu8Xa8rvXTX0tqQ+F9MPxN8Zarf+IriWSw0+QLBao2EIJYAe3C5Pck9eK7/AMMfDzQ/DfiOTWtJku4DJGYzbCQeVg+oxk47ZJxk1wOl3WofC7xnqKajp01zpGpybo7iFScAEkYHqNxBHsDXb+E/iBH4m8Syabpui3v2KOMs97INoU9gVI4zz37Uq3P9n4bF5X9UTUcQv9o5ne6969317W26C+M9YTSZLqRn2/6Xa/iDgVkDStJ8UeKU1TxBfWzQpIPslh5mN7DgFh3+nf8ASnfEzTby81ILDatPG17ZMRtyMB/m/Sum13TdPt5ori10KyecSx4kW1TcuXGSDjIrx4x9o7y2TPrvh27G/NbxSxCNkG1cbccbcdMelYHjextT4amjdQVaeAjP8LeavzD0NdJXO+P0uZdGhjtomkZryHcFHRQ4JP6VtXS5G7amMm7M6CIYiQdcKKdSJ9wfSlrYYV86/Hr/AJKDc/8AXpF/I19FV5t8W/h7N4ilGs6OQdSVVjkid8LKg4GCeFI/Ue+K6sJUjCpeR85xTgq2MwDhRV2mnbr12PQNOkQafbfOv+qTv7Cob3T9PvJxPMWEgXbujmZCR6HBGa8A/wCFV+Nv+gbB/wCBUf8AjR/wqvxt/wBA2D/wKT/GqlhaUt5r+vmcUeIcxil/sUvx/wDkT3g6Np/8Nxcj/t7f/Gm/2Nadr67H/byx/rXhP/Cq/G3/AEDYP/ApP8aP+FV+Nv8AoGwf+BUf+NZ/2fhv5l9yK/1kzL/oCn97/wDkT3U6ND/Dqd0P+2oNJ/ZA7atcj8VP9K8L/wCFV+Nv+gbB/wCBSf40f8Kr8bf9AyD/AMCo/wDGk8twveP3If8ArLmf/QFP73/8ie6/2S3bWJ/++Y/8Kjn0eSWF4jrEm11KtmOPofwrw7/hVfjb/oGwf+BSf40f8Kr8bf8AQMg/8Co/8an+y8J3X3L/ADH/AKzZn/0BT+9//In0Tb+XDBHCJQwRQoJbk4p/mR/31/OvnP8A4VX42/6BsH/gUn+NH/Cq/G3/AEDYP/ApP8a6Pq1P/n4v6+ZH+sWYf9AMvx/+RPozzI/76/nR5kf99fzr5z/4VX42/wCgbB/4FR/40f8ACq/G3/QNg/8AApP8aPq1P/n4v6+Yf6xZh/0Ay/H/AORPozzI/wC+v50eZH/fX86+c/8AhVfjb/oGQf8AgVH/AI0f8Kr8bf8AQNg/8Ck/xo+rU/8An4v6+Yf6xZh/0Ay/H/5E+jPMj/vr+dHmR/31/OvnP/hVfjb/AKBsH/gVH/jR/wAKr8bf9A2D/wACk/xo+rU/+fi/r5h/rFmH/QDL8f8A5E+jPMj/AL6/nR5kf99fzr5z/wCFV+Nv+gbB/wCBSf40f8Kr8bf9A2D/AMCo/wDGj6tS/wCfi/r5h/rFmH/QDL8f/kT3fxZpcWvaFcaQ97LbRXK7JHhK7tvcc560nhPRdP8ADehwaTYyboos5diNzknJJxXhP/Cq/G3/AEDYP/ApP8aP+FV+Nv8AoGwf+BUf+NP6vTtb2i/r5mX9uY32ntPqEua1r67f+An0Z5kf99fzo8yP++v5185/8Kr8bf8AQNg/8Ck/xo/4VX42/wCgbB/4FR/40vq1L/n4v6+Zr/rFmH/QDL8f/kT6M8yP++v50eZH/fX86+c/+FV+Nv8AoGwf+BSf40f8Kr8bf9A2D/wKj/xo+rU/+fi/r5h/rFmH/QDL8f8A5E+jPMj/AL6/nR5kf99fzr5z/wCFV+Nv+gbB/wCBUf8AjR/wqvxt/wBA2D/wKT/Gj6tS/wCfi/r5h/rFmH/QDL8f/kT6M8yP++v50eZH/fX86+c/+FV+Nv8AoGwf+BUf+NH/AAqvxt/0DYP/AAKT/Gj6tT/5+L+vmH+sWYf9AMvx/wDkT6M8yP8Avr+dAkQn76/nXzn/AMKr8bf9A2D/AMCo/wDGprL4W+N0vIHW1htisikTC6XMZz9/g5468c8UfVqf/Pxf18wXEOYN/wC4y/H/AORPoiisHwNpWr6PohtNb1ZtUuvOZ/PZmY7TjC/NzxzW9XHJJOyZ9VQqSqU1KUeVvo+gUUUUjUKKKKACiiigAooooAKKKKACiiigAooooAKKKKACiiigAooooAKKKKACiiigAooooAKKKKACiiigAooooAKKKKAP/9k="/>
          <p:cNvSpPr>
            <a:spLocks noChangeAspect="1" noChangeArrowheads="1"/>
          </p:cNvSpPr>
          <p:nvPr/>
        </p:nvSpPr>
        <p:spPr bwMode="auto">
          <a:xfrm>
            <a:off x="3714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015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Goal of the Initiative"/>
          <p:cNvSpPr txBox="1"/>
          <p:nvPr/>
        </p:nvSpPr>
        <p:spPr>
          <a:xfrm>
            <a:off x="1016447" y="2787799"/>
            <a:ext cx="3174486" cy="128240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400" tIns="25400" rIns="25400" bIns="25400" anchor="ctr">
            <a:spAutoFit/>
          </a:bodyPr>
          <a:lstStyle>
            <a:lvl1pPr algn="l" defTabSz="2438338">
              <a:defRPr sz="8800">
                <a:solidFill>
                  <a:srgbClr val="D73124"/>
                </a:solidFill>
              </a:defRPr>
            </a:lvl1pPr>
          </a:lstStyle>
          <a:p>
            <a:r>
              <a:rPr sz="4000" b="1">
                <a:latin typeface="Helvetica Neue"/>
              </a:rPr>
              <a:t>Goal of the Initiative</a:t>
            </a:r>
          </a:p>
        </p:txBody>
      </p:sp>
      <p:pic>
        <p:nvPicPr>
          <p:cNvPr id="272" name="REP logo.png" descr="REP logo.png"/>
          <p:cNvPicPr>
            <a:picLocks noChangeAspect="1"/>
          </p:cNvPicPr>
          <p:nvPr/>
        </p:nvPicPr>
        <p:blipFill>
          <a:blip r:embed="rId2"/>
          <a:srcRect r="56452"/>
          <a:stretch>
            <a:fillRect/>
          </a:stretch>
        </p:blipFill>
        <p:spPr>
          <a:xfrm>
            <a:off x="11500338" y="6106956"/>
            <a:ext cx="562085" cy="585704"/>
          </a:xfrm>
          <a:prstGeom prst="rect">
            <a:avLst/>
          </a:prstGeom>
          <a:ln w="12700">
            <a:miter lim="400000"/>
          </a:ln>
        </p:spPr>
      </p:pic>
      <p:sp>
        <p:nvSpPr>
          <p:cNvPr id="273" name="Line"/>
          <p:cNvSpPr/>
          <p:nvPr/>
        </p:nvSpPr>
        <p:spPr>
          <a:xfrm flipV="1">
            <a:off x="4787860" y="1064387"/>
            <a:ext cx="1" cy="4729227"/>
          </a:xfrm>
          <a:prstGeom prst="line">
            <a:avLst/>
          </a:prstGeom>
          <a:ln w="101600">
            <a:solidFill>
              <a:srgbClr val="D73124"/>
            </a:solidFill>
            <a:miter lim="400000"/>
          </a:ln>
        </p:spPr>
        <p:txBody>
          <a:bodyPr lIns="25400" tIns="25400" rIns="25400" bIns="25400" anchor="ctr"/>
          <a:lstStyle/>
          <a:p>
            <a:pPr defTabSz="1219169">
              <a:defRPr sz="2400" b="0">
                <a:solidFill>
                  <a:srgbClr val="5E5E5E"/>
                </a:solidFill>
              </a:defRPr>
            </a:pPr>
            <a:endParaRPr sz="1200"/>
          </a:p>
        </p:txBody>
      </p:sp>
      <p:sp>
        <p:nvSpPr>
          <p:cNvPr id="274" name="To embed racial equity in the Western Massachusetts homelessness response system."/>
          <p:cNvSpPr txBox="1"/>
          <p:nvPr/>
        </p:nvSpPr>
        <p:spPr>
          <a:xfrm>
            <a:off x="5709669" y="2758945"/>
            <a:ext cx="5292143" cy="134011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400" tIns="25400" rIns="25400" bIns="25400" anchor="ctr">
            <a:spAutoFit/>
          </a:bodyPr>
          <a:lstStyle>
            <a:lvl1pPr algn="l" defTabSz="2438338">
              <a:lnSpc>
                <a:spcPct val="120000"/>
              </a:lnSpc>
              <a:defRPr sz="5500" b="0">
                <a:solidFill>
                  <a:srgbClr val="905024"/>
                </a:solidFill>
              </a:defRPr>
            </a:lvl1pPr>
          </a:lstStyle>
          <a:p>
            <a:r>
              <a:rPr sz="2400">
                <a:latin typeface="Helvetica Neue"/>
              </a:rPr>
              <a:t>To embed racial equity in the Western Massachusetts homelessness response system.</a:t>
            </a:r>
          </a:p>
        </p:txBody>
      </p:sp>
    </p:spTree>
    <p:extLst>
      <p:ext uri="{BB962C8B-B14F-4D97-AF65-F5344CB8AC3E}">
        <p14:creationId xmlns:p14="http://schemas.microsoft.com/office/powerpoint/2010/main" val="125255926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Phase 1…"/>
          <p:cNvSpPr txBox="1"/>
          <p:nvPr/>
        </p:nvSpPr>
        <p:spPr>
          <a:xfrm>
            <a:off x="4339666" y="2710855"/>
            <a:ext cx="3254096" cy="14362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anchor="ctr">
            <a:spAutoFit/>
          </a:bodyPr>
          <a:lstStyle/>
          <a:p>
            <a:pPr algn="ctr" defTabSz="1219169">
              <a:defRPr sz="14400">
                <a:solidFill>
                  <a:srgbClr val="D73124"/>
                </a:solidFill>
              </a:defRPr>
            </a:pPr>
            <a:r>
              <a:rPr sz="6600" b="1">
                <a:latin typeface="Helvetica Neue"/>
              </a:rPr>
              <a:t>Phase 1</a:t>
            </a:r>
          </a:p>
          <a:p>
            <a:pPr algn="ctr" defTabSz="1219169">
              <a:defRPr sz="5500" b="0">
                <a:solidFill>
                  <a:srgbClr val="905024"/>
                </a:solidFill>
              </a:defRPr>
            </a:pPr>
            <a:r>
              <a:rPr sz="2400">
                <a:latin typeface="Helvetica Neue"/>
              </a:rPr>
              <a:t>February - June 2020</a:t>
            </a:r>
          </a:p>
        </p:txBody>
      </p:sp>
      <p:pic>
        <p:nvPicPr>
          <p:cNvPr id="277" name="REP logo.png" descr="REP logo.png"/>
          <p:cNvPicPr>
            <a:picLocks noChangeAspect="1"/>
          </p:cNvPicPr>
          <p:nvPr/>
        </p:nvPicPr>
        <p:blipFill>
          <a:blip r:embed="rId2"/>
          <a:srcRect r="56452"/>
          <a:stretch>
            <a:fillRect/>
          </a:stretch>
        </p:blipFill>
        <p:spPr>
          <a:xfrm>
            <a:off x="11500338" y="6106956"/>
            <a:ext cx="562085" cy="585704"/>
          </a:xfrm>
          <a:prstGeom prst="rect">
            <a:avLst/>
          </a:prstGeom>
          <a:ln w="12700">
            <a:miter lim="400000"/>
          </a:ln>
        </p:spPr>
      </p:pic>
    </p:spTree>
    <p:extLst>
      <p:ext uri="{BB962C8B-B14F-4D97-AF65-F5344CB8AC3E}">
        <p14:creationId xmlns:p14="http://schemas.microsoft.com/office/powerpoint/2010/main" val="296447041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Key Activities"/>
          <p:cNvSpPr txBox="1"/>
          <p:nvPr/>
        </p:nvSpPr>
        <p:spPr>
          <a:xfrm>
            <a:off x="741184" y="3034020"/>
            <a:ext cx="3635611" cy="78996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anchor="ctr">
            <a:spAutoFit/>
          </a:bodyPr>
          <a:lstStyle>
            <a:lvl1pPr algn="l" defTabSz="2438338">
              <a:defRPr sz="9600">
                <a:solidFill>
                  <a:srgbClr val="D73124"/>
                </a:solidFill>
              </a:defRPr>
            </a:lvl1pPr>
          </a:lstStyle>
          <a:p>
            <a:r>
              <a:rPr sz="4800" b="1">
                <a:latin typeface="Helvetica Neue"/>
              </a:rPr>
              <a:t>Key </a:t>
            </a:r>
            <a:r>
              <a:rPr sz="4000" b="1">
                <a:latin typeface="Helvetica Neue"/>
              </a:rPr>
              <a:t>Activities</a:t>
            </a:r>
          </a:p>
        </p:txBody>
      </p:sp>
      <p:pic>
        <p:nvPicPr>
          <p:cNvPr id="280" name="REP logo.png" descr="REP logo.png"/>
          <p:cNvPicPr>
            <a:picLocks noChangeAspect="1"/>
          </p:cNvPicPr>
          <p:nvPr/>
        </p:nvPicPr>
        <p:blipFill>
          <a:blip r:embed="rId2"/>
          <a:srcRect r="56452"/>
          <a:stretch>
            <a:fillRect/>
          </a:stretch>
        </p:blipFill>
        <p:spPr>
          <a:xfrm>
            <a:off x="11500338" y="6106956"/>
            <a:ext cx="562085" cy="585704"/>
          </a:xfrm>
          <a:prstGeom prst="rect">
            <a:avLst/>
          </a:prstGeom>
          <a:ln w="12700">
            <a:miter lim="400000"/>
          </a:ln>
        </p:spPr>
      </p:pic>
      <p:sp>
        <p:nvSpPr>
          <p:cNvPr id="281" name="Line"/>
          <p:cNvSpPr/>
          <p:nvPr/>
        </p:nvSpPr>
        <p:spPr>
          <a:xfrm flipV="1">
            <a:off x="5691880" y="1064387"/>
            <a:ext cx="1" cy="4729227"/>
          </a:xfrm>
          <a:prstGeom prst="line">
            <a:avLst/>
          </a:prstGeom>
          <a:ln w="101600">
            <a:solidFill>
              <a:srgbClr val="D73124"/>
            </a:solidFill>
            <a:miter lim="400000"/>
          </a:ln>
        </p:spPr>
        <p:txBody>
          <a:bodyPr lIns="25400" tIns="25400" rIns="25400" bIns="25400" anchor="ctr"/>
          <a:lstStyle/>
          <a:p>
            <a:pPr defTabSz="1219169">
              <a:defRPr sz="2400" b="0">
                <a:solidFill>
                  <a:srgbClr val="5E5E5E"/>
                </a:solidFill>
              </a:defRPr>
            </a:pPr>
            <a:endParaRPr sz="1200"/>
          </a:p>
        </p:txBody>
      </p:sp>
      <p:sp>
        <p:nvSpPr>
          <p:cNvPr id="282" name="Racial Equity Work Group…"/>
          <p:cNvSpPr txBox="1"/>
          <p:nvPr/>
        </p:nvSpPr>
        <p:spPr>
          <a:xfrm>
            <a:off x="6646800" y="1436815"/>
            <a:ext cx="5037852" cy="374205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400" tIns="25400" rIns="25400" bIns="25400">
            <a:spAutoFit/>
          </a:bodyPr>
          <a:lstStyle/>
          <a:p>
            <a:pPr defTabSz="1219169">
              <a:spcBef>
                <a:spcPts val="2250"/>
              </a:spcBef>
              <a:defRPr sz="5500" b="0">
                <a:solidFill>
                  <a:srgbClr val="905024"/>
                </a:solidFill>
              </a:defRPr>
            </a:pPr>
            <a:r>
              <a:rPr sz="2400">
                <a:latin typeface="Helvetica Neue"/>
              </a:rPr>
              <a:t>Racial Equity Work Group</a:t>
            </a:r>
          </a:p>
          <a:p>
            <a:pPr defTabSz="1219169">
              <a:spcBef>
                <a:spcPts val="2250"/>
              </a:spcBef>
              <a:defRPr sz="5500" b="0">
                <a:solidFill>
                  <a:srgbClr val="905024"/>
                </a:solidFill>
              </a:defRPr>
            </a:pPr>
            <a:r>
              <a:rPr sz="2400">
                <a:latin typeface="Helvetica Neue"/>
              </a:rPr>
              <a:t>Leadership training</a:t>
            </a:r>
          </a:p>
          <a:p>
            <a:pPr defTabSz="1219169">
              <a:spcBef>
                <a:spcPts val="2250"/>
              </a:spcBef>
              <a:defRPr sz="5500" b="0">
                <a:solidFill>
                  <a:srgbClr val="905024"/>
                </a:solidFill>
              </a:defRPr>
            </a:pPr>
            <a:r>
              <a:rPr sz="2400">
                <a:latin typeface="Helvetica Neue"/>
              </a:rPr>
              <a:t>Data assessment</a:t>
            </a:r>
          </a:p>
          <a:p>
            <a:pPr defTabSz="1219169">
              <a:spcBef>
                <a:spcPts val="2250"/>
              </a:spcBef>
              <a:defRPr sz="5500" b="0">
                <a:solidFill>
                  <a:srgbClr val="905024"/>
                </a:solidFill>
              </a:defRPr>
            </a:pPr>
            <a:r>
              <a:rPr sz="2400">
                <a:latin typeface="Helvetica Neue"/>
              </a:rPr>
              <a:t>Online Equity Training</a:t>
            </a:r>
          </a:p>
          <a:p>
            <a:pPr defTabSz="1219169">
              <a:spcBef>
                <a:spcPts val="2250"/>
              </a:spcBef>
              <a:defRPr sz="5500" b="0">
                <a:solidFill>
                  <a:srgbClr val="905024"/>
                </a:solidFill>
              </a:defRPr>
            </a:pPr>
            <a:r>
              <a:rPr sz="2400">
                <a:latin typeface="Helvetica Neue"/>
              </a:rPr>
              <a:t>YAB training</a:t>
            </a:r>
          </a:p>
          <a:p>
            <a:pPr defTabSz="1219169">
              <a:spcBef>
                <a:spcPts val="2250"/>
              </a:spcBef>
              <a:defRPr sz="5500" b="0">
                <a:solidFill>
                  <a:srgbClr val="905024"/>
                </a:solidFill>
              </a:defRPr>
            </a:pPr>
            <a:r>
              <a:rPr sz="2400">
                <a:latin typeface="Helvetica Neue"/>
              </a:rPr>
              <a:t>Action Planning</a:t>
            </a:r>
          </a:p>
        </p:txBody>
      </p:sp>
    </p:spTree>
    <p:extLst>
      <p:ext uri="{BB962C8B-B14F-4D97-AF65-F5344CB8AC3E}">
        <p14:creationId xmlns:p14="http://schemas.microsoft.com/office/powerpoint/2010/main" val="422541923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Racial Equity Workgroup"/>
          <p:cNvSpPr txBox="1"/>
          <p:nvPr/>
        </p:nvSpPr>
        <p:spPr>
          <a:xfrm>
            <a:off x="599931" y="2787799"/>
            <a:ext cx="3906473" cy="128240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400" tIns="25400" rIns="25400" bIns="25400" anchor="ctr">
            <a:spAutoFit/>
          </a:bodyPr>
          <a:lstStyle>
            <a:lvl1pPr algn="l" defTabSz="2438338">
              <a:defRPr sz="9600">
                <a:solidFill>
                  <a:srgbClr val="D73124"/>
                </a:solidFill>
              </a:defRPr>
            </a:lvl1pPr>
          </a:lstStyle>
          <a:p>
            <a:pPr algn="ctr"/>
            <a:r>
              <a:rPr sz="4000" b="1">
                <a:latin typeface="Helvetica Neue"/>
              </a:rPr>
              <a:t>Racial Equity Workgroup</a:t>
            </a:r>
          </a:p>
        </p:txBody>
      </p:sp>
      <p:pic>
        <p:nvPicPr>
          <p:cNvPr id="285" name="REP logo.png" descr="REP logo.png"/>
          <p:cNvPicPr>
            <a:picLocks noChangeAspect="1"/>
          </p:cNvPicPr>
          <p:nvPr/>
        </p:nvPicPr>
        <p:blipFill>
          <a:blip r:embed="rId2"/>
          <a:srcRect r="56452"/>
          <a:stretch>
            <a:fillRect/>
          </a:stretch>
        </p:blipFill>
        <p:spPr>
          <a:xfrm>
            <a:off x="11500338" y="6106956"/>
            <a:ext cx="562085" cy="585704"/>
          </a:xfrm>
          <a:prstGeom prst="rect">
            <a:avLst/>
          </a:prstGeom>
          <a:ln w="12700">
            <a:miter lim="400000"/>
          </a:ln>
        </p:spPr>
      </p:pic>
      <p:sp>
        <p:nvSpPr>
          <p:cNvPr id="286" name="Line"/>
          <p:cNvSpPr/>
          <p:nvPr/>
        </p:nvSpPr>
        <p:spPr>
          <a:xfrm flipV="1">
            <a:off x="4943238" y="698387"/>
            <a:ext cx="1" cy="5461226"/>
          </a:xfrm>
          <a:prstGeom prst="line">
            <a:avLst/>
          </a:prstGeom>
          <a:ln w="101600">
            <a:solidFill>
              <a:srgbClr val="D73124"/>
            </a:solidFill>
            <a:miter lim="400000"/>
          </a:ln>
        </p:spPr>
        <p:txBody>
          <a:bodyPr lIns="25400" tIns="25400" rIns="25400" bIns="25400" anchor="ctr"/>
          <a:lstStyle/>
          <a:p>
            <a:pPr defTabSz="1219169">
              <a:defRPr sz="2400" b="0">
                <a:solidFill>
                  <a:srgbClr val="5E5E5E"/>
                </a:solidFill>
              </a:defRPr>
            </a:pPr>
            <a:endParaRPr sz="1200"/>
          </a:p>
        </p:txBody>
      </p:sp>
      <p:sp>
        <p:nvSpPr>
          <p:cNvPr id="287" name="Diana Abath…"/>
          <p:cNvSpPr txBox="1"/>
          <p:nvPr/>
        </p:nvSpPr>
        <p:spPr>
          <a:xfrm>
            <a:off x="5493054" y="835584"/>
            <a:ext cx="3090213" cy="531940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400" tIns="25400" rIns="25400" bIns="25400">
            <a:spAutoFit/>
          </a:bodyPr>
          <a:lstStyle/>
          <a:p>
            <a:pPr defTabSz="1219169">
              <a:spcBef>
                <a:spcPts val="2250"/>
              </a:spcBef>
              <a:defRPr sz="4200" b="0">
                <a:solidFill>
                  <a:srgbClr val="905024"/>
                </a:solidFill>
              </a:defRPr>
            </a:pPr>
            <a:r>
              <a:rPr sz="2000">
                <a:latin typeface="Helvetica Neue"/>
              </a:rPr>
              <a:t>Diana </a:t>
            </a:r>
            <a:r>
              <a:rPr sz="2000" err="1">
                <a:latin typeface="Helvetica Neue"/>
              </a:rPr>
              <a:t>Abath</a:t>
            </a:r>
            <a:endParaRPr sz="2000">
              <a:latin typeface="Helvetica Neue"/>
            </a:endParaRPr>
          </a:p>
          <a:p>
            <a:pPr defTabSz="1219169">
              <a:spcBef>
                <a:spcPts val="2250"/>
              </a:spcBef>
              <a:defRPr sz="4200" b="0">
                <a:solidFill>
                  <a:srgbClr val="905024"/>
                </a:solidFill>
              </a:defRPr>
            </a:pPr>
            <a:r>
              <a:rPr sz="2000">
                <a:latin typeface="Helvetica Neue"/>
              </a:rPr>
              <a:t>Tanisha Arena</a:t>
            </a:r>
          </a:p>
          <a:p>
            <a:pPr defTabSz="1219169">
              <a:spcBef>
                <a:spcPts val="2250"/>
              </a:spcBef>
              <a:defRPr sz="4200" b="0">
                <a:solidFill>
                  <a:srgbClr val="905024"/>
                </a:solidFill>
              </a:defRPr>
            </a:pPr>
            <a:r>
              <a:rPr sz="2000">
                <a:latin typeface="Helvetica Neue"/>
              </a:rPr>
              <a:t>Dottie Arnold</a:t>
            </a:r>
          </a:p>
          <a:p>
            <a:pPr defTabSz="1219169">
              <a:spcBef>
                <a:spcPts val="2250"/>
              </a:spcBef>
              <a:defRPr sz="4200" b="0">
                <a:solidFill>
                  <a:srgbClr val="905024"/>
                </a:solidFill>
              </a:defRPr>
            </a:pPr>
            <a:r>
              <a:rPr sz="2000">
                <a:latin typeface="Helvetica Neue"/>
              </a:rPr>
              <a:t>Rafael Burgos-</a:t>
            </a:r>
            <a:r>
              <a:rPr sz="2000" err="1">
                <a:latin typeface="Helvetica Neue"/>
              </a:rPr>
              <a:t>Mirabal</a:t>
            </a:r>
            <a:endParaRPr sz="2000">
              <a:latin typeface="Helvetica Neue"/>
            </a:endParaRPr>
          </a:p>
          <a:p>
            <a:pPr defTabSz="1219169">
              <a:spcBef>
                <a:spcPts val="2250"/>
              </a:spcBef>
              <a:defRPr sz="4200" b="0">
                <a:solidFill>
                  <a:srgbClr val="905024"/>
                </a:solidFill>
              </a:defRPr>
            </a:pPr>
            <a:r>
              <a:rPr sz="2000">
                <a:latin typeface="Helvetica Neue"/>
              </a:rPr>
              <a:t>Diana Canales</a:t>
            </a:r>
          </a:p>
          <a:p>
            <a:pPr defTabSz="1219169">
              <a:spcBef>
                <a:spcPts val="2250"/>
              </a:spcBef>
              <a:defRPr sz="4200" b="0">
                <a:solidFill>
                  <a:srgbClr val="905024"/>
                </a:solidFill>
              </a:defRPr>
            </a:pPr>
            <a:r>
              <a:rPr sz="2000" err="1">
                <a:latin typeface="Helvetica Neue"/>
              </a:rPr>
              <a:t>Shaundell</a:t>
            </a:r>
            <a:r>
              <a:rPr sz="2000">
                <a:latin typeface="Helvetica Neue"/>
              </a:rPr>
              <a:t> Diaz</a:t>
            </a:r>
          </a:p>
          <a:p>
            <a:pPr defTabSz="1219169">
              <a:spcBef>
                <a:spcPts val="2250"/>
              </a:spcBef>
              <a:defRPr sz="4200" b="0">
                <a:solidFill>
                  <a:srgbClr val="905024"/>
                </a:solidFill>
              </a:defRPr>
            </a:pPr>
            <a:r>
              <a:rPr sz="2000">
                <a:latin typeface="Helvetica Neue"/>
              </a:rPr>
              <a:t>Emily English</a:t>
            </a:r>
          </a:p>
          <a:p>
            <a:pPr defTabSz="1219169">
              <a:spcBef>
                <a:spcPts val="2250"/>
              </a:spcBef>
              <a:defRPr sz="4200" b="0">
                <a:solidFill>
                  <a:srgbClr val="905024"/>
                </a:solidFill>
              </a:defRPr>
            </a:pPr>
            <a:r>
              <a:rPr sz="2000">
                <a:latin typeface="Helvetica Neue"/>
              </a:rPr>
              <a:t>Lisa Goldsmith</a:t>
            </a:r>
          </a:p>
          <a:p>
            <a:pPr defTabSz="1219169">
              <a:spcBef>
                <a:spcPts val="2250"/>
              </a:spcBef>
              <a:defRPr sz="4200" b="0">
                <a:solidFill>
                  <a:srgbClr val="905024"/>
                </a:solidFill>
              </a:defRPr>
            </a:pPr>
            <a:r>
              <a:rPr sz="2000">
                <a:latin typeface="Helvetica Neue"/>
              </a:rPr>
              <a:t>Michele LaFleur</a:t>
            </a:r>
          </a:p>
        </p:txBody>
      </p:sp>
      <p:sp>
        <p:nvSpPr>
          <p:cNvPr id="288" name="Myck LeMay…"/>
          <p:cNvSpPr txBox="1"/>
          <p:nvPr/>
        </p:nvSpPr>
        <p:spPr>
          <a:xfrm>
            <a:off x="8695664" y="869083"/>
            <a:ext cx="3090213" cy="470128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400" tIns="25400" rIns="25400" bIns="25400">
            <a:spAutoFit/>
          </a:bodyPr>
          <a:lstStyle/>
          <a:p>
            <a:pPr defTabSz="1219169">
              <a:spcBef>
                <a:spcPts val="2250"/>
              </a:spcBef>
              <a:defRPr sz="4200" b="0">
                <a:solidFill>
                  <a:srgbClr val="905024"/>
                </a:solidFill>
              </a:defRPr>
            </a:pPr>
            <a:r>
              <a:rPr sz="2000" err="1">
                <a:latin typeface="Helvetica Neue"/>
              </a:rPr>
              <a:t>Myck</a:t>
            </a:r>
            <a:r>
              <a:rPr sz="2000">
                <a:latin typeface="Helvetica Neue"/>
              </a:rPr>
              <a:t> </a:t>
            </a:r>
            <a:r>
              <a:rPr sz="2000" err="1">
                <a:latin typeface="Helvetica Neue"/>
              </a:rPr>
              <a:t>LeMay</a:t>
            </a:r>
            <a:r>
              <a:rPr sz="2000">
                <a:latin typeface="Helvetica Neue"/>
              </a:rPr>
              <a:t> </a:t>
            </a:r>
          </a:p>
          <a:p>
            <a:pPr defTabSz="1219169">
              <a:spcBef>
                <a:spcPts val="2250"/>
              </a:spcBef>
              <a:defRPr sz="4200" b="0">
                <a:solidFill>
                  <a:srgbClr val="905024"/>
                </a:solidFill>
              </a:defRPr>
            </a:pPr>
            <a:r>
              <a:rPr sz="2000">
                <a:latin typeface="Helvetica Neue"/>
              </a:rPr>
              <a:t>Brooke Murphy</a:t>
            </a:r>
          </a:p>
          <a:p>
            <a:pPr defTabSz="1219169">
              <a:spcBef>
                <a:spcPts val="2250"/>
              </a:spcBef>
              <a:defRPr sz="4200" b="0">
                <a:solidFill>
                  <a:srgbClr val="905024"/>
                </a:solidFill>
              </a:defRPr>
            </a:pPr>
            <a:r>
              <a:rPr sz="2000">
                <a:latin typeface="Helvetica Neue"/>
              </a:rPr>
              <a:t>Keleigh Pereira</a:t>
            </a:r>
          </a:p>
          <a:p>
            <a:pPr defTabSz="1219169">
              <a:spcBef>
                <a:spcPts val="2250"/>
              </a:spcBef>
              <a:defRPr sz="4200" b="0">
                <a:solidFill>
                  <a:srgbClr val="905024"/>
                </a:solidFill>
              </a:defRPr>
            </a:pPr>
            <a:r>
              <a:rPr sz="2000">
                <a:latin typeface="Helvetica Neue"/>
              </a:rPr>
              <a:t>Pamela Schwartz</a:t>
            </a:r>
          </a:p>
          <a:p>
            <a:pPr defTabSz="1219169">
              <a:spcBef>
                <a:spcPts val="2250"/>
              </a:spcBef>
              <a:defRPr sz="4200" b="0">
                <a:solidFill>
                  <a:srgbClr val="905024"/>
                </a:solidFill>
              </a:defRPr>
            </a:pPr>
            <a:r>
              <a:rPr sz="2000">
                <a:latin typeface="Helvetica Neue"/>
              </a:rPr>
              <a:t>Betsy </a:t>
            </a:r>
            <a:r>
              <a:rPr sz="2000" err="1">
                <a:latin typeface="Helvetica Neue"/>
              </a:rPr>
              <a:t>Shally</a:t>
            </a:r>
            <a:r>
              <a:rPr sz="2000">
                <a:latin typeface="Helvetica Neue"/>
              </a:rPr>
              <a:t>-Jensen</a:t>
            </a:r>
          </a:p>
          <a:p>
            <a:pPr defTabSz="1219169">
              <a:spcBef>
                <a:spcPts val="2250"/>
              </a:spcBef>
              <a:defRPr sz="4200" b="0">
                <a:solidFill>
                  <a:srgbClr val="905024"/>
                </a:solidFill>
              </a:defRPr>
            </a:pPr>
            <a:r>
              <a:rPr sz="2000">
                <a:latin typeface="Helvetica Neue"/>
              </a:rPr>
              <a:t>Kelsey </a:t>
            </a:r>
            <a:r>
              <a:rPr sz="2000" err="1">
                <a:latin typeface="Helvetica Neue"/>
              </a:rPr>
              <a:t>Wessels</a:t>
            </a:r>
            <a:endParaRPr sz="2000">
              <a:latin typeface="Helvetica Neue"/>
            </a:endParaRPr>
          </a:p>
          <a:p>
            <a:pPr defTabSz="1219169">
              <a:spcBef>
                <a:spcPts val="2250"/>
              </a:spcBef>
              <a:defRPr sz="4200" b="0">
                <a:solidFill>
                  <a:srgbClr val="905024"/>
                </a:solidFill>
              </a:defRPr>
            </a:pPr>
            <a:r>
              <a:rPr sz="2000">
                <a:latin typeface="Helvetica Neue"/>
              </a:rPr>
              <a:t>Kaia Willey </a:t>
            </a:r>
          </a:p>
          <a:p>
            <a:pPr defTabSz="1219169">
              <a:spcBef>
                <a:spcPts val="2250"/>
              </a:spcBef>
              <a:defRPr sz="4200" b="0">
                <a:solidFill>
                  <a:srgbClr val="905024"/>
                </a:solidFill>
              </a:defRPr>
            </a:pPr>
            <a:r>
              <a:rPr sz="2000">
                <a:latin typeface="Helvetica Neue"/>
              </a:rPr>
              <a:t>Shabazz Wilson</a:t>
            </a:r>
          </a:p>
        </p:txBody>
      </p:sp>
    </p:spTree>
    <p:extLst>
      <p:ext uri="{BB962C8B-B14F-4D97-AF65-F5344CB8AC3E}">
        <p14:creationId xmlns:p14="http://schemas.microsoft.com/office/powerpoint/2010/main" val="78674726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Data Highlights"/>
          <p:cNvSpPr txBox="1"/>
          <p:nvPr/>
        </p:nvSpPr>
        <p:spPr>
          <a:xfrm>
            <a:off x="3851959" y="3034020"/>
            <a:ext cx="4571764" cy="78996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anchor="ctr">
            <a:spAutoFit/>
          </a:bodyPr>
          <a:lstStyle>
            <a:lvl1pPr algn="l" defTabSz="2438338">
              <a:defRPr sz="9600">
                <a:solidFill>
                  <a:srgbClr val="D73124"/>
                </a:solidFill>
              </a:defRPr>
            </a:lvl1pPr>
          </a:lstStyle>
          <a:p>
            <a:r>
              <a:rPr sz="4800" b="1">
                <a:latin typeface="Helvetica Neue"/>
              </a:rPr>
              <a:t>Data Highlights</a:t>
            </a:r>
          </a:p>
        </p:txBody>
      </p:sp>
      <p:pic>
        <p:nvPicPr>
          <p:cNvPr id="291" name="REP logo.png" descr="REP logo.png"/>
          <p:cNvPicPr>
            <a:picLocks noChangeAspect="1"/>
          </p:cNvPicPr>
          <p:nvPr/>
        </p:nvPicPr>
        <p:blipFill>
          <a:blip r:embed="rId2"/>
          <a:srcRect r="56452"/>
          <a:stretch>
            <a:fillRect/>
          </a:stretch>
        </p:blipFill>
        <p:spPr>
          <a:xfrm>
            <a:off x="11500338" y="6106956"/>
            <a:ext cx="562085" cy="585704"/>
          </a:xfrm>
          <a:prstGeom prst="rect">
            <a:avLst/>
          </a:prstGeom>
          <a:ln w="12700">
            <a:miter lim="400000"/>
          </a:ln>
        </p:spPr>
      </p:pic>
    </p:spTree>
    <p:extLst>
      <p:ext uri="{BB962C8B-B14F-4D97-AF65-F5344CB8AC3E}">
        <p14:creationId xmlns:p14="http://schemas.microsoft.com/office/powerpoint/2010/main" val="423470340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1" y="-479"/>
            <a:ext cx="12193702" cy="6858957"/>
          </a:xfrm>
          <a:prstGeom prst="rect">
            <a:avLst/>
          </a:prstGeom>
        </p:spPr>
      </p:pic>
    </p:spTree>
    <p:extLst>
      <p:ext uri="{BB962C8B-B14F-4D97-AF65-F5344CB8AC3E}">
        <p14:creationId xmlns:p14="http://schemas.microsoft.com/office/powerpoint/2010/main" val="97199016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 name="REP logo.png" descr="REP logo.png"/>
          <p:cNvPicPr>
            <a:picLocks noChangeAspect="1"/>
          </p:cNvPicPr>
          <p:nvPr/>
        </p:nvPicPr>
        <p:blipFill>
          <a:blip r:embed="rId2"/>
          <a:srcRect r="56616"/>
          <a:stretch>
            <a:fillRect/>
          </a:stretch>
        </p:blipFill>
        <p:spPr>
          <a:xfrm>
            <a:off x="11668172" y="6297531"/>
            <a:ext cx="441065" cy="461338"/>
          </a:xfrm>
          <a:prstGeom prst="rect">
            <a:avLst/>
          </a:prstGeom>
          <a:ln w="12700">
            <a:miter lim="400000"/>
          </a:ln>
        </p:spPr>
      </p:pic>
      <p:pic>
        <p:nvPicPr>
          <p:cNvPr id="302" name="WMNEH data.001.png" descr="WMNEH data.001.png"/>
          <p:cNvPicPr>
            <a:picLocks noChangeAspect="1"/>
          </p:cNvPicPr>
          <p:nvPr/>
        </p:nvPicPr>
        <p:blipFill>
          <a:blip r:embed="rId3"/>
          <a:stretch>
            <a:fillRect/>
          </a:stretch>
        </p:blipFill>
        <p:spPr>
          <a:xfrm>
            <a:off x="0" y="0"/>
            <a:ext cx="12192000" cy="6858000"/>
          </a:xfrm>
          <a:prstGeom prst="rect">
            <a:avLst/>
          </a:prstGeom>
          <a:ln w="12700">
            <a:miter lim="400000"/>
          </a:ln>
        </p:spPr>
      </p:pic>
    </p:spTree>
    <p:extLst>
      <p:ext uri="{BB962C8B-B14F-4D97-AF65-F5344CB8AC3E}">
        <p14:creationId xmlns:p14="http://schemas.microsoft.com/office/powerpoint/2010/main" val="288038724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 name="REP logo.png" descr="REP logo.png"/>
          <p:cNvPicPr>
            <a:picLocks noChangeAspect="1"/>
          </p:cNvPicPr>
          <p:nvPr/>
        </p:nvPicPr>
        <p:blipFill>
          <a:blip r:embed="rId2"/>
          <a:srcRect r="56616"/>
          <a:stretch>
            <a:fillRect/>
          </a:stretch>
        </p:blipFill>
        <p:spPr>
          <a:xfrm>
            <a:off x="11668172" y="6297531"/>
            <a:ext cx="441065" cy="461338"/>
          </a:xfrm>
          <a:prstGeom prst="rect">
            <a:avLst/>
          </a:prstGeom>
          <a:ln w="12700">
            <a:miter lim="400000"/>
          </a:ln>
        </p:spPr>
      </p:pic>
      <p:sp>
        <p:nvSpPr>
          <p:cNvPr id="305" name="Youth and Young Adults"/>
          <p:cNvSpPr txBox="1">
            <a:spLocks noGrp="1"/>
          </p:cNvSpPr>
          <p:nvPr>
            <p:ph type="body" sz="quarter" idx="1"/>
          </p:nvPr>
        </p:nvSpPr>
        <p:spPr>
          <a:xfrm>
            <a:off x="378265" y="296180"/>
            <a:ext cx="7432235" cy="1007841"/>
          </a:xfrm>
          <a:prstGeom prst="rect">
            <a:avLst/>
          </a:prstGeom>
        </p:spPr>
        <p:txBody>
          <a:bodyPr>
            <a:normAutofit/>
          </a:bodyPr>
          <a:lstStyle>
            <a:lvl1pPr algn="l" defTabSz="780454">
              <a:spcBef>
                <a:spcPts val="6000"/>
              </a:spcBef>
              <a:defRPr sz="11685" b="1">
                <a:solidFill>
                  <a:srgbClr val="D63024"/>
                </a:solidFill>
              </a:defRPr>
            </a:lvl1pPr>
          </a:lstStyle>
          <a:p>
            <a:r>
              <a:rPr sz="4400">
                <a:latin typeface="Helvetica Neue"/>
              </a:rPr>
              <a:t>Youth and Young Adults</a:t>
            </a:r>
          </a:p>
        </p:txBody>
      </p:sp>
      <p:sp>
        <p:nvSpPr>
          <p:cNvPr id="306" name="16% identify as African American (compared to 4.5% of gen. pop.)…"/>
          <p:cNvSpPr txBox="1"/>
          <p:nvPr/>
        </p:nvSpPr>
        <p:spPr>
          <a:xfrm>
            <a:off x="4069964" y="2480383"/>
            <a:ext cx="7256682" cy="232852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400" tIns="25400" rIns="25400" bIns="25400" anchor="ctr">
            <a:spAutoFit/>
          </a:bodyPr>
          <a:lstStyle/>
          <a:p>
            <a:pPr>
              <a:lnSpc>
                <a:spcPct val="120000"/>
              </a:lnSpc>
              <a:spcBef>
                <a:spcPts val="2000"/>
              </a:spcBef>
              <a:defRPr sz="7100" b="0">
                <a:solidFill>
                  <a:srgbClr val="5E5E5E"/>
                </a:solidFill>
              </a:defRPr>
            </a:pPr>
            <a:r>
              <a:rPr sz="2800" b="1">
                <a:latin typeface="Helvetica Neue"/>
              </a:rPr>
              <a:t>16%</a:t>
            </a:r>
            <a:r>
              <a:rPr sz="2800">
                <a:latin typeface="Helvetica Neue"/>
              </a:rPr>
              <a:t> identify as African American (compared to 4.5% of gen. pop.)</a:t>
            </a:r>
          </a:p>
          <a:p>
            <a:pPr>
              <a:lnSpc>
                <a:spcPct val="120000"/>
              </a:lnSpc>
              <a:spcBef>
                <a:spcPts val="2000"/>
              </a:spcBef>
              <a:defRPr sz="7100" b="0">
                <a:solidFill>
                  <a:srgbClr val="5E5E5E"/>
                </a:solidFill>
              </a:defRPr>
            </a:pPr>
            <a:r>
              <a:rPr sz="2800" b="1">
                <a:latin typeface="Helvetica Neue"/>
              </a:rPr>
              <a:t>35% </a:t>
            </a:r>
            <a:r>
              <a:rPr sz="2800">
                <a:latin typeface="Helvetica Neue"/>
              </a:rPr>
              <a:t>identify as </a:t>
            </a:r>
            <a:r>
              <a:rPr sz="2800" err="1">
                <a:latin typeface="Helvetica Neue"/>
              </a:rPr>
              <a:t>Latinx</a:t>
            </a:r>
            <a:r>
              <a:rPr sz="2800">
                <a:latin typeface="Helvetica Neue"/>
              </a:rPr>
              <a:t> (compared to 7% of gen. pop.)</a:t>
            </a:r>
          </a:p>
        </p:txBody>
      </p:sp>
      <p:sp>
        <p:nvSpPr>
          <p:cNvPr id="307" name="Three County CoC"/>
          <p:cNvSpPr txBox="1"/>
          <p:nvPr/>
        </p:nvSpPr>
        <p:spPr>
          <a:xfrm>
            <a:off x="529973" y="2899516"/>
            <a:ext cx="2538329" cy="105896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5719" tIns="35719" rIns="35719" bIns="35719">
            <a:normAutofit/>
          </a:bodyPr>
          <a:lstStyle>
            <a:lvl1pPr algn="l" defTabSz="681870">
              <a:spcBef>
                <a:spcPts val="5300"/>
              </a:spcBef>
              <a:defRPr sz="6474">
                <a:solidFill>
                  <a:srgbClr val="905024"/>
                </a:solidFill>
              </a:defRPr>
            </a:lvl1pPr>
          </a:lstStyle>
          <a:p>
            <a:r>
              <a:rPr sz="3200" b="1">
                <a:latin typeface="Helvetica Neue"/>
              </a:rPr>
              <a:t>Three County </a:t>
            </a:r>
            <a:r>
              <a:rPr sz="3200" b="1" err="1">
                <a:latin typeface="Helvetica Neue"/>
              </a:rPr>
              <a:t>CoC</a:t>
            </a:r>
            <a:endParaRPr sz="3200" b="1">
              <a:latin typeface="Helvetica Neue"/>
            </a:endParaRPr>
          </a:p>
        </p:txBody>
      </p:sp>
      <p:sp>
        <p:nvSpPr>
          <p:cNvPr id="308" name="Line"/>
          <p:cNvSpPr/>
          <p:nvPr/>
        </p:nvSpPr>
        <p:spPr>
          <a:xfrm flipV="1">
            <a:off x="3569133" y="1389269"/>
            <a:ext cx="1" cy="4729227"/>
          </a:xfrm>
          <a:prstGeom prst="line">
            <a:avLst/>
          </a:prstGeom>
          <a:ln w="101600">
            <a:solidFill>
              <a:srgbClr val="D73124"/>
            </a:solidFill>
            <a:miter lim="400000"/>
          </a:ln>
        </p:spPr>
        <p:txBody>
          <a:bodyPr lIns="25400" tIns="25400" rIns="25400" bIns="25400" anchor="ctr"/>
          <a:lstStyle/>
          <a:p>
            <a:pPr defTabSz="1219169">
              <a:defRPr sz="2400" b="0">
                <a:solidFill>
                  <a:srgbClr val="5E5E5E"/>
                </a:solidFill>
              </a:defRPr>
            </a:pPr>
            <a:endParaRPr sz="1200"/>
          </a:p>
        </p:txBody>
      </p:sp>
    </p:spTree>
    <p:extLst>
      <p:ext uri="{BB962C8B-B14F-4D97-AF65-F5344CB8AC3E}">
        <p14:creationId xmlns:p14="http://schemas.microsoft.com/office/powerpoint/2010/main" val="193899195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 name="REP logo.png" descr="REP logo.png"/>
          <p:cNvPicPr>
            <a:picLocks noChangeAspect="1"/>
          </p:cNvPicPr>
          <p:nvPr/>
        </p:nvPicPr>
        <p:blipFill>
          <a:blip r:embed="rId2"/>
          <a:srcRect r="56616"/>
          <a:stretch>
            <a:fillRect/>
          </a:stretch>
        </p:blipFill>
        <p:spPr>
          <a:xfrm>
            <a:off x="11668172" y="6297531"/>
            <a:ext cx="441065" cy="461338"/>
          </a:xfrm>
          <a:prstGeom prst="rect">
            <a:avLst/>
          </a:prstGeom>
          <a:ln w="12700">
            <a:miter lim="400000"/>
          </a:ln>
        </p:spPr>
      </p:pic>
      <p:sp>
        <p:nvSpPr>
          <p:cNvPr id="311" name="Families"/>
          <p:cNvSpPr txBox="1">
            <a:spLocks noGrp="1"/>
          </p:cNvSpPr>
          <p:nvPr>
            <p:ph type="body" sz="quarter" idx="1"/>
          </p:nvPr>
        </p:nvSpPr>
        <p:spPr>
          <a:xfrm>
            <a:off x="742358" y="114683"/>
            <a:ext cx="6444447" cy="745333"/>
          </a:xfrm>
          <a:prstGeom prst="rect">
            <a:avLst/>
          </a:prstGeom>
        </p:spPr>
        <p:txBody>
          <a:bodyPr>
            <a:normAutofit fontScale="55000" lnSpcReduction="20000"/>
          </a:bodyPr>
          <a:lstStyle>
            <a:lvl1pPr algn="l" defTabSz="591502">
              <a:spcBef>
                <a:spcPts val="4600"/>
              </a:spcBef>
              <a:defRPr sz="8856" b="1">
                <a:solidFill>
                  <a:srgbClr val="D63024"/>
                </a:solidFill>
              </a:defRPr>
            </a:lvl1pPr>
          </a:lstStyle>
          <a:p>
            <a:r>
              <a:rPr>
                <a:latin typeface="Helvetica Neue"/>
              </a:rPr>
              <a:t>Families</a:t>
            </a:r>
          </a:p>
        </p:txBody>
      </p:sp>
      <p:pic>
        <p:nvPicPr>
          <p:cNvPr id="312" name="Screen Shot 2020-06-22 at 9.30.33 AM copy.png" descr="Screen Shot 2020-06-22 at 9.30.33 AM copy.png"/>
          <p:cNvPicPr>
            <a:picLocks noChangeAspect="1"/>
          </p:cNvPicPr>
          <p:nvPr/>
        </p:nvPicPr>
        <p:blipFill>
          <a:blip r:embed="rId3"/>
          <a:stretch>
            <a:fillRect/>
          </a:stretch>
        </p:blipFill>
        <p:spPr>
          <a:xfrm>
            <a:off x="768812" y="864054"/>
            <a:ext cx="10654376" cy="5677983"/>
          </a:xfrm>
          <a:prstGeom prst="rect">
            <a:avLst/>
          </a:prstGeom>
          <a:ln w="12700">
            <a:miter lim="400000"/>
          </a:ln>
        </p:spPr>
      </p:pic>
    </p:spTree>
    <p:extLst>
      <p:ext uri="{BB962C8B-B14F-4D97-AF65-F5344CB8AC3E}">
        <p14:creationId xmlns:p14="http://schemas.microsoft.com/office/powerpoint/2010/main" val="120772023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 name="REP logo.png" descr="REP logo.png"/>
          <p:cNvPicPr>
            <a:picLocks noChangeAspect="1"/>
          </p:cNvPicPr>
          <p:nvPr/>
        </p:nvPicPr>
        <p:blipFill>
          <a:blip r:embed="rId2"/>
          <a:srcRect r="56616"/>
          <a:stretch>
            <a:fillRect/>
          </a:stretch>
        </p:blipFill>
        <p:spPr>
          <a:xfrm>
            <a:off x="11668172" y="6297531"/>
            <a:ext cx="441065" cy="461338"/>
          </a:xfrm>
          <a:prstGeom prst="rect">
            <a:avLst/>
          </a:prstGeom>
          <a:ln w="12700">
            <a:miter lim="400000"/>
          </a:ln>
        </p:spPr>
      </p:pic>
      <p:sp>
        <p:nvSpPr>
          <p:cNvPr id="315" name="Duration of Homelessness"/>
          <p:cNvSpPr txBox="1">
            <a:spLocks noGrp="1"/>
          </p:cNvSpPr>
          <p:nvPr>
            <p:ph type="body" sz="quarter" idx="1"/>
          </p:nvPr>
        </p:nvSpPr>
        <p:spPr>
          <a:xfrm>
            <a:off x="256467" y="114683"/>
            <a:ext cx="8314295" cy="869926"/>
          </a:xfrm>
          <a:prstGeom prst="rect">
            <a:avLst/>
          </a:prstGeom>
        </p:spPr>
        <p:txBody>
          <a:bodyPr>
            <a:normAutofit fontScale="47500" lnSpcReduction="20000"/>
          </a:bodyPr>
          <a:lstStyle>
            <a:lvl1pPr algn="l" defTabSz="681870">
              <a:spcBef>
                <a:spcPts val="5300"/>
              </a:spcBef>
              <a:defRPr sz="10209" b="1">
                <a:solidFill>
                  <a:srgbClr val="D63024"/>
                </a:solidFill>
              </a:defRPr>
            </a:lvl1pPr>
          </a:lstStyle>
          <a:p>
            <a:r>
              <a:rPr>
                <a:latin typeface="Helvetica Neue"/>
              </a:rPr>
              <a:t>Duration of Homelessness</a:t>
            </a:r>
          </a:p>
        </p:txBody>
      </p:sp>
      <p:pic>
        <p:nvPicPr>
          <p:cNvPr id="316" name="Screen Shot 2020-06-22 at 9.30.33 AM.png" descr="Screen Shot 2020-06-22 at 9.30.33 AM.png"/>
          <p:cNvPicPr>
            <a:picLocks noChangeAspect="1"/>
          </p:cNvPicPr>
          <p:nvPr/>
        </p:nvPicPr>
        <p:blipFill>
          <a:blip r:embed="rId3"/>
          <a:stretch>
            <a:fillRect/>
          </a:stretch>
        </p:blipFill>
        <p:spPr>
          <a:xfrm>
            <a:off x="1625712" y="1198420"/>
            <a:ext cx="8940577" cy="5106762"/>
          </a:xfrm>
          <a:prstGeom prst="rect">
            <a:avLst/>
          </a:prstGeom>
          <a:ln w="12700">
            <a:miter lim="400000"/>
          </a:ln>
        </p:spPr>
      </p:pic>
    </p:spTree>
    <p:extLst>
      <p:ext uri="{BB962C8B-B14F-4D97-AF65-F5344CB8AC3E}">
        <p14:creationId xmlns:p14="http://schemas.microsoft.com/office/powerpoint/2010/main" val="309705547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a:t>Welcome and Meeting Agenda</a:t>
            </a:r>
            <a:br>
              <a:rPr lang="en-US"/>
            </a:br>
            <a:r>
              <a:rPr lang="en-US" sz="1400"/>
              <a:t>Keleigh Pereira -  Program Director, Three County Continuum of Care</a:t>
            </a:r>
          </a:p>
        </p:txBody>
      </p:sp>
      <p:sp>
        <p:nvSpPr>
          <p:cNvPr id="3" name="Content Placeholder 2"/>
          <p:cNvSpPr>
            <a:spLocks noGrp="1"/>
          </p:cNvSpPr>
          <p:nvPr>
            <p:ph idx="1"/>
          </p:nvPr>
        </p:nvSpPr>
        <p:spPr/>
        <p:txBody>
          <a:bodyPr>
            <a:normAutofit/>
          </a:bodyPr>
          <a:lstStyle/>
          <a:p>
            <a:r>
              <a:rPr lang="en-US"/>
              <a:t>Membership votes - Brad Gordon </a:t>
            </a:r>
          </a:p>
          <a:p>
            <a:r>
              <a:rPr lang="en-US"/>
              <a:t>Providing Housing and Supportive Services during COVID-19 - Luis Martinez</a:t>
            </a:r>
          </a:p>
          <a:p>
            <a:r>
              <a:rPr lang="en-US"/>
              <a:t>Racial Equity Plan -  Donald Whitehead and Jeff Olivet</a:t>
            </a:r>
          </a:p>
          <a:p>
            <a:r>
              <a:rPr lang="en-US"/>
              <a:t>Coordinated Entry System Work - Brooke Murphy</a:t>
            </a:r>
          </a:p>
          <a:p>
            <a:r>
              <a:rPr lang="en-US"/>
              <a:t>Point-In-Time Count -  Michele LaFleur</a:t>
            </a:r>
          </a:p>
          <a:p>
            <a:r>
              <a:rPr lang="en-US"/>
              <a:t>Youth Homelessness Demonstration Program-  Ayana Gonzalez, Ellen Fitzpatrick, Lisa Goldsmith, &amp; Keleigh Pereira </a:t>
            </a:r>
          </a:p>
          <a:p>
            <a:r>
              <a:rPr lang="en-US"/>
              <a:t>Committee Recruitment - Brooke Murphy and Keleigh Pereira</a:t>
            </a:r>
          </a:p>
          <a:p>
            <a:r>
              <a:rPr lang="en-US"/>
              <a:t>Goals for Next Year and Closing -  Theresa Nicholson</a:t>
            </a:r>
          </a:p>
          <a:p>
            <a:endParaRPr lang="en-US"/>
          </a:p>
        </p:txBody>
      </p:sp>
    </p:spTree>
    <p:extLst>
      <p:ext uri="{BB962C8B-B14F-4D97-AF65-F5344CB8AC3E}">
        <p14:creationId xmlns:p14="http://schemas.microsoft.com/office/powerpoint/2010/main" val="2470586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 name="REP logo.png" descr="REP logo.png"/>
          <p:cNvPicPr>
            <a:picLocks noChangeAspect="1"/>
          </p:cNvPicPr>
          <p:nvPr/>
        </p:nvPicPr>
        <p:blipFill>
          <a:blip r:embed="rId2"/>
          <a:srcRect r="56616"/>
          <a:stretch>
            <a:fillRect/>
          </a:stretch>
        </p:blipFill>
        <p:spPr>
          <a:xfrm>
            <a:off x="11668172" y="6297531"/>
            <a:ext cx="441065" cy="461338"/>
          </a:xfrm>
          <a:prstGeom prst="rect">
            <a:avLst/>
          </a:prstGeom>
          <a:ln w="12700">
            <a:miter lim="400000"/>
          </a:ln>
        </p:spPr>
      </p:pic>
      <p:sp>
        <p:nvSpPr>
          <p:cNvPr id="319" name="Housing Outcomes"/>
          <p:cNvSpPr txBox="1">
            <a:spLocks noGrp="1"/>
          </p:cNvSpPr>
          <p:nvPr>
            <p:ph type="body" sz="quarter" idx="1"/>
          </p:nvPr>
        </p:nvSpPr>
        <p:spPr>
          <a:xfrm>
            <a:off x="378265" y="540975"/>
            <a:ext cx="2524919" cy="1473088"/>
          </a:xfrm>
          <a:prstGeom prst="rect">
            <a:avLst/>
          </a:prstGeom>
        </p:spPr>
        <p:txBody>
          <a:bodyPr>
            <a:normAutofit fontScale="47500" lnSpcReduction="20000"/>
          </a:bodyPr>
          <a:lstStyle>
            <a:lvl1pPr algn="l" defTabSz="517564">
              <a:spcBef>
                <a:spcPts val="4000"/>
              </a:spcBef>
              <a:defRPr sz="7749" b="1">
                <a:solidFill>
                  <a:srgbClr val="D63024"/>
                </a:solidFill>
              </a:defRPr>
            </a:lvl1pPr>
          </a:lstStyle>
          <a:p>
            <a:r>
              <a:rPr>
                <a:latin typeface="Helvetica Neue"/>
              </a:rPr>
              <a:t>Housing Outcomes</a:t>
            </a:r>
          </a:p>
        </p:txBody>
      </p:sp>
      <p:sp>
        <p:nvSpPr>
          <p:cNvPr id="320" name="Rectangle"/>
          <p:cNvSpPr/>
          <p:nvPr/>
        </p:nvSpPr>
        <p:spPr>
          <a:xfrm>
            <a:off x="221468" y="4651697"/>
            <a:ext cx="2838513" cy="1787978"/>
          </a:xfrm>
          <a:prstGeom prst="rect">
            <a:avLst/>
          </a:prstGeom>
          <a:solidFill>
            <a:srgbClr val="C0C0C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21" name="Rectangle"/>
          <p:cNvSpPr/>
          <p:nvPr/>
        </p:nvSpPr>
        <p:spPr>
          <a:xfrm>
            <a:off x="3234071" y="430309"/>
            <a:ext cx="8480978" cy="5997382"/>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pic>
        <p:nvPicPr>
          <p:cNvPr id="322" name="Screen Shot 2020-06-22 at 9.31.08 AM.png" descr="Screen Shot 2020-06-22 at 9.31.08 AM.png"/>
          <p:cNvPicPr>
            <a:picLocks noChangeAspect="1"/>
          </p:cNvPicPr>
          <p:nvPr/>
        </p:nvPicPr>
        <p:blipFill>
          <a:blip r:embed="rId3"/>
          <a:srcRect l="78973" t="55046" r="11011" b="25486"/>
          <a:stretch>
            <a:fillRect/>
          </a:stretch>
        </p:blipFill>
        <p:spPr>
          <a:xfrm>
            <a:off x="9214304" y="3309976"/>
            <a:ext cx="2169620" cy="2635599"/>
          </a:xfrm>
          <a:prstGeom prst="rect">
            <a:avLst/>
          </a:prstGeom>
          <a:ln w="12700">
            <a:miter lim="400000"/>
          </a:ln>
        </p:spPr>
      </p:pic>
      <p:pic>
        <p:nvPicPr>
          <p:cNvPr id="323" name="Screen Shot 2020-06-22 at 9.31.08 AM.png" descr="Screen Shot 2020-06-22 at 9.31.08 AM.png"/>
          <p:cNvPicPr>
            <a:picLocks noChangeAspect="1"/>
          </p:cNvPicPr>
          <p:nvPr/>
        </p:nvPicPr>
        <p:blipFill>
          <a:blip r:embed="rId3"/>
          <a:srcRect l="40958" t="54782" r="42631" b="25734"/>
          <a:stretch>
            <a:fillRect/>
          </a:stretch>
        </p:blipFill>
        <p:spPr>
          <a:xfrm>
            <a:off x="5698644" y="3309976"/>
            <a:ext cx="3551850" cy="2635698"/>
          </a:xfrm>
          <a:prstGeom prst="rect">
            <a:avLst/>
          </a:prstGeom>
          <a:ln w="12700">
            <a:miter lim="400000"/>
          </a:ln>
        </p:spPr>
      </p:pic>
      <p:pic>
        <p:nvPicPr>
          <p:cNvPr id="324" name="Screen Shot 2020-06-22 at 9.31.08 AM.png" descr="Screen Shot 2020-06-22 at 9.31.08 AM.png"/>
          <p:cNvPicPr>
            <a:picLocks noChangeAspect="1"/>
          </p:cNvPicPr>
          <p:nvPr/>
        </p:nvPicPr>
        <p:blipFill>
          <a:blip r:embed="rId3"/>
          <a:srcRect l="12288" t="55835" r="77271" b="24076"/>
          <a:stretch>
            <a:fillRect/>
          </a:stretch>
        </p:blipFill>
        <p:spPr>
          <a:xfrm>
            <a:off x="3580507" y="3284676"/>
            <a:ext cx="2233766" cy="2686212"/>
          </a:xfrm>
          <a:prstGeom prst="rect">
            <a:avLst/>
          </a:prstGeom>
          <a:ln w="12700">
            <a:miter lim="400000"/>
          </a:ln>
        </p:spPr>
      </p:pic>
      <p:pic>
        <p:nvPicPr>
          <p:cNvPr id="325" name="Screen Shot 2020-06-22 at 9.31.08 AM.png" descr="Screen Shot 2020-06-22 at 9.31.08 AM.png"/>
          <p:cNvPicPr>
            <a:picLocks noChangeAspect="1"/>
          </p:cNvPicPr>
          <p:nvPr/>
        </p:nvPicPr>
        <p:blipFill>
          <a:blip r:embed="rId3"/>
          <a:srcRect l="78175" t="26154" r="11424" b="53426"/>
          <a:stretch>
            <a:fillRect/>
          </a:stretch>
        </p:blipFill>
        <p:spPr>
          <a:xfrm>
            <a:off x="9225218" y="623195"/>
            <a:ext cx="2147915" cy="2635582"/>
          </a:xfrm>
          <a:prstGeom prst="rect">
            <a:avLst/>
          </a:prstGeom>
          <a:ln w="12700">
            <a:miter lim="400000"/>
          </a:ln>
        </p:spPr>
      </p:pic>
      <p:pic>
        <p:nvPicPr>
          <p:cNvPr id="326" name="Screen Shot 2020-06-22 at 9.31.08 AM.png" descr="Screen Shot 2020-06-22 at 9.31.08 AM.png"/>
          <p:cNvPicPr>
            <a:picLocks noChangeAspect="1"/>
          </p:cNvPicPr>
          <p:nvPr/>
        </p:nvPicPr>
        <p:blipFill>
          <a:blip r:embed="rId3"/>
          <a:srcRect l="46482" t="26582" r="41629" b="53658"/>
          <a:stretch>
            <a:fillRect/>
          </a:stretch>
        </p:blipFill>
        <p:spPr>
          <a:xfrm>
            <a:off x="6212101" y="648760"/>
            <a:ext cx="2524910" cy="2622773"/>
          </a:xfrm>
          <a:prstGeom prst="rect">
            <a:avLst/>
          </a:prstGeom>
          <a:ln w="12700">
            <a:miter lim="400000"/>
          </a:ln>
        </p:spPr>
      </p:pic>
      <p:pic>
        <p:nvPicPr>
          <p:cNvPr id="327" name="Screen Shot 2020-06-22 at 9.31.08 AM.png" descr="Screen Shot 2020-06-22 at 9.31.08 AM.png"/>
          <p:cNvPicPr>
            <a:picLocks noChangeAspect="1"/>
          </p:cNvPicPr>
          <p:nvPr/>
        </p:nvPicPr>
        <p:blipFill>
          <a:blip r:embed="rId3"/>
          <a:srcRect l="11392" t="26718" r="77131" b="53531"/>
          <a:stretch>
            <a:fillRect/>
          </a:stretch>
        </p:blipFill>
        <p:spPr>
          <a:xfrm>
            <a:off x="3478113" y="648462"/>
            <a:ext cx="2438596" cy="2622941"/>
          </a:xfrm>
          <a:prstGeom prst="rect">
            <a:avLst/>
          </a:prstGeom>
          <a:ln w="12700">
            <a:miter lim="400000"/>
          </a:ln>
        </p:spPr>
      </p:pic>
      <p:pic>
        <p:nvPicPr>
          <p:cNvPr id="328" name="Screen Shot 2020-06-22 at 9.42.55 AM.png" descr="Screen Shot 2020-06-22 at 9.42.55 AM.png"/>
          <p:cNvPicPr>
            <a:picLocks noChangeAspect="1"/>
          </p:cNvPicPr>
          <p:nvPr/>
        </p:nvPicPr>
        <p:blipFill>
          <a:blip r:embed="rId4"/>
          <a:stretch>
            <a:fillRect/>
          </a:stretch>
        </p:blipFill>
        <p:spPr>
          <a:xfrm>
            <a:off x="5239837" y="5967956"/>
            <a:ext cx="5016501" cy="304801"/>
          </a:xfrm>
          <a:prstGeom prst="rect">
            <a:avLst/>
          </a:prstGeom>
          <a:ln w="12700">
            <a:miter lim="400000"/>
          </a:ln>
        </p:spPr>
      </p:pic>
      <p:sp>
        <p:nvSpPr>
          <p:cNvPr id="329" name="HOMELESS POPULATION:"/>
          <p:cNvSpPr txBox="1"/>
          <p:nvPr/>
        </p:nvSpPr>
        <p:spPr>
          <a:xfrm>
            <a:off x="362644" y="4790318"/>
            <a:ext cx="2524920" cy="23596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400" tIns="25400" rIns="25400" bIns="25400" anchor="ctr">
            <a:spAutoFit/>
          </a:bodyPr>
          <a:lstStyle>
            <a:lvl1pPr algn="l">
              <a:lnSpc>
                <a:spcPct val="120000"/>
              </a:lnSpc>
              <a:spcBef>
                <a:spcPts val="4000"/>
              </a:spcBef>
              <a:defRPr>
                <a:solidFill>
                  <a:srgbClr val="5E5E5E"/>
                </a:solidFill>
              </a:defRPr>
            </a:lvl1pPr>
          </a:lstStyle>
          <a:p>
            <a:pPr>
              <a:defRPr b="0"/>
            </a:pPr>
            <a:r>
              <a:rPr sz="1000" b="1">
                <a:latin typeface="Helvetica Neue"/>
              </a:rPr>
              <a:t>HOMELESS POPULATION</a:t>
            </a:r>
            <a:r>
              <a:rPr sz="900" b="1">
                <a:latin typeface="Helvetica Neue"/>
              </a:rPr>
              <a:t>:</a:t>
            </a:r>
          </a:p>
        </p:txBody>
      </p:sp>
      <p:sp>
        <p:nvSpPr>
          <p:cNvPr id="330" name="17.1% Black…"/>
          <p:cNvSpPr txBox="1"/>
          <p:nvPr/>
        </p:nvSpPr>
        <p:spPr>
          <a:xfrm>
            <a:off x="378265" y="5318030"/>
            <a:ext cx="2524919" cy="73866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400" tIns="25400" rIns="25400" bIns="25400" anchor="ctr">
            <a:spAutoFit/>
          </a:bodyPr>
          <a:lstStyle/>
          <a:p>
            <a:pPr>
              <a:spcBef>
                <a:spcPts val="650"/>
              </a:spcBef>
              <a:defRPr b="0">
                <a:solidFill>
                  <a:srgbClr val="5E5E5E"/>
                </a:solidFill>
              </a:defRPr>
            </a:pPr>
            <a:r>
              <a:rPr sz="1050" b="1">
                <a:latin typeface="Helvetica Neue"/>
              </a:rPr>
              <a:t>17.1% Black</a:t>
            </a:r>
          </a:p>
          <a:p>
            <a:pPr>
              <a:spcBef>
                <a:spcPts val="650"/>
              </a:spcBef>
              <a:defRPr b="0">
                <a:solidFill>
                  <a:srgbClr val="5E5E5E"/>
                </a:solidFill>
              </a:defRPr>
            </a:pPr>
            <a:r>
              <a:rPr sz="1050" b="1">
                <a:latin typeface="Helvetica Neue"/>
              </a:rPr>
              <a:t>60% White, non-Hispanic</a:t>
            </a:r>
          </a:p>
          <a:p>
            <a:pPr>
              <a:spcBef>
                <a:spcPts val="650"/>
              </a:spcBef>
              <a:defRPr b="0">
                <a:solidFill>
                  <a:srgbClr val="5E5E5E"/>
                </a:solidFill>
              </a:defRPr>
            </a:pPr>
            <a:r>
              <a:rPr sz="1050" b="1">
                <a:latin typeface="Helvetica Neue"/>
              </a:rPr>
              <a:t>17.5% Hispanic</a:t>
            </a:r>
          </a:p>
        </p:txBody>
      </p:sp>
    </p:spTree>
    <p:extLst>
      <p:ext uri="{BB962C8B-B14F-4D97-AF65-F5344CB8AC3E}">
        <p14:creationId xmlns:p14="http://schemas.microsoft.com/office/powerpoint/2010/main" val="179981059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 name="REP logo.png" descr="REP logo.png"/>
          <p:cNvPicPr>
            <a:picLocks noChangeAspect="1"/>
          </p:cNvPicPr>
          <p:nvPr/>
        </p:nvPicPr>
        <p:blipFill>
          <a:blip r:embed="rId2"/>
          <a:srcRect r="56616"/>
          <a:stretch>
            <a:fillRect/>
          </a:stretch>
        </p:blipFill>
        <p:spPr>
          <a:xfrm>
            <a:off x="11668172" y="6297531"/>
            <a:ext cx="441065" cy="461338"/>
          </a:xfrm>
          <a:prstGeom prst="rect">
            <a:avLst/>
          </a:prstGeom>
          <a:ln w="12700">
            <a:miter lim="400000"/>
          </a:ln>
        </p:spPr>
      </p:pic>
      <p:sp>
        <p:nvSpPr>
          <p:cNvPr id="333" name="Housing Outcomes"/>
          <p:cNvSpPr txBox="1">
            <a:spLocks noGrp="1"/>
          </p:cNvSpPr>
          <p:nvPr>
            <p:ph type="body" sz="quarter" idx="1"/>
          </p:nvPr>
        </p:nvSpPr>
        <p:spPr>
          <a:xfrm>
            <a:off x="378265" y="540975"/>
            <a:ext cx="2524919" cy="1473088"/>
          </a:xfrm>
          <a:prstGeom prst="rect">
            <a:avLst/>
          </a:prstGeom>
        </p:spPr>
        <p:txBody>
          <a:bodyPr>
            <a:normAutofit fontScale="47500" lnSpcReduction="20000"/>
          </a:bodyPr>
          <a:lstStyle>
            <a:lvl1pPr algn="l" defTabSz="517564">
              <a:spcBef>
                <a:spcPts val="4000"/>
              </a:spcBef>
              <a:defRPr sz="7749" b="1">
                <a:solidFill>
                  <a:srgbClr val="D63024"/>
                </a:solidFill>
              </a:defRPr>
            </a:lvl1pPr>
          </a:lstStyle>
          <a:p>
            <a:r>
              <a:rPr>
                <a:latin typeface="Helvetica Neue"/>
              </a:rPr>
              <a:t>Housing Outcomes</a:t>
            </a:r>
          </a:p>
        </p:txBody>
      </p:sp>
      <p:sp>
        <p:nvSpPr>
          <p:cNvPr id="334" name="Rectangle"/>
          <p:cNvSpPr/>
          <p:nvPr/>
        </p:nvSpPr>
        <p:spPr>
          <a:xfrm>
            <a:off x="221468" y="4651697"/>
            <a:ext cx="2838513" cy="1787978"/>
          </a:xfrm>
          <a:prstGeom prst="rect">
            <a:avLst/>
          </a:prstGeom>
          <a:solidFill>
            <a:srgbClr val="C0C0C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35" name="Rectangle"/>
          <p:cNvSpPr/>
          <p:nvPr/>
        </p:nvSpPr>
        <p:spPr>
          <a:xfrm>
            <a:off x="3234071" y="430309"/>
            <a:ext cx="8480978" cy="5997382"/>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pic>
        <p:nvPicPr>
          <p:cNvPr id="336" name="Screen Shot 2020-06-22 at 9.31.08 AM.png" descr="Screen Shot 2020-06-22 at 9.31.08 AM.png"/>
          <p:cNvPicPr>
            <a:picLocks noChangeAspect="1"/>
          </p:cNvPicPr>
          <p:nvPr/>
        </p:nvPicPr>
        <p:blipFill>
          <a:blip r:embed="rId3"/>
          <a:srcRect l="78973" t="55046" r="11011" b="25486"/>
          <a:stretch>
            <a:fillRect/>
          </a:stretch>
        </p:blipFill>
        <p:spPr>
          <a:xfrm>
            <a:off x="9214304" y="3309976"/>
            <a:ext cx="2169620" cy="2635599"/>
          </a:xfrm>
          <a:prstGeom prst="rect">
            <a:avLst/>
          </a:prstGeom>
          <a:ln w="12700">
            <a:miter lim="400000"/>
          </a:ln>
        </p:spPr>
      </p:pic>
      <p:pic>
        <p:nvPicPr>
          <p:cNvPr id="337" name="Screen Shot 2020-06-22 at 9.31.08 AM.png" descr="Screen Shot 2020-06-22 at 9.31.08 AM.png"/>
          <p:cNvPicPr>
            <a:picLocks noChangeAspect="1"/>
          </p:cNvPicPr>
          <p:nvPr/>
        </p:nvPicPr>
        <p:blipFill>
          <a:blip r:embed="rId3"/>
          <a:srcRect l="40958" t="54782" r="42631" b="25734"/>
          <a:stretch>
            <a:fillRect/>
          </a:stretch>
        </p:blipFill>
        <p:spPr>
          <a:xfrm>
            <a:off x="5698644" y="3309976"/>
            <a:ext cx="3551850" cy="2635698"/>
          </a:xfrm>
          <a:prstGeom prst="rect">
            <a:avLst/>
          </a:prstGeom>
          <a:ln w="12700">
            <a:miter lim="400000"/>
          </a:ln>
        </p:spPr>
      </p:pic>
      <p:pic>
        <p:nvPicPr>
          <p:cNvPr id="338" name="Screen Shot 2020-06-22 at 9.31.08 AM.png" descr="Screen Shot 2020-06-22 at 9.31.08 AM.png"/>
          <p:cNvPicPr>
            <a:picLocks noChangeAspect="1"/>
          </p:cNvPicPr>
          <p:nvPr/>
        </p:nvPicPr>
        <p:blipFill>
          <a:blip r:embed="rId3"/>
          <a:srcRect l="12288" t="55835" r="77271" b="24076"/>
          <a:stretch>
            <a:fillRect/>
          </a:stretch>
        </p:blipFill>
        <p:spPr>
          <a:xfrm>
            <a:off x="3580507" y="3284676"/>
            <a:ext cx="2233766" cy="2686212"/>
          </a:xfrm>
          <a:prstGeom prst="rect">
            <a:avLst/>
          </a:prstGeom>
          <a:ln w="12700">
            <a:miter lim="400000"/>
          </a:ln>
        </p:spPr>
      </p:pic>
      <p:pic>
        <p:nvPicPr>
          <p:cNvPr id="339" name="Screen Shot 2020-06-22 at 9.31.08 AM.png" descr="Screen Shot 2020-06-22 at 9.31.08 AM.png"/>
          <p:cNvPicPr>
            <a:picLocks noChangeAspect="1"/>
          </p:cNvPicPr>
          <p:nvPr/>
        </p:nvPicPr>
        <p:blipFill>
          <a:blip r:embed="rId3"/>
          <a:srcRect l="78175" t="26154" r="11424" b="53426"/>
          <a:stretch>
            <a:fillRect/>
          </a:stretch>
        </p:blipFill>
        <p:spPr>
          <a:xfrm>
            <a:off x="9225218" y="623195"/>
            <a:ext cx="2147914" cy="2635582"/>
          </a:xfrm>
          <a:prstGeom prst="rect">
            <a:avLst/>
          </a:prstGeom>
          <a:ln w="12700">
            <a:miter lim="400000"/>
          </a:ln>
        </p:spPr>
      </p:pic>
      <p:pic>
        <p:nvPicPr>
          <p:cNvPr id="340" name="Screen Shot 2020-06-22 at 9.31.08 AM.png" descr="Screen Shot 2020-06-22 at 9.31.08 AM.png"/>
          <p:cNvPicPr>
            <a:picLocks noChangeAspect="1"/>
          </p:cNvPicPr>
          <p:nvPr/>
        </p:nvPicPr>
        <p:blipFill>
          <a:blip r:embed="rId3"/>
          <a:srcRect l="46482" t="26582" r="41629" b="53658"/>
          <a:stretch>
            <a:fillRect/>
          </a:stretch>
        </p:blipFill>
        <p:spPr>
          <a:xfrm>
            <a:off x="6212101" y="648760"/>
            <a:ext cx="2524910" cy="2622773"/>
          </a:xfrm>
          <a:prstGeom prst="rect">
            <a:avLst/>
          </a:prstGeom>
          <a:ln w="12700">
            <a:miter lim="400000"/>
          </a:ln>
        </p:spPr>
      </p:pic>
      <p:pic>
        <p:nvPicPr>
          <p:cNvPr id="341" name="Screen Shot 2020-06-22 at 9.31.08 AM.png" descr="Screen Shot 2020-06-22 at 9.31.08 AM.png"/>
          <p:cNvPicPr>
            <a:picLocks noChangeAspect="1"/>
          </p:cNvPicPr>
          <p:nvPr/>
        </p:nvPicPr>
        <p:blipFill>
          <a:blip r:embed="rId3"/>
          <a:srcRect l="11392" t="26718" r="77131" b="53531"/>
          <a:stretch>
            <a:fillRect/>
          </a:stretch>
        </p:blipFill>
        <p:spPr>
          <a:xfrm>
            <a:off x="3478113" y="648462"/>
            <a:ext cx="2438596" cy="2622941"/>
          </a:xfrm>
          <a:prstGeom prst="rect">
            <a:avLst/>
          </a:prstGeom>
          <a:ln w="12700">
            <a:miter lim="400000"/>
          </a:ln>
        </p:spPr>
      </p:pic>
      <p:pic>
        <p:nvPicPr>
          <p:cNvPr id="342" name="Screen Shot 2020-06-22 at 9.42.55 AM.png" descr="Screen Shot 2020-06-22 at 9.42.55 AM.png"/>
          <p:cNvPicPr>
            <a:picLocks noChangeAspect="1"/>
          </p:cNvPicPr>
          <p:nvPr/>
        </p:nvPicPr>
        <p:blipFill>
          <a:blip r:embed="rId4"/>
          <a:stretch>
            <a:fillRect/>
          </a:stretch>
        </p:blipFill>
        <p:spPr>
          <a:xfrm>
            <a:off x="5239837" y="5967956"/>
            <a:ext cx="5016501" cy="304801"/>
          </a:xfrm>
          <a:prstGeom prst="rect">
            <a:avLst/>
          </a:prstGeom>
          <a:ln w="12700">
            <a:miter lim="400000"/>
          </a:ln>
        </p:spPr>
      </p:pic>
      <p:sp>
        <p:nvSpPr>
          <p:cNvPr id="343" name="HOMELESS POPULATION:"/>
          <p:cNvSpPr txBox="1"/>
          <p:nvPr/>
        </p:nvSpPr>
        <p:spPr>
          <a:xfrm>
            <a:off x="378026" y="4824246"/>
            <a:ext cx="2524920" cy="23596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400" tIns="25400" rIns="25400" bIns="25400" anchor="ctr">
            <a:spAutoFit/>
          </a:bodyPr>
          <a:lstStyle>
            <a:lvl1pPr algn="l">
              <a:lnSpc>
                <a:spcPct val="120000"/>
              </a:lnSpc>
              <a:spcBef>
                <a:spcPts val="4000"/>
              </a:spcBef>
              <a:defRPr>
                <a:solidFill>
                  <a:srgbClr val="5E5E5E"/>
                </a:solidFill>
              </a:defRPr>
            </a:lvl1pPr>
          </a:lstStyle>
          <a:p>
            <a:pPr>
              <a:defRPr b="0"/>
            </a:pPr>
            <a:r>
              <a:rPr sz="1000" b="1">
                <a:latin typeface="Helvetica Neue"/>
              </a:rPr>
              <a:t>HOMELESS POPULATION</a:t>
            </a:r>
            <a:r>
              <a:rPr sz="900" b="1"/>
              <a:t>:</a:t>
            </a:r>
          </a:p>
        </p:txBody>
      </p:sp>
      <p:sp>
        <p:nvSpPr>
          <p:cNvPr id="344" name="17.1% Black…"/>
          <p:cNvSpPr txBox="1"/>
          <p:nvPr/>
        </p:nvSpPr>
        <p:spPr>
          <a:xfrm>
            <a:off x="378265" y="5337266"/>
            <a:ext cx="2524919" cy="70019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400" tIns="25400" rIns="25400" bIns="25400" anchor="ctr">
            <a:spAutoFit/>
          </a:bodyPr>
          <a:lstStyle/>
          <a:p>
            <a:pPr>
              <a:spcBef>
                <a:spcPts val="650"/>
              </a:spcBef>
              <a:defRPr b="0">
                <a:solidFill>
                  <a:srgbClr val="5E5E5E"/>
                </a:solidFill>
              </a:defRPr>
            </a:pPr>
            <a:r>
              <a:rPr sz="1000" b="1">
                <a:latin typeface="Helvetica Neue"/>
              </a:rPr>
              <a:t>17.1% Black</a:t>
            </a:r>
          </a:p>
          <a:p>
            <a:pPr>
              <a:spcBef>
                <a:spcPts val="650"/>
              </a:spcBef>
              <a:defRPr b="0">
                <a:solidFill>
                  <a:srgbClr val="5E5E5E"/>
                </a:solidFill>
              </a:defRPr>
            </a:pPr>
            <a:r>
              <a:rPr sz="1000" b="1">
                <a:latin typeface="Helvetica Neue"/>
              </a:rPr>
              <a:t>60% </a:t>
            </a:r>
            <a:r>
              <a:rPr sz="1050" b="1">
                <a:latin typeface="Helvetica Neue"/>
              </a:rPr>
              <a:t>White</a:t>
            </a:r>
            <a:r>
              <a:rPr sz="1000" b="1">
                <a:latin typeface="Helvetica Neue"/>
              </a:rPr>
              <a:t>, non-Hispanic</a:t>
            </a:r>
          </a:p>
          <a:p>
            <a:pPr>
              <a:spcBef>
                <a:spcPts val="650"/>
              </a:spcBef>
              <a:defRPr b="0">
                <a:solidFill>
                  <a:srgbClr val="5E5E5E"/>
                </a:solidFill>
              </a:defRPr>
            </a:pPr>
            <a:r>
              <a:rPr sz="1000" b="1">
                <a:latin typeface="Helvetica Neue"/>
              </a:rPr>
              <a:t>17.5% Hispanic</a:t>
            </a:r>
          </a:p>
        </p:txBody>
      </p:sp>
      <p:sp>
        <p:nvSpPr>
          <p:cNvPr id="345" name="Circle"/>
          <p:cNvSpPr/>
          <p:nvPr/>
        </p:nvSpPr>
        <p:spPr>
          <a:xfrm>
            <a:off x="7048747" y="5366167"/>
            <a:ext cx="460639" cy="460638"/>
          </a:xfrm>
          <a:prstGeom prst="ellipse">
            <a:avLst/>
          </a:prstGeom>
          <a:ln w="63500">
            <a:solidFill>
              <a:srgbClr val="FF26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46" name="Circle"/>
          <p:cNvSpPr/>
          <p:nvPr/>
        </p:nvSpPr>
        <p:spPr>
          <a:xfrm>
            <a:off x="10519359" y="4123805"/>
            <a:ext cx="460639" cy="460639"/>
          </a:xfrm>
          <a:prstGeom prst="ellipse">
            <a:avLst/>
          </a:prstGeom>
          <a:ln w="63500">
            <a:solidFill>
              <a:srgbClr val="FF26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47" name="Circle"/>
          <p:cNvSpPr/>
          <p:nvPr/>
        </p:nvSpPr>
        <p:spPr>
          <a:xfrm>
            <a:off x="4298709" y="1262781"/>
            <a:ext cx="460639" cy="460638"/>
          </a:xfrm>
          <a:prstGeom prst="ellipse">
            <a:avLst/>
          </a:prstGeom>
          <a:ln w="63500">
            <a:solidFill>
              <a:srgbClr val="FF26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48" name="Circle"/>
          <p:cNvSpPr/>
          <p:nvPr/>
        </p:nvSpPr>
        <p:spPr>
          <a:xfrm>
            <a:off x="6742574" y="1468460"/>
            <a:ext cx="460639" cy="460639"/>
          </a:xfrm>
          <a:prstGeom prst="ellipse">
            <a:avLst/>
          </a:prstGeom>
          <a:ln w="63500">
            <a:solidFill>
              <a:srgbClr val="FF26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49" name="Circle"/>
          <p:cNvSpPr/>
          <p:nvPr/>
        </p:nvSpPr>
        <p:spPr>
          <a:xfrm>
            <a:off x="9872778" y="2614481"/>
            <a:ext cx="460639" cy="460638"/>
          </a:xfrm>
          <a:prstGeom prst="ellipse">
            <a:avLst/>
          </a:prstGeom>
          <a:ln w="63500">
            <a:solidFill>
              <a:srgbClr val="FF26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50" name="Oval"/>
          <p:cNvSpPr/>
          <p:nvPr/>
        </p:nvSpPr>
        <p:spPr>
          <a:xfrm>
            <a:off x="3983095" y="4016962"/>
            <a:ext cx="1322340" cy="460639"/>
          </a:xfrm>
          <a:prstGeom prst="ellipse">
            <a:avLst/>
          </a:prstGeom>
          <a:ln w="63500">
            <a:solidFill>
              <a:srgbClr val="FF26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51" name="Oval"/>
          <p:cNvSpPr/>
          <p:nvPr/>
        </p:nvSpPr>
        <p:spPr>
          <a:xfrm>
            <a:off x="7061398" y="3991562"/>
            <a:ext cx="1122751" cy="460639"/>
          </a:xfrm>
          <a:prstGeom prst="ellipse">
            <a:avLst/>
          </a:prstGeom>
          <a:ln w="63500">
            <a:solidFill>
              <a:srgbClr val="FF26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Tree>
    <p:extLst>
      <p:ext uri="{BB962C8B-B14F-4D97-AF65-F5344CB8AC3E}">
        <p14:creationId xmlns:p14="http://schemas.microsoft.com/office/powerpoint/2010/main" val="53702849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Phase 2…"/>
          <p:cNvSpPr txBox="1"/>
          <p:nvPr/>
        </p:nvSpPr>
        <p:spPr>
          <a:xfrm>
            <a:off x="4336193" y="2664689"/>
            <a:ext cx="3316614" cy="152862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anchor="ctr">
            <a:spAutoFit/>
          </a:bodyPr>
          <a:lstStyle/>
          <a:p>
            <a:pPr algn="ctr" defTabSz="1219169">
              <a:defRPr sz="14400">
                <a:solidFill>
                  <a:srgbClr val="D73124"/>
                </a:solidFill>
              </a:defRPr>
            </a:pPr>
            <a:r>
              <a:rPr sz="6600" b="1">
                <a:latin typeface="Helvetica Neue"/>
              </a:rPr>
              <a:t>Phase</a:t>
            </a:r>
            <a:r>
              <a:rPr sz="7200" b="1">
                <a:latin typeface="Helvetica Neue"/>
              </a:rPr>
              <a:t> 2</a:t>
            </a:r>
          </a:p>
          <a:p>
            <a:pPr algn="ctr" defTabSz="1219169">
              <a:defRPr sz="5500" b="0">
                <a:solidFill>
                  <a:srgbClr val="905024"/>
                </a:solidFill>
              </a:defRPr>
            </a:pPr>
            <a:r>
              <a:rPr sz="2400">
                <a:latin typeface="Helvetica Neue"/>
              </a:rPr>
              <a:t>July 2020 - June 2021</a:t>
            </a:r>
          </a:p>
        </p:txBody>
      </p:sp>
      <p:pic>
        <p:nvPicPr>
          <p:cNvPr id="354" name="REP logo.png" descr="REP logo.png"/>
          <p:cNvPicPr>
            <a:picLocks noChangeAspect="1"/>
          </p:cNvPicPr>
          <p:nvPr/>
        </p:nvPicPr>
        <p:blipFill>
          <a:blip r:embed="rId2"/>
          <a:srcRect r="56452"/>
          <a:stretch>
            <a:fillRect/>
          </a:stretch>
        </p:blipFill>
        <p:spPr>
          <a:xfrm>
            <a:off x="11500338" y="6106956"/>
            <a:ext cx="562085" cy="585704"/>
          </a:xfrm>
          <a:prstGeom prst="rect">
            <a:avLst/>
          </a:prstGeom>
          <a:ln w="12700">
            <a:miter lim="400000"/>
          </a:ln>
        </p:spPr>
      </p:pic>
    </p:spTree>
    <p:extLst>
      <p:ext uri="{BB962C8B-B14F-4D97-AF65-F5344CB8AC3E}">
        <p14:creationId xmlns:p14="http://schemas.microsoft.com/office/powerpoint/2010/main" val="177312229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Racial Equity Action Plan…"/>
          <p:cNvSpPr txBox="1"/>
          <p:nvPr/>
        </p:nvSpPr>
        <p:spPr>
          <a:xfrm>
            <a:off x="810241" y="2264125"/>
            <a:ext cx="4856194" cy="165173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400" tIns="25400" rIns="25400" bIns="25400" anchor="ctr">
            <a:spAutoFit/>
          </a:bodyPr>
          <a:lstStyle/>
          <a:p>
            <a:pPr algn="ctr" defTabSz="1219169">
              <a:defRPr sz="9600">
                <a:solidFill>
                  <a:srgbClr val="D73124"/>
                </a:solidFill>
              </a:defRPr>
            </a:pPr>
            <a:r>
              <a:rPr sz="4000" b="1">
                <a:latin typeface="Helvetica Neue"/>
              </a:rPr>
              <a:t>Racial Equity Action Plan </a:t>
            </a:r>
          </a:p>
          <a:p>
            <a:pPr algn="ctr" defTabSz="1219169">
              <a:defRPr sz="5800" b="0">
                <a:solidFill>
                  <a:srgbClr val="905024"/>
                </a:solidFill>
              </a:defRPr>
            </a:pPr>
            <a:r>
              <a:rPr sz="2400">
                <a:latin typeface="Helvetica Neue"/>
              </a:rPr>
              <a:t>Priority Focus Areas</a:t>
            </a:r>
          </a:p>
        </p:txBody>
      </p:sp>
      <p:pic>
        <p:nvPicPr>
          <p:cNvPr id="357" name="REP logo.png" descr="REP logo.png"/>
          <p:cNvPicPr>
            <a:picLocks noChangeAspect="1"/>
          </p:cNvPicPr>
          <p:nvPr/>
        </p:nvPicPr>
        <p:blipFill>
          <a:blip r:embed="rId2"/>
          <a:srcRect r="56452"/>
          <a:stretch>
            <a:fillRect/>
          </a:stretch>
        </p:blipFill>
        <p:spPr>
          <a:xfrm>
            <a:off x="11500338" y="6106956"/>
            <a:ext cx="562085" cy="585704"/>
          </a:xfrm>
          <a:prstGeom prst="rect">
            <a:avLst/>
          </a:prstGeom>
          <a:ln w="12700">
            <a:miter lim="400000"/>
          </a:ln>
        </p:spPr>
      </p:pic>
      <p:sp>
        <p:nvSpPr>
          <p:cNvPr id="358" name="Coordinated Entry…"/>
          <p:cNvSpPr txBox="1"/>
          <p:nvPr/>
        </p:nvSpPr>
        <p:spPr>
          <a:xfrm>
            <a:off x="6959121" y="1563545"/>
            <a:ext cx="4356466" cy="316753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400" tIns="25400" rIns="25400" bIns="25400">
            <a:spAutoFit/>
          </a:bodyPr>
          <a:lstStyle/>
          <a:p>
            <a:pPr marL="444500" indent="-444500" defTabSz="1219169">
              <a:spcBef>
                <a:spcPts val="1500"/>
              </a:spcBef>
              <a:buSzPct val="100000"/>
              <a:buAutoNum type="arabicPeriod"/>
              <a:defRPr sz="4800" b="0">
                <a:solidFill>
                  <a:srgbClr val="905024"/>
                </a:solidFill>
              </a:defRPr>
            </a:pPr>
            <a:r>
              <a:rPr sz="2000">
                <a:latin typeface="Helvetica Neue"/>
              </a:rPr>
              <a:t>Coordinated Entry</a:t>
            </a:r>
          </a:p>
          <a:p>
            <a:pPr marL="444500" indent="-444500" defTabSz="1219169">
              <a:spcBef>
                <a:spcPts val="1500"/>
              </a:spcBef>
              <a:buSzPct val="100000"/>
              <a:buAutoNum type="arabicPeriod"/>
              <a:defRPr sz="4800" b="0">
                <a:solidFill>
                  <a:srgbClr val="905024"/>
                </a:solidFill>
              </a:defRPr>
            </a:pPr>
            <a:r>
              <a:rPr sz="2000">
                <a:latin typeface="Helvetica Neue"/>
              </a:rPr>
              <a:t>Data</a:t>
            </a:r>
          </a:p>
          <a:p>
            <a:pPr marL="444500" indent="-444500" defTabSz="1219169">
              <a:spcBef>
                <a:spcPts val="1500"/>
              </a:spcBef>
              <a:buSzPct val="100000"/>
              <a:buAutoNum type="arabicPeriod"/>
              <a:defRPr sz="4800" b="0">
                <a:solidFill>
                  <a:srgbClr val="905024"/>
                </a:solidFill>
              </a:defRPr>
            </a:pPr>
            <a:r>
              <a:rPr sz="2000">
                <a:latin typeface="Helvetica Neue"/>
              </a:rPr>
              <a:t>Organizational Training and Development</a:t>
            </a:r>
          </a:p>
          <a:p>
            <a:pPr marL="444500" indent="-444500" defTabSz="1219169">
              <a:spcBef>
                <a:spcPts val="1500"/>
              </a:spcBef>
              <a:buSzPct val="100000"/>
              <a:buAutoNum type="arabicPeriod"/>
              <a:defRPr sz="4800" b="0">
                <a:solidFill>
                  <a:srgbClr val="905024"/>
                </a:solidFill>
              </a:defRPr>
            </a:pPr>
            <a:r>
              <a:rPr sz="2000">
                <a:latin typeface="Helvetica Neue"/>
              </a:rPr>
              <a:t>Affordable Housing</a:t>
            </a:r>
          </a:p>
          <a:p>
            <a:pPr marL="444500" indent="-444500" defTabSz="1219169">
              <a:spcBef>
                <a:spcPts val="1500"/>
              </a:spcBef>
              <a:buSzPct val="100000"/>
              <a:buAutoNum type="arabicPeriod"/>
              <a:defRPr sz="4800" b="0">
                <a:solidFill>
                  <a:srgbClr val="905024"/>
                </a:solidFill>
              </a:defRPr>
            </a:pPr>
            <a:r>
              <a:rPr sz="2000">
                <a:latin typeface="Helvetica Neue"/>
              </a:rPr>
              <a:t>Lived Experience</a:t>
            </a:r>
          </a:p>
          <a:p>
            <a:pPr marL="444500" indent="-444500" defTabSz="1219169">
              <a:spcBef>
                <a:spcPts val="1500"/>
              </a:spcBef>
              <a:buSzPct val="100000"/>
              <a:buAutoNum type="arabicPeriod"/>
              <a:defRPr sz="4800" b="0">
                <a:solidFill>
                  <a:srgbClr val="905024"/>
                </a:solidFill>
              </a:defRPr>
            </a:pPr>
            <a:r>
              <a:rPr sz="2000">
                <a:latin typeface="Helvetica Neue"/>
              </a:rPr>
              <a:t>Legislative Policy</a:t>
            </a:r>
          </a:p>
        </p:txBody>
      </p:sp>
      <p:sp>
        <p:nvSpPr>
          <p:cNvPr id="359" name="Line"/>
          <p:cNvSpPr/>
          <p:nvPr/>
        </p:nvSpPr>
        <p:spPr>
          <a:xfrm flipV="1">
            <a:off x="6312778" y="963140"/>
            <a:ext cx="1" cy="4729228"/>
          </a:xfrm>
          <a:prstGeom prst="line">
            <a:avLst/>
          </a:prstGeom>
          <a:ln w="101600">
            <a:solidFill>
              <a:srgbClr val="D73124"/>
            </a:solidFill>
            <a:miter lim="400000"/>
          </a:ln>
        </p:spPr>
        <p:txBody>
          <a:bodyPr lIns="25400" tIns="25400" rIns="25400" bIns="25400" anchor="ctr"/>
          <a:lstStyle/>
          <a:p>
            <a:pPr defTabSz="1219169">
              <a:defRPr sz="2400" b="0">
                <a:solidFill>
                  <a:srgbClr val="5E5E5E"/>
                </a:solidFill>
              </a:defRPr>
            </a:pPr>
            <a:endParaRPr sz="1200"/>
          </a:p>
        </p:txBody>
      </p:sp>
    </p:spTree>
    <p:extLst>
      <p:ext uri="{BB962C8B-B14F-4D97-AF65-F5344CB8AC3E}">
        <p14:creationId xmlns:p14="http://schemas.microsoft.com/office/powerpoint/2010/main" val="418072379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Phase 2 Activities"/>
          <p:cNvSpPr txBox="1"/>
          <p:nvPr/>
        </p:nvSpPr>
        <p:spPr>
          <a:xfrm>
            <a:off x="1248355" y="2658172"/>
            <a:ext cx="2974197" cy="128240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400" tIns="25400" rIns="25400" bIns="25400" anchor="ctr">
            <a:spAutoFit/>
          </a:bodyPr>
          <a:lstStyle>
            <a:lvl1pPr defTabSz="2438338">
              <a:defRPr sz="9600">
                <a:solidFill>
                  <a:srgbClr val="D73124"/>
                </a:solidFill>
              </a:defRPr>
            </a:lvl1pPr>
          </a:lstStyle>
          <a:p>
            <a:pPr algn="ctr"/>
            <a:r>
              <a:rPr sz="4000" b="1">
                <a:latin typeface="Helvetica Neue"/>
              </a:rPr>
              <a:t>Phase 2 Activities</a:t>
            </a:r>
          </a:p>
        </p:txBody>
      </p:sp>
      <p:pic>
        <p:nvPicPr>
          <p:cNvPr id="362" name="REP logo.png" descr="REP logo.png"/>
          <p:cNvPicPr>
            <a:picLocks noChangeAspect="1"/>
          </p:cNvPicPr>
          <p:nvPr/>
        </p:nvPicPr>
        <p:blipFill>
          <a:blip r:embed="rId2"/>
          <a:srcRect r="56452"/>
          <a:stretch>
            <a:fillRect/>
          </a:stretch>
        </p:blipFill>
        <p:spPr>
          <a:xfrm>
            <a:off x="11500338" y="6106956"/>
            <a:ext cx="562085" cy="585704"/>
          </a:xfrm>
          <a:prstGeom prst="rect">
            <a:avLst/>
          </a:prstGeom>
          <a:ln w="12700">
            <a:miter lim="400000"/>
          </a:ln>
        </p:spPr>
      </p:pic>
      <p:sp>
        <p:nvSpPr>
          <p:cNvPr id="363" name="Line"/>
          <p:cNvSpPr/>
          <p:nvPr/>
        </p:nvSpPr>
        <p:spPr>
          <a:xfrm flipV="1">
            <a:off x="4954415" y="1064387"/>
            <a:ext cx="1" cy="4729227"/>
          </a:xfrm>
          <a:prstGeom prst="line">
            <a:avLst/>
          </a:prstGeom>
          <a:ln w="101600">
            <a:solidFill>
              <a:srgbClr val="D73124"/>
            </a:solidFill>
            <a:miter lim="400000"/>
          </a:ln>
        </p:spPr>
        <p:txBody>
          <a:bodyPr lIns="25400" tIns="25400" rIns="25400" bIns="25400" anchor="ctr"/>
          <a:lstStyle/>
          <a:p>
            <a:pPr defTabSz="1219169">
              <a:defRPr sz="2400" b="0">
                <a:solidFill>
                  <a:srgbClr val="5E5E5E"/>
                </a:solidFill>
              </a:defRPr>
            </a:pPr>
            <a:endParaRPr sz="1200"/>
          </a:p>
        </p:txBody>
      </p:sp>
      <p:sp>
        <p:nvSpPr>
          <p:cNvPr id="364" name="Finalize action plan…"/>
          <p:cNvSpPr txBox="1"/>
          <p:nvPr/>
        </p:nvSpPr>
        <p:spPr>
          <a:xfrm>
            <a:off x="5686279" y="1687017"/>
            <a:ext cx="4779789" cy="318035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400" tIns="25400" rIns="25400" bIns="25400">
            <a:spAutoFit/>
          </a:bodyPr>
          <a:lstStyle/>
          <a:p>
            <a:pPr defTabSz="1219169">
              <a:spcBef>
                <a:spcPts val="2000"/>
              </a:spcBef>
              <a:defRPr sz="4800" b="0">
                <a:solidFill>
                  <a:srgbClr val="905024"/>
                </a:solidFill>
              </a:defRPr>
            </a:pPr>
            <a:r>
              <a:rPr sz="2000">
                <a:latin typeface="Helvetica Neue"/>
              </a:rPr>
              <a:t>Finalize action plan</a:t>
            </a:r>
          </a:p>
          <a:p>
            <a:pPr defTabSz="1219169">
              <a:spcBef>
                <a:spcPts val="2000"/>
              </a:spcBef>
              <a:defRPr sz="4800" b="0">
                <a:solidFill>
                  <a:srgbClr val="905024"/>
                </a:solidFill>
              </a:defRPr>
            </a:pPr>
            <a:r>
              <a:rPr sz="2000">
                <a:latin typeface="Helvetica Neue"/>
              </a:rPr>
              <a:t>Implementation coaching</a:t>
            </a:r>
          </a:p>
          <a:p>
            <a:pPr defTabSz="1219169">
              <a:spcBef>
                <a:spcPts val="2000"/>
              </a:spcBef>
              <a:defRPr sz="4800" b="0">
                <a:solidFill>
                  <a:srgbClr val="905024"/>
                </a:solidFill>
              </a:defRPr>
            </a:pPr>
            <a:r>
              <a:rPr sz="2000">
                <a:latin typeface="Helvetica Neue"/>
              </a:rPr>
              <a:t>Ongoing learning</a:t>
            </a:r>
          </a:p>
          <a:p>
            <a:pPr defTabSz="1219169">
              <a:spcBef>
                <a:spcPts val="2000"/>
              </a:spcBef>
              <a:defRPr sz="4800" b="0">
                <a:solidFill>
                  <a:srgbClr val="905024"/>
                </a:solidFill>
              </a:defRPr>
            </a:pPr>
            <a:r>
              <a:rPr sz="2000">
                <a:latin typeface="Helvetica Neue"/>
              </a:rPr>
              <a:t>YHDP-specific work</a:t>
            </a:r>
          </a:p>
          <a:p>
            <a:pPr defTabSz="1219169">
              <a:spcBef>
                <a:spcPts val="2000"/>
              </a:spcBef>
              <a:defRPr sz="4800" b="0">
                <a:solidFill>
                  <a:srgbClr val="905024"/>
                </a:solidFill>
              </a:defRPr>
            </a:pPr>
            <a:r>
              <a:rPr sz="2000">
                <a:latin typeface="Helvetica Neue"/>
              </a:rPr>
              <a:t>Community convening (Dec/Jan)</a:t>
            </a:r>
          </a:p>
          <a:p>
            <a:pPr defTabSz="1219169">
              <a:spcBef>
                <a:spcPts val="2000"/>
              </a:spcBef>
              <a:defRPr sz="4800" b="0">
                <a:solidFill>
                  <a:srgbClr val="905024"/>
                </a:solidFill>
              </a:defRPr>
            </a:pPr>
            <a:r>
              <a:rPr sz="2000" err="1">
                <a:latin typeface="Helvetica Neue"/>
              </a:rPr>
              <a:t>CoC</a:t>
            </a:r>
            <a:r>
              <a:rPr sz="2000">
                <a:latin typeface="Helvetica Neue"/>
              </a:rPr>
              <a:t> Board support</a:t>
            </a:r>
          </a:p>
        </p:txBody>
      </p:sp>
    </p:spTree>
    <p:extLst>
      <p:ext uri="{BB962C8B-B14F-4D97-AF65-F5344CB8AC3E}">
        <p14:creationId xmlns:p14="http://schemas.microsoft.com/office/powerpoint/2010/main" val="258201762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Centering lived experience."/>
          <p:cNvSpPr txBox="1"/>
          <p:nvPr/>
        </p:nvSpPr>
        <p:spPr>
          <a:xfrm>
            <a:off x="1919755" y="3034020"/>
            <a:ext cx="8069517" cy="78996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anchor="ctr">
            <a:spAutoFit/>
          </a:bodyPr>
          <a:lstStyle>
            <a:lvl1pPr defTabSz="2438338">
              <a:defRPr sz="10400">
                <a:solidFill>
                  <a:srgbClr val="D73124"/>
                </a:solidFill>
              </a:defRPr>
            </a:lvl1pPr>
          </a:lstStyle>
          <a:p>
            <a:pPr algn="ctr"/>
            <a:r>
              <a:rPr sz="4800" b="1">
                <a:latin typeface="Helvetica Neue"/>
              </a:rPr>
              <a:t>Centering lived experience.</a:t>
            </a:r>
          </a:p>
        </p:txBody>
      </p:sp>
      <p:pic>
        <p:nvPicPr>
          <p:cNvPr id="367" name="REP logo.png" descr="REP logo.png"/>
          <p:cNvPicPr>
            <a:picLocks noChangeAspect="1"/>
          </p:cNvPicPr>
          <p:nvPr/>
        </p:nvPicPr>
        <p:blipFill>
          <a:blip r:embed="rId2"/>
          <a:srcRect r="56452"/>
          <a:stretch>
            <a:fillRect/>
          </a:stretch>
        </p:blipFill>
        <p:spPr>
          <a:xfrm>
            <a:off x="11500338" y="6106956"/>
            <a:ext cx="562085" cy="585704"/>
          </a:xfrm>
          <a:prstGeom prst="rect">
            <a:avLst/>
          </a:prstGeom>
          <a:ln w="12700">
            <a:miter lim="400000"/>
          </a:ln>
        </p:spPr>
      </p:pic>
    </p:spTree>
    <p:extLst>
      <p:ext uri="{BB962C8B-B14F-4D97-AF65-F5344CB8AC3E}">
        <p14:creationId xmlns:p14="http://schemas.microsoft.com/office/powerpoint/2010/main" val="224378285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Circle"/>
          <p:cNvSpPr/>
          <p:nvPr/>
        </p:nvSpPr>
        <p:spPr>
          <a:xfrm>
            <a:off x="5998874" y="756408"/>
            <a:ext cx="5345184" cy="5345184"/>
          </a:xfrm>
          <a:prstGeom prst="ellipse">
            <a:avLst/>
          </a:prstGeom>
          <a:solidFill>
            <a:srgbClr val="D7312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70" name="Circle"/>
          <p:cNvSpPr/>
          <p:nvPr/>
        </p:nvSpPr>
        <p:spPr>
          <a:xfrm>
            <a:off x="6726635" y="1484169"/>
            <a:ext cx="3889662" cy="3889662"/>
          </a:xfrm>
          <a:prstGeom prst="ellipse">
            <a:avLst/>
          </a:prstGeom>
          <a:solidFill>
            <a:srgbClr val="90502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71" name="Interrupting Racism"/>
          <p:cNvSpPr txBox="1">
            <a:spLocks noGrp="1"/>
          </p:cNvSpPr>
          <p:nvPr>
            <p:ph type="body" sz="quarter" idx="1"/>
          </p:nvPr>
        </p:nvSpPr>
        <p:spPr>
          <a:xfrm>
            <a:off x="900650" y="2396046"/>
            <a:ext cx="4274810" cy="2065909"/>
          </a:xfrm>
          <a:prstGeom prst="rect">
            <a:avLst/>
          </a:prstGeom>
        </p:spPr>
        <p:txBody>
          <a:bodyPr>
            <a:normAutofit/>
          </a:bodyPr>
          <a:lstStyle>
            <a:lvl1pPr algn="l">
              <a:spcBef>
                <a:spcPts val="6400"/>
              </a:spcBef>
              <a:defRPr sz="11600" b="1">
                <a:solidFill>
                  <a:srgbClr val="D73124"/>
                </a:solidFill>
              </a:defRPr>
            </a:lvl1pPr>
          </a:lstStyle>
          <a:p>
            <a:r>
              <a:rPr sz="4800">
                <a:latin typeface="Helvetica Neue"/>
              </a:rPr>
              <a:t>Interrupting Racism</a:t>
            </a:r>
          </a:p>
        </p:txBody>
      </p:sp>
      <p:sp>
        <p:nvSpPr>
          <p:cNvPr id="372" name="Circle"/>
          <p:cNvSpPr/>
          <p:nvPr/>
        </p:nvSpPr>
        <p:spPr>
          <a:xfrm>
            <a:off x="7545268" y="2302802"/>
            <a:ext cx="2252396" cy="2252396"/>
          </a:xfrm>
          <a:prstGeom prst="ellipse">
            <a:avLst/>
          </a:prstGeom>
          <a:solidFill>
            <a:srgbClr val="000000"/>
          </a:solidFill>
          <a:ln w="12700">
            <a:miter lim="400000"/>
          </a:ln>
        </p:spPr>
        <p:txBody>
          <a:bodyPr lIns="0" tIns="0" rIns="0" bIns="0" anchor="ctr"/>
          <a:lstStyle/>
          <a:p>
            <a:pPr>
              <a:defRPr sz="3200" b="0">
                <a:solidFill>
                  <a:srgbClr val="D73124"/>
                </a:solidFill>
                <a:latin typeface="+mn-lt"/>
                <a:ea typeface="+mn-ea"/>
                <a:cs typeface="+mn-cs"/>
                <a:sym typeface="Helvetica Neue Medium"/>
              </a:defRPr>
            </a:pPr>
            <a:endParaRPr sz="1600"/>
          </a:p>
        </p:txBody>
      </p:sp>
      <p:sp>
        <p:nvSpPr>
          <p:cNvPr id="373" name="Interpersonal"/>
          <p:cNvSpPr txBox="1"/>
          <p:nvPr/>
        </p:nvSpPr>
        <p:spPr>
          <a:xfrm>
            <a:off x="7715473" y="3226381"/>
            <a:ext cx="1901161" cy="40523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anchor="ctr">
            <a:spAutoFit/>
          </a:bodyPr>
          <a:lstStyle>
            <a:lvl1pPr>
              <a:defRPr sz="4600">
                <a:solidFill>
                  <a:srgbClr val="FFFFFF"/>
                </a:solidFill>
              </a:defRPr>
            </a:lvl1pPr>
          </a:lstStyle>
          <a:p>
            <a:r>
              <a:rPr sz="2300" b="1">
                <a:latin typeface="Helvetica Neue"/>
              </a:rPr>
              <a:t>Interpersonal</a:t>
            </a:r>
          </a:p>
        </p:txBody>
      </p:sp>
      <p:sp>
        <p:nvSpPr>
          <p:cNvPr id="374" name="Institutional"/>
          <p:cNvSpPr txBox="1"/>
          <p:nvPr/>
        </p:nvSpPr>
        <p:spPr>
          <a:xfrm>
            <a:off x="7821213" y="1733573"/>
            <a:ext cx="1716817" cy="40523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anchor="ctr">
            <a:spAutoFit/>
          </a:bodyPr>
          <a:lstStyle>
            <a:lvl1pPr>
              <a:defRPr sz="4600">
                <a:solidFill>
                  <a:srgbClr val="FFFFFF"/>
                </a:solidFill>
              </a:defRPr>
            </a:lvl1pPr>
          </a:lstStyle>
          <a:p>
            <a:r>
              <a:rPr sz="2300" b="1">
                <a:latin typeface="Helvetica Neue"/>
              </a:rPr>
              <a:t>Institutional</a:t>
            </a:r>
          </a:p>
        </p:txBody>
      </p:sp>
      <p:sp>
        <p:nvSpPr>
          <p:cNvPr id="375" name="Structural"/>
          <p:cNvSpPr txBox="1"/>
          <p:nvPr/>
        </p:nvSpPr>
        <p:spPr>
          <a:xfrm>
            <a:off x="7953096" y="953066"/>
            <a:ext cx="1442703" cy="40523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anchor="ctr">
            <a:spAutoFit/>
          </a:bodyPr>
          <a:lstStyle>
            <a:lvl1pPr>
              <a:defRPr sz="4600">
                <a:solidFill>
                  <a:srgbClr val="FFFFFF"/>
                </a:solidFill>
              </a:defRPr>
            </a:lvl1pPr>
          </a:lstStyle>
          <a:p>
            <a:r>
              <a:rPr sz="2300" b="1">
                <a:latin typeface="Helvetica Neue"/>
              </a:rPr>
              <a:t>Structural</a:t>
            </a:r>
          </a:p>
        </p:txBody>
      </p:sp>
      <p:pic>
        <p:nvPicPr>
          <p:cNvPr id="376" name="REP logo.png" descr="REP logo.png"/>
          <p:cNvPicPr>
            <a:picLocks noChangeAspect="1"/>
          </p:cNvPicPr>
          <p:nvPr/>
        </p:nvPicPr>
        <p:blipFill>
          <a:blip r:embed="rId2"/>
          <a:srcRect r="56616"/>
          <a:stretch>
            <a:fillRect/>
          </a:stretch>
        </p:blipFill>
        <p:spPr>
          <a:xfrm>
            <a:off x="11668172" y="6297531"/>
            <a:ext cx="441065" cy="461338"/>
          </a:xfrm>
          <a:prstGeom prst="rect">
            <a:avLst/>
          </a:prstGeom>
          <a:ln w="12700">
            <a:miter lim="400000"/>
          </a:ln>
        </p:spPr>
      </p:pic>
    </p:spTree>
    <p:extLst>
      <p:ext uri="{BB962C8B-B14F-4D97-AF65-F5344CB8AC3E}">
        <p14:creationId xmlns:p14="http://schemas.microsoft.com/office/powerpoint/2010/main" val="318101870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www.RacialEquityPartners.com"/>
          <p:cNvSpPr txBox="1"/>
          <p:nvPr/>
        </p:nvSpPr>
        <p:spPr>
          <a:xfrm>
            <a:off x="6041717" y="3195603"/>
            <a:ext cx="4882747" cy="46679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anchor="ctr">
            <a:spAutoFit/>
          </a:bodyPr>
          <a:lstStyle>
            <a:lvl1pPr algn="l" defTabSz="2438338">
              <a:defRPr sz="5400" b="0">
                <a:solidFill>
                  <a:srgbClr val="905024"/>
                </a:solidFill>
              </a:defRPr>
            </a:lvl1pPr>
          </a:lstStyle>
          <a:p>
            <a:r>
              <a:rPr sz="2700">
                <a:latin typeface="Helvetica Neue"/>
              </a:rPr>
              <a:t>www.RacialEquityPartners.com</a:t>
            </a:r>
          </a:p>
        </p:txBody>
      </p:sp>
      <p:pic>
        <p:nvPicPr>
          <p:cNvPr id="379" name="REP logo.png" descr="REP logo.png"/>
          <p:cNvPicPr>
            <a:picLocks noChangeAspect="1"/>
          </p:cNvPicPr>
          <p:nvPr/>
        </p:nvPicPr>
        <p:blipFill>
          <a:blip r:embed="rId2"/>
          <a:stretch>
            <a:fillRect/>
          </a:stretch>
        </p:blipFill>
        <p:spPr>
          <a:xfrm>
            <a:off x="1280532" y="2650803"/>
            <a:ext cx="3429861" cy="1556395"/>
          </a:xfrm>
          <a:prstGeom prst="rect">
            <a:avLst/>
          </a:prstGeom>
          <a:ln w="12700">
            <a:miter lim="400000"/>
          </a:ln>
        </p:spPr>
      </p:pic>
      <p:sp>
        <p:nvSpPr>
          <p:cNvPr id="380" name="Line"/>
          <p:cNvSpPr/>
          <p:nvPr/>
        </p:nvSpPr>
        <p:spPr>
          <a:xfrm flipV="1">
            <a:off x="5376054" y="2168284"/>
            <a:ext cx="1" cy="2521433"/>
          </a:xfrm>
          <a:prstGeom prst="line">
            <a:avLst/>
          </a:prstGeom>
          <a:ln w="101600">
            <a:solidFill>
              <a:srgbClr val="D73124"/>
            </a:solidFill>
            <a:miter lim="400000"/>
          </a:ln>
        </p:spPr>
        <p:txBody>
          <a:bodyPr lIns="25400" tIns="25400" rIns="25400" bIns="25400" anchor="ctr"/>
          <a:lstStyle/>
          <a:p>
            <a:pPr defTabSz="1219169">
              <a:defRPr sz="2400" b="0">
                <a:solidFill>
                  <a:srgbClr val="5E5E5E"/>
                </a:solidFill>
              </a:defRPr>
            </a:pPr>
            <a:endParaRPr sz="1200"/>
          </a:p>
        </p:txBody>
      </p:sp>
    </p:spTree>
    <p:extLst>
      <p:ext uri="{BB962C8B-B14F-4D97-AF65-F5344CB8AC3E}">
        <p14:creationId xmlns:p14="http://schemas.microsoft.com/office/powerpoint/2010/main" val="75002288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353" y="368211"/>
            <a:ext cx="8596668" cy="1320800"/>
          </a:xfrm>
        </p:spPr>
        <p:txBody>
          <a:bodyPr/>
          <a:lstStyle/>
          <a:p>
            <a:r>
              <a:rPr lang="en-US" sz="3400" b="1"/>
              <a:t>Coordinated Entry System 2019-2020</a:t>
            </a:r>
            <a:br>
              <a:rPr lang="en-US" b="1"/>
            </a:br>
            <a:r>
              <a:rPr lang="en-US" sz="1400" b="1"/>
              <a:t>Brooke Murphy – Homeless Services and Billing Manager, Three County Continuum of Care</a:t>
            </a:r>
            <a:endParaRPr lang="en-US" b="1"/>
          </a:p>
        </p:txBody>
      </p:sp>
      <p:sp>
        <p:nvSpPr>
          <p:cNvPr id="3" name="Content Placeholder 2"/>
          <p:cNvSpPr>
            <a:spLocks noGrp="1"/>
          </p:cNvSpPr>
          <p:nvPr>
            <p:ph idx="1"/>
          </p:nvPr>
        </p:nvSpPr>
        <p:spPr>
          <a:xfrm>
            <a:off x="525353" y="1689011"/>
            <a:ext cx="8596668" cy="3880773"/>
          </a:xfrm>
        </p:spPr>
        <p:txBody>
          <a:bodyPr>
            <a:normAutofit/>
          </a:bodyPr>
          <a:lstStyle/>
          <a:p>
            <a:pPr marL="0" indent="0">
              <a:buNone/>
            </a:pPr>
            <a:r>
              <a:rPr lang="en-US"/>
              <a:t>Three County </a:t>
            </a:r>
            <a:r>
              <a:rPr lang="en-US" err="1"/>
              <a:t>CoC</a:t>
            </a:r>
            <a:r>
              <a:rPr lang="en-US"/>
              <a:t> Coordinated Entry System:</a:t>
            </a:r>
          </a:p>
          <a:p>
            <a:pPr marL="0" indent="0">
              <a:buNone/>
            </a:pPr>
            <a:endParaRPr lang="en-US"/>
          </a:p>
          <a:p>
            <a:pPr lvl="1"/>
            <a:r>
              <a:rPr lang="en-US" sz="1800"/>
              <a:t>Brief background on CE purpose and goals </a:t>
            </a:r>
          </a:p>
          <a:p>
            <a:pPr marL="400050" lvl="1" indent="0">
              <a:buNone/>
            </a:pPr>
            <a:endParaRPr lang="en-US" sz="1800"/>
          </a:p>
          <a:p>
            <a:pPr lvl="1"/>
            <a:r>
              <a:rPr lang="en-US" sz="1800"/>
              <a:t>Current CE system</a:t>
            </a:r>
          </a:p>
          <a:p>
            <a:pPr marL="400050" lvl="1" indent="0">
              <a:buNone/>
            </a:pPr>
            <a:endParaRPr lang="en-US" sz="1800"/>
          </a:p>
          <a:p>
            <a:pPr lvl="1"/>
            <a:r>
              <a:rPr lang="en-US" sz="1800"/>
              <a:t>Assessment tools and prioritization</a:t>
            </a:r>
          </a:p>
          <a:p>
            <a:pPr marL="0" indent="0">
              <a:buNone/>
            </a:pPr>
            <a:endParaRPr lang="en-US"/>
          </a:p>
          <a:p>
            <a:endParaRPr lang="en-US"/>
          </a:p>
        </p:txBody>
      </p:sp>
    </p:spTree>
    <p:extLst>
      <p:ext uri="{BB962C8B-B14F-4D97-AF65-F5344CB8AC3E}">
        <p14:creationId xmlns:p14="http://schemas.microsoft.com/office/powerpoint/2010/main" val="1251641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37309"/>
            <a:ext cx="8596668" cy="1320800"/>
          </a:xfrm>
        </p:spPr>
        <p:txBody>
          <a:bodyPr>
            <a:normAutofit/>
          </a:bodyPr>
          <a:lstStyle/>
          <a:p>
            <a:r>
              <a:rPr lang="en-US" sz="3400" b="1"/>
              <a:t>CE Accomplishments 2019-2020</a:t>
            </a:r>
          </a:p>
        </p:txBody>
      </p:sp>
      <p:sp>
        <p:nvSpPr>
          <p:cNvPr id="3" name="Content Placeholder 2"/>
          <p:cNvSpPr>
            <a:spLocks noGrp="1"/>
          </p:cNvSpPr>
          <p:nvPr>
            <p:ph idx="1"/>
          </p:nvPr>
        </p:nvSpPr>
        <p:spPr/>
        <p:txBody>
          <a:bodyPr/>
          <a:lstStyle/>
          <a:p>
            <a:pPr marL="0" indent="0">
              <a:buNone/>
            </a:pPr>
            <a:r>
              <a:rPr lang="en-US" sz="2000"/>
              <a:t>Accomplishments: </a:t>
            </a:r>
          </a:p>
          <a:p>
            <a:pPr lvl="1"/>
            <a:r>
              <a:rPr lang="en-US" sz="1800"/>
              <a:t>Successful placements</a:t>
            </a:r>
          </a:p>
          <a:p>
            <a:pPr lvl="1"/>
            <a:r>
              <a:rPr lang="en-US" sz="1800"/>
              <a:t>Improvements in HMIS system and CE use</a:t>
            </a:r>
          </a:p>
          <a:p>
            <a:pPr lvl="1"/>
            <a:r>
              <a:rPr lang="en-US" sz="1800"/>
              <a:t>Increased participation</a:t>
            </a:r>
          </a:p>
          <a:p>
            <a:pPr lvl="1"/>
            <a:r>
              <a:rPr lang="en-US" sz="1800"/>
              <a:t>Adjusting CE to COVID-19 pandemic</a:t>
            </a:r>
          </a:p>
          <a:p>
            <a:pPr lvl="1"/>
            <a:r>
              <a:rPr lang="en-US" sz="1800"/>
              <a:t>Creation of CE Workgroup</a:t>
            </a:r>
          </a:p>
          <a:p>
            <a:pPr lvl="1"/>
            <a:r>
              <a:rPr lang="en-US" sz="1800"/>
              <a:t>Coordinated Entry Specialist position</a:t>
            </a:r>
          </a:p>
          <a:p>
            <a:pPr lvl="1"/>
            <a:r>
              <a:rPr lang="en-US" sz="1800"/>
              <a:t>Website </a:t>
            </a:r>
          </a:p>
          <a:p>
            <a:endParaRPr lang="en-US"/>
          </a:p>
        </p:txBody>
      </p:sp>
    </p:spTree>
    <p:extLst>
      <p:ext uri="{BB962C8B-B14F-4D97-AF65-F5344CB8AC3E}">
        <p14:creationId xmlns:p14="http://schemas.microsoft.com/office/powerpoint/2010/main" val="3492126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44976-5FA2-42CC-90D8-5798531EB4D3}"/>
              </a:ext>
            </a:extLst>
          </p:cNvPr>
          <p:cNvSpPr>
            <a:spLocks noGrp="1"/>
          </p:cNvSpPr>
          <p:nvPr>
            <p:ph type="title"/>
          </p:nvPr>
        </p:nvSpPr>
        <p:spPr/>
        <p:txBody>
          <a:bodyPr>
            <a:normAutofit/>
          </a:bodyPr>
          <a:lstStyle/>
          <a:p>
            <a:r>
              <a:rPr lang="en-US" dirty="0">
                <a:ea typeface="+mj-lt"/>
                <a:cs typeface="+mj-lt"/>
              </a:rPr>
              <a:t>Current Need for Legislative Advocacy</a:t>
            </a:r>
            <a:br>
              <a:rPr lang="en-US" dirty="0">
                <a:ea typeface="+mj-lt"/>
                <a:cs typeface="+mj-lt"/>
              </a:rPr>
            </a:br>
            <a:r>
              <a:rPr lang="en-US" sz="1400" dirty="0"/>
              <a:t>Pamela Schwartz, Western Mass Network to End Homelessness</a:t>
            </a:r>
          </a:p>
        </p:txBody>
      </p:sp>
      <p:sp>
        <p:nvSpPr>
          <p:cNvPr id="3" name="Content Placeholder 2">
            <a:extLst>
              <a:ext uri="{FF2B5EF4-FFF2-40B4-BE49-F238E27FC236}">
                <a16:creationId xmlns:a16="http://schemas.microsoft.com/office/drawing/2014/main" id="{E05F253D-AF2C-4175-8916-428957CFCF14}"/>
              </a:ext>
            </a:extLst>
          </p:cNvPr>
          <p:cNvSpPr>
            <a:spLocks noGrp="1"/>
          </p:cNvSpPr>
          <p:nvPr>
            <p:ph idx="1"/>
          </p:nvPr>
        </p:nvSpPr>
        <p:spPr>
          <a:xfrm>
            <a:off x="677334" y="1965443"/>
            <a:ext cx="8596668" cy="4075919"/>
          </a:xfrm>
        </p:spPr>
        <p:txBody>
          <a:bodyPr vert="horz" lIns="91440" tIns="45720" rIns="91440" bIns="45720" rtlCol="0" anchor="t">
            <a:normAutofit/>
          </a:bodyPr>
          <a:lstStyle/>
          <a:p>
            <a:pPr marL="0" indent="0">
              <a:buNone/>
            </a:pPr>
            <a:endParaRPr lang="en-US" dirty="0"/>
          </a:p>
          <a:p>
            <a:pPr marL="0" indent="0">
              <a:buNone/>
            </a:pPr>
            <a:endParaRPr lang="en-US" dirty="0"/>
          </a:p>
        </p:txBody>
      </p:sp>
      <p:sp>
        <p:nvSpPr>
          <p:cNvPr id="6" name="Content Placeholder 2">
            <a:extLst>
              <a:ext uri="{FF2B5EF4-FFF2-40B4-BE49-F238E27FC236}">
                <a16:creationId xmlns:a16="http://schemas.microsoft.com/office/drawing/2014/main" id="{1ED3431E-4EDE-400E-996A-E4D2EDA7CF95}"/>
              </a:ext>
            </a:extLst>
          </p:cNvPr>
          <p:cNvSpPr txBox="1">
            <a:spLocks/>
          </p:cNvSpPr>
          <p:nvPr/>
        </p:nvSpPr>
        <p:spPr>
          <a:xfrm>
            <a:off x="760968" y="2253515"/>
            <a:ext cx="8596668" cy="3880773"/>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b="1" dirty="0"/>
              <a:t>Act to Guarantee Housing Stability</a:t>
            </a:r>
            <a:r>
              <a:rPr lang="en-US" dirty="0"/>
              <a:t> </a:t>
            </a:r>
            <a:r>
              <a:rPr lang="en-US" dirty="0">
                <a:ea typeface="+mn-lt"/>
                <a:cs typeface="+mn-lt"/>
              </a:rPr>
              <a:t>during the COVID-19 Emergency &amp; Recovery</a:t>
            </a:r>
            <a:r>
              <a:rPr lang="en-US" dirty="0"/>
              <a:t>– stop Mass Evictions!</a:t>
            </a:r>
          </a:p>
          <a:p>
            <a:r>
              <a:rPr lang="en-US" b="1" dirty="0"/>
              <a:t>Right to Council in Evictions</a:t>
            </a:r>
            <a:r>
              <a:rPr lang="en-US" dirty="0"/>
              <a:t> during COVID-19 – Pilot Program</a:t>
            </a:r>
          </a:p>
          <a:p>
            <a:r>
              <a:rPr lang="en-US" dirty="0">
                <a:ea typeface="+mn-lt"/>
                <a:cs typeface="+mn-lt"/>
              </a:rPr>
              <a:t>Organizations and Elected Officials </a:t>
            </a:r>
            <a:r>
              <a:rPr lang="en-US" dirty="0">
                <a:ea typeface="+mn-lt"/>
                <a:cs typeface="+mn-lt"/>
                <a:hlinkClick r:id="rId2"/>
              </a:rPr>
              <a:t>can sign on in support of the bill</a:t>
            </a:r>
            <a:endParaRPr lang="en-US" dirty="0"/>
          </a:p>
          <a:p>
            <a:r>
              <a:rPr lang="en-US" dirty="0">
                <a:ea typeface="+mn-lt"/>
                <a:cs typeface="+mn-lt"/>
              </a:rPr>
              <a:t>Individuals can utilize </a:t>
            </a:r>
            <a:r>
              <a:rPr lang="en-US" dirty="0">
                <a:ea typeface="+mn-lt"/>
                <a:cs typeface="+mn-lt"/>
                <a:hlinkClick r:id="rId3"/>
              </a:rPr>
              <a:t>their action page</a:t>
            </a:r>
            <a:r>
              <a:rPr lang="en-US" dirty="0">
                <a:ea typeface="+mn-lt"/>
                <a:cs typeface="+mn-lt"/>
              </a:rPr>
              <a:t> to call or email their legislators</a:t>
            </a:r>
            <a:endParaRPr lang="en-US" dirty="0"/>
          </a:p>
          <a:p>
            <a:endParaRPr lang="en-US"/>
          </a:p>
          <a:p>
            <a:endParaRPr lang="en-US"/>
          </a:p>
          <a:p>
            <a:pPr marL="0" indent="0" algn="ctr">
              <a:buNone/>
            </a:pPr>
            <a:r>
              <a:rPr lang="en-US" dirty="0">
                <a:ea typeface="+mn-lt"/>
                <a:cs typeface="+mn-lt"/>
              </a:rPr>
              <a:t>https://homesforallmass.netlify.app/</a:t>
            </a:r>
            <a:endParaRPr lang="en-US" dirty="0"/>
          </a:p>
          <a:p>
            <a:endParaRPr lang="en-US" dirty="0"/>
          </a:p>
          <a:p>
            <a:endParaRPr lang="en-US" dirty="0"/>
          </a:p>
          <a:p>
            <a:endParaRPr lang="en-US"/>
          </a:p>
        </p:txBody>
      </p:sp>
    </p:spTree>
    <p:extLst>
      <p:ext uri="{BB962C8B-B14F-4D97-AF65-F5344CB8AC3E}">
        <p14:creationId xmlns:p14="http://schemas.microsoft.com/office/powerpoint/2010/main" val="4243031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655" y="609600"/>
            <a:ext cx="8955347" cy="1320800"/>
          </a:xfrm>
        </p:spPr>
        <p:txBody>
          <a:bodyPr>
            <a:normAutofit/>
          </a:bodyPr>
          <a:lstStyle/>
          <a:p>
            <a:pPr algn="ctr"/>
            <a:r>
              <a:rPr lang="en-US" sz="3400"/>
              <a:t>Coordinated Entry System Work: </a:t>
            </a:r>
            <a:br>
              <a:rPr lang="en-US" sz="3400"/>
            </a:br>
            <a:r>
              <a:rPr lang="en-US" sz="3400"/>
              <a:t>Ongoing &amp; Pipeline</a:t>
            </a:r>
          </a:p>
        </p:txBody>
      </p:sp>
      <p:sp>
        <p:nvSpPr>
          <p:cNvPr id="3" name="Content Placeholder 2"/>
          <p:cNvSpPr>
            <a:spLocks noGrp="1"/>
          </p:cNvSpPr>
          <p:nvPr>
            <p:ph idx="1"/>
          </p:nvPr>
        </p:nvSpPr>
        <p:spPr>
          <a:xfrm>
            <a:off x="677334" y="2160589"/>
            <a:ext cx="8596668" cy="4475342"/>
          </a:xfrm>
        </p:spPr>
        <p:txBody>
          <a:bodyPr>
            <a:normAutofit/>
          </a:bodyPr>
          <a:lstStyle/>
          <a:p>
            <a:pPr>
              <a:buFont typeface="Wingdings" panose="05000000000000000000" pitchFamily="2" charset="2"/>
              <a:buChar char="v"/>
            </a:pPr>
            <a:r>
              <a:rPr lang="en-US"/>
              <a:t>Coordinated Entry Workgroup- Meeting biweekly on Wednesdays 3:00-4:30</a:t>
            </a:r>
          </a:p>
          <a:p>
            <a:pPr lvl="1">
              <a:buFont typeface="Wingdings" panose="05000000000000000000" pitchFamily="2" charset="2"/>
              <a:buChar char="Ø"/>
            </a:pPr>
            <a:r>
              <a:rPr lang="en-US"/>
              <a:t>Racial equity framework</a:t>
            </a:r>
          </a:p>
          <a:p>
            <a:pPr lvl="1">
              <a:buFont typeface="Wingdings" panose="05000000000000000000" pitchFamily="2" charset="2"/>
              <a:buChar char="Ø"/>
            </a:pPr>
            <a:r>
              <a:rPr lang="en-US"/>
              <a:t>System mapping</a:t>
            </a:r>
          </a:p>
          <a:p>
            <a:pPr lvl="1">
              <a:buFont typeface="Wingdings" panose="05000000000000000000" pitchFamily="2" charset="2"/>
              <a:buChar char="Ø"/>
            </a:pPr>
            <a:r>
              <a:rPr lang="en-US"/>
              <a:t>Community resource tool/list</a:t>
            </a:r>
          </a:p>
          <a:p>
            <a:pPr lvl="1">
              <a:buFont typeface="Wingdings" panose="05000000000000000000" pitchFamily="2" charset="2"/>
              <a:buChar char="Ø"/>
            </a:pPr>
            <a:r>
              <a:rPr lang="en-US"/>
              <a:t>CE Vulnerability Assessment and Prioritization</a:t>
            </a:r>
          </a:p>
          <a:p>
            <a:pPr marL="0" indent="0">
              <a:buNone/>
            </a:pPr>
            <a:endParaRPr lang="en-US"/>
          </a:p>
          <a:p>
            <a:pPr>
              <a:buFont typeface="Wingdings" panose="05000000000000000000" pitchFamily="2" charset="2"/>
              <a:buChar char="v"/>
            </a:pPr>
            <a:r>
              <a:rPr lang="en-US"/>
              <a:t>Incorporating YHDP Projects and YYA Coordinated Entry </a:t>
            </a:r>
          </a:p>
          <a:p>
            <a:pPr lvl="1">
              <a:buFont typeface="Wingdings" panose="05000000000000000000" pitchFamily="2" charset="2"/>
              <a:buChar char="Ø"/>
            </a:pPr>
            <a:r>
              <a:rPr lang="en-US"/>
              <a:t>Planning for YHDP projects</a:t>
            </a:r>
          </a:p>
          <a:p>
            <a:pPr lvl="1">
              <a:buFont typeface="Wingdings" panose="05000000000000000000" pitchFamily="2" charset="2"/>
              <a:buChar char="Ø"/>
            </a:pPr>
            <a:r>
              <a:rPr lang="en-US"/>
              <a:t>YYA CE </a:t>
            </a:r>
          </a:p>
        </p:txBody>
      </p:sp>
    </p:spTree>
    <p:extLst>
      <p:ext uri="{BB962C8B-B14F-4D97-AF65-F5344CB8AC3E}">
        <p14:creationId xmlns:p14="http://schemas.microsoft.com/office/powerpoint/2010/main" val="1084438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400"/>
              <a:t>Point-In-Time Count</a:t>
            </a:r>
            <a:br>
              <a:rPr lang="en-US"/>
            </a:br>
            <a:r>
              <a:rPr lang="en-US" sz="1400"/>
              <a:t>Michele LaFleur – Data and Evaluation Manager, Three County Continuum of Care</a:t>
            </a:r>
            <a:r>
              <a:rPr lang="en-US"/>
              <a:t> </a:t>
            </a:r>
          </a:p>
        </p:txBody>
      </p:sp>
      <p:sp>
        <p:nvSpPr>
          <p:cNvPr id="4" name="Subtitle 3"/>
          <p:cNvSpPr>
            <a:spLocks noGrp="1"/>
          </p:cNvSpPr>
          <p:nvPr>
            <p:ph type="subTitle" idx="1"/>
          </p:nvPr>
        </p:nvSpPr>
        <p:spPr/>
        <p:txBody>
          <a:bodyPr/>
          <a:lstStyle/>
          <a:p>
            <a:r>
              <a:rPr lang="en-US"/>
              <a:t>2020 PIT Count Conducted January 29, 2020</a:t>
            </a:r>
          </a:p>
        </p:txBody>
      </p:sp>
    </p:spTree>
    <p:extLst>
      <p:ext uri="{BB962C8B-B14F-4D97-AF65-F5344CB8AC3E}">
        <p14:creationId xmlns:p14="http://schemas.microsoft.com/office/powerpoint/2010/main" val="2275208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F642E-A49B-4A70-B5E0-C92D1686A5C0}"/>
              </a:ext>
            </a:extLst>
          </p:cNvPr>
          <p:cNvSpPr>
            <a:spLocks noGrp="1"/>
          </p:cNvSpPr>
          <p:nvPr>
            <p:ph type="title"/>
          </p:nvPr>
        </p:nvSpPr>
        <p:spPr>
          <a:xfrm>
            <a:off x="3145784" y="652529"/>
            <a:ext cx="4861795" cy="676857"/>
          </a:xfrm>
        </p:spPr>
        <p:txBody>
          <a:bodyPr anchor="t">
            <a:normAutofit fontScale="90000"/>
          </a:bodyPr>
          <a:lstStyle/>
          <a:p>
            <a:pPr algn="ctr"/>
            <a:r>
              <a:rPr lang="en-US" sz="3400">
                <a:cs typeface="Calibri Light"/>
              </a:rPr>
              <a:t>What is the Point in Time (PIT) Count?</a:t>
            </a:r>
            <a:endParaRPr lang="en-US"/>
          </a:p>
        </p:txBody>
      </p:sp>
      <p:sp>
        <p:nvSpPr>
          <p:cNvPr id="3" name="Text Placeholder 2">
            <a:extLst>
              <a:ext uri="{FF2B5EF4-FFF2-40B4-BE49-F238E27FC236}">
                <a16:creationId xmlns:a16="http://schemas.microsoft.com/office/drawing/2014/main" id="{22025E68-2A51-4EE9-9AE1-2AAFD6A9DE43}"/>
              </a:ext>
            </a:extLst>
          </p:cNvPr>
          <p:cNvSpPr>
            <a:spLocks noGrp="1"/>
          </p:cNvSpPr>
          <p:nvPr>
            <p:ph idx="1"/>
          </p:nvPr>
        </p:nvSpPr>
        <p:spPr>
          <a:xfrm>
            <a:off x="409025" y="2171320"/>
            <a:ext cx="9584048" cy="2517760"/>
          </a:xfrm>
        </p:spPr>
        <p:txBody>
          <a:bodyPr vert="horz" lIns="91440" tIns="45720" rIns="91440" bIns="45720" rtlCol="0" anchor="t">
            <a:noAutofit/>
          </a:bodyPr>
          <a:lstStyle/>
          <a:p>
            <a:r>
              <a:rPr lang="en-US" sz="2800">
                <a:cs typeface="Calibri"/>
              </a:rPr>
              <a:t>An unduplicated count of persons experiencing sheltered and unsheltered homelessness on a single night.</a:t>
            </a:r>
          </a:p>
          <a:p>
            <a:pPr marL="0" indent="0">
              <a:buNone/>
            </a:pPr>
            <a:endParaRPr lang="en-US" sz="2800">
              <a:cs typeface="Calibri"/>
            </a:endParaRPr>
          </a:p>
          <a:p>
            <a:r>
              <a:rPr lang="en-US" sz="2800" err="1">
                <a:cs typeface="Calibri"/>
              </a:rPr>
              <a:t>CoC's</a:t>
            </a:r>
            <a:r>
              <a:rPr lang="en-US" sz="2800">
                <a:cs typeface="Calibri"/>
              </a:rPr>
              <a:t> nationwide are required to conduct a PIT Count at least bi-annually at the end of January.</a:t>
            </a:r>
          </a:p>
        </p:txBody>
      </p:sp>
    </p:spTree>
    <p:extLst>
      <p:ext uri="{BB962C8B-B14F-4D97-AF65-F5344CB8AC3E}">
        <p14:creationId xmlns:p14="http://schemas.microsoft.com/office/powerpoint/2010/main" val="2924416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800DC-D103-41BA-AB11-1A14F501208E}"/>
              </a:ext>
            </a:extLst>
          </p:cNvPr>
          <p:cNvSpPr>
            <a:spLocks noGrp="1"/>
          </p:cNvSpPr>
          <p:nvPr>
            <p:ph type="title"/>
          </p:nvPr>
        </p:nvSpPr>
        <p:spPr>
          <a:xfrm>
            <a:off x="1156851" y="637762"/>
            <a:ext cx="7866833" cy="1329583"/>
          </a:xfrm>
        </p:spPr>
        <p:txBody>
          <a:bodyPr anchor="t">
            <a:noAutofit/>
          </a:bodyPr>
          <a:lstStyle/>
          <a:p>
            <a:pPr algn="ctr"/>
            <a:r>
              <a:rPr lang="en-US" sz="3400">
                <a:cs typeface="Calibri Light"/>
              </a:rPr>
              <a:t>Three County Wide Data on Families with Children</a:t>
            </a:r>
            <a:endParaRPr lang="en-US" sz="3400"/>
          </a:p>
        </p:txBody>
      </p:sp>
      <p:sp>
        <p:nvSpPr>
          <p:cNvPr id="3" name="Content Placeholder 2">
            <a:extLst>
              <a:ext uri="{FF2B5EF4-FFF2-40B4-BE49-F238E27FC236}">
                <a16:creationId xmlns:a16="http://schemas.microsoft.com/office/drawing/2014/main" id="{5042897B-E170-4FD3-90BA-618501FC9D9A}"/>
              </a:ext>
            </a:extLst>
          </p:cNvPr>
          <p:cNvSpPr>
            <a:spLocks noGrp="1"/>
          </p:cNvSpPr>
          <p:nvPr>
            <p:ph idx="1"/>
          </p:nvPr>
        </p:nvSpPr>
        <p:spPr>
          <a:xfrm>
            <a:off x="1155548" y="2217343"/>
            <a:ext cx="9075965" cy="3959619"/>
          </a:xfrm>
        </p:spPr>
        <p:txBody>
          <a:bodyPr vert="horz" lIns="91440" tIns="45720" rIns="91440" bIns="45720" rtlCol="0" anchor="t">
            <a:normAutofit/>
          </a:bodyPr>
          <a:lstStyle/>
          <a:p>
            <a:pPr marL="0" indent="0">
              <a:buNone/>
            </a:pPr>
            <a:r>
              <a:rPr lang="en-US" sz="2400">
                <a:cs typeface="Calibri"/>
              </a:rPr>
              <a:t>42 households with at least one adult and child:</a:t>
            </a:r>
            <a:endParaRPr lang="en-US">
              <a:cs typeface="Calibri"/>
            </a:endParaRPr>
          </a:p>
          <a:p>
            <a:pPr marL="457200" lvl="1" indent="0">
              <a:buNone/>
            </a:pPr>
            <a:r>
              <a:rPr lang="en-US" sz="2200">
                <a:cs typeface="Calibri"/>
              </a:rPr>
              <a:t>86 children, 49 adults</a:t>
            </a:r>
            <a:endParaRPr lang="en-US" sz="2200"/>
          </a:p>
          <a:p>
            <a:pPr marL="0" indent="0">
              <a:buNone/>
            </a:pPr>
            <a:endParaRPr lang="en-US" sz="2400">
              <a:cs typeface="Calibri"/>
            </a:endParaRPr>
          </a:p>
          <a:p>
            <a:r>
              <a:rPr lang="en-US" sz="2400" u="sng">
                <a:solidFill>
                  <a:srgbClr val="404040"/>
                </a:solidFill>
                <a:cs typeface="Calibri"/>
              </a:rPr>
              <a:t>Gender</a:t>
            </a:r>
            <a:r>
              <a:rPr lang="en-US" sz="2400">
                <a:cs typeface="Calibri"/>
              </a:rPr>
              <a:t>: 84 Female, 51 Male</a:t>
            </a:r>
            <a:endParaRPr lang="en-US"/>
          </a:p>
          <a:p>
            <a:r>
              <a:rPr lang="en-US" sz="2400" u="sng">
                <a:cs typeface="Calibri"/>
              </a:rPr>
              <a:t>Ethnicity</a:t>
            </a:r>
            <a:r>
              <a:rPr lang="en-US" sz="2400">
                <a:cs typeface="Calibri"/>
              </a:rPr>
              <a:t>: 73 Non-Hispanic/Latinx, 62 Hispanic/Latinx</a:t>
            </a:r>
          </a:p>
          <a:p>
            <a:r>
              <a:rPr lang="en-US" sz="2400" u="sng">
                <a:cs typeface="Calibri"/>
              </a:rPr>
              <a:t>Race</a:t>
            </a:r>
            <a:r>
              <a:rPr lang="en-US" sz="2400">
                <a:cs typeface="Calibri"/>
              </a:rPr>
              <a:t>: 94 White, 17 Black and/or African American, 24 Multiple Races</a:t>
            </a:r>
          </a:p>
        </p:txBody>
      </p:sp>
      <p:pic>
        <p:nvPicPr>
          <p:cNvPr id="6" name="Graphic 6" descr="Woman with baby">
            <a:extLst>
              <a:ext uri="{FF2B5EF4-FFF2-40B4-BE49-F238E27FC236}">
                <a16:creationId xmlns:a16="http://schemas.microsoft.com/office/drawing/2014/main" id="{9BAF9A1D-24A3-4020-B97D-D3B7FD3EB3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86661" y="2843012"/>
            <a:ext cx="914400" cy="914400"/>
          </a:xfrm>
          <a:prstGeom prst="rect">
            <a:avLst/>
          </a:prstGeom>
        </p:spPr>
      </p:pic>
      <p:pic>
        <p:nvPicPr>
          <p:cNvPr id="10" name="Graphic 10" descr="Man with kid">
            <a:extLst>
              <a:ext uri="{FF2B5EF4-FFF2-40B4-BE49-F238E27FC236}">
                <a16:creationId xmlns:a16="http://schemas.microsoft.com/office/drawing/2014/main" id="{327C7EFE-BD08-4794-B105-E570683E23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84805" y="2843214"/>
            <a:ext cx="914400" cy="914400"/>
          </a:xfrm>
          <a:prstGeom prst="rect">
            <a:avLst/>
          </a:prstGeom>
        </p:spPr>
      </p:pic>
    </p:spTree>
    <p:extLst>
      <p:ext uri="{BB962C8B-B14F-4D97-AF65-F5344CB8AC3E}">
        <p14:creationId xmlns:p14="http://schemas.microsoft.com/office/powerpoint/2010/main" val="354206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E6F2B-1D32-46EA-82A3-E7CCDDCFA738}"/>
              </a:ext>
            </a:extLst>
          </p:cNvPr>
          <p:cNvSpPr>
            <a:spLocks noGrp="1"/>
          </p:cNvSpPr>
          <p:nvPr>
            <p:ph type="title"/>
          </p:nvPr>
        </p:nvSpPr>
        <p:spPr>
          <a:xfrm>
            <a:off x="1156851" y="637762"/>
            <a:ext cx="7963086" cy="1454274"/>
          </a:xfrm>
        </p:spPr>
        <p:txBody>
          <a:bodyPr anchor="t">
            <a:noAutofit/>
          </a:bodyPr>
          <a:lstStyle/>
          <a:p>
            <a:pPr algn="ctr"/>
            <a:r>
              <a:rPr lang="en-US" sz="3400" b="1">
                <a:cs typeface="Calibri Light"/>
              </a:rPr>
              <a:t>Three County Wide Data on Households Without Children</a:t>
            </a:r>
            <a:endParaRPr lang="en-US" sz="3400" b="1"/>
          </a:p>
        </p:txBody>
      </p:sp>
      <p:sp>
        <p:nvSpPr>
          <p:cNvPr id="3" name="Content Placeholder 2">
            <a:extLst>
              <a:ext uri="{FF2B5EF4-FFF2-40B4-BE49-F238E27FC236}">
                <a16:creationId xmlns:a16="http://schemas.microsoft.com/office/drawing/2014/main" id="{ECEA975B-E71E-486C-AEB3-50D2DB0BC983}"/>
              </a:ext>
            </a:extLst>
          </p:cNvPr>
          <p:cNvSpPr>
            <a:spLocks noGrp="1"/>
          </p:cNvSpPr>
          <p:nvPr>
            <p:ph idx="1"/>
          </p:nvPr>
        </p:nvSpPr>
        <p:spPr>
          <a:xfrm>
            <a:off x="1155548" y="2217343"/>
            <a:ext cx="8253147" cy="4303055"/>
          </a:xfrm>
        </p:spPr>
        <p:txBody>
          <a:bodyPr vert="horz" lIns="91440" tIns="45720" rIns="91440" bIns="45720" rtlCol="0" anchor="t">
            <a:normAutofit/>
          </a:bodyPr>
          <a:lstStyle/>
          <a:p>
            <a:pPr marL="0" indent="0">
              <a:buNone/>
            </a:pPr>
            <a:r>
              <a:rPr lang="en-US" sz="2400">
                <a:cs typeface="Calibri"/>
              </a:rPr>
              <a:t>442 households with individuals or families without children: </a:t>
            </a:r>
            <a:endParaRPr lang="en-US">
              <a:cs typeface="Calibri"/>
            </a:endParaRPr>
          </a:p>
          <a:p>
            <a:pPr marL="0" indent="0">
              <a:buNone/>
            </a:pPr>
            <a:r>
              <a:rPr lang="en-US" sz="2400">
                <a:cs typeface="Calibri"/>
              </a:rPr>
              <a:t>31 youth and young adults (18-24), 419 over 24 years old</a:t>
            </a:r>
            <a:endParaRPr lang="en-US"/>
          </a:p>
          <a:p>
            <a:pPr marL="0" indent="0">
              <a:buNone/>
            </a:pPr>
            <a:endParaRPr lang="en-US" sz="2400">
              <a:cs typeface="Calibri"/>
            </a:endParaRPr>
          </a:p>
          <a:p>
            <a:r>
              <a:rPr lang="en-US" sz="2400" u="sng">
                <a:cs typeface="Calibri"/>
              </a:rPr>
              <a:t>Gender</a:t>
            </a:r>
            <a:r>
              <a:rPr lang="en-US" sz="2400">
                <a:cs typeface="Calibri"/>
              </a:rPr>
              <a:t>: 102 Female, 345 Male, 3 Transgender</a:t>
            </a:r>
          </a:p>
          <a:p>
            <a:r>
              <a:rPr lang="en-US" sz="2400" u="sng">
                <a:cs typeface="Calibri"/>
              </a:rPr>
              <a:t>Ethnicity</a:t>
            </a:r>
            <a:r>
              <a:rPr lang="en-US" sz="2400">
                <a:cs typeface="Calibri"/>
              </a:rPr>
              <a:t>: 405 Non-Hispanic/</a:t>
            </a:r>
            <a:r>
              <a:rPr lang="en-US" sz="2400" err="1">
                <a:cs typeface="Calibri"/>
              </a:rPr>
              <a:t>Latinx</a:t>
            </a:r>
            <a:r>
              <a:rPr lang="en-US" sz="2400">
                <a:cs typeface="Calibri"/>
              </a:rPr>
              <a:t>, 45 Hispanic/</a:t>
            </a:r>
            <a:r>
              <a:rPr lang="en-US" sz="2400" err="1">
                <a:cs typeface="Calibri"/>
              </a:rPr>
              <a:t>Latinx</a:t>
            </a:r>
            <a:endParaRPr lang="en-US" sz="2400">
              <a:cs typeface="Calibri"/>
            </a:endParaRPr>
          </a:p>
          <a:p>
            <a:r>
              <a:rPr lang="en-US" sz="2400" u="sng">
                <a:cs typeface="Calibri"/>
              </a:rPr>
              <a:t>Race</a:t>
            </a:r>
            <a:r>
              <a:rPr lang="en-US" sz="2400">
                <a:cs typeface="Calibri"/>
              </a:rPr>
              <a:t>: 360 White, 61 Black and/or African American, 3 Asian, 3 American Indian or Alaska Native, 4 Native Hawaiian or Other Pacific Islander, 19 Multiple Races</a:t>
            </a:r>
          </a:p>
          <a:p>
            <a:endParaRPr lang="en-US" sz="2400">
              <a:cs typeface="Calibri"/>
            </a:endParaRPr>
          </a:p>
          <a:p>
            <a:endParaRPr lang="en-US" sz="2400">
              <a:cs typeface="Calibri"/>
            </a:endParaRPr>
          </a:p>
        </p:txBody>
      </p:sp>
      <p:pic>
        <p:nvPicPr>
          <p:cNvPr id="4" name="Graphic 4" descr="Man and woman">
            <a:extLst>
              <a:ext uri="{FF2B5EF4-FFF2-40B4-BE49-F238E27FC236}">
                <a16:creationId xmlns:a16="http://schemas.microsoft.com/office/drawing/2014/main" id="{3420E809-42AF-4CA5-814E-5CAA294EFF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6293" y="760927"/>
            <a:ext cx="914400" cy="914400"/>
          </a:xfrm>
          <a:prstGeom prst="rect">
            <a:avLst/>
          </a:prstGeom>
        </p:spPr>
      </p:pic>
    </p:spTree>
    <p:extLst>
      <p:ext uri="{BB962C8B-B14F-4D97-AF65-F5344CB8AC3E}">
        <p14:creationId xmlns:p14="http://schemas.microsoft.com/office/powerpoint/2010/main" val="3534866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1" name="Straight Connector 40">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3"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44">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49">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332EAB71-548E-401D-B07E-733B33FC5C3A}"/>
              </a:ext>
            </a:extLst>
          </p:cNvPr>
          <p:cNvSpPr>
            <a:spLocks noGrp="1"/>
          </p:cNvSpPr>
          <p:nvPr>
            <p:ph type="title"/>
          </p:nvPr>
        </p:nvSpPr>
        <p:spPr>
          <a:xfrm>
            <a:off x="1052968" y="792051"/>
            <a:ext cx="7845401" cy="837843"/>
          </a:xfrm>
        </p:spPr>
        <p:txBody>
          <a:bodyPr vert="horz" lIns="91440" tIns="45720" rIns="91440" bIns="45720" rtlCol="0" anchor="t">
            <a:normAutofit/>
          </a:bodyPr>
          <a:lstStyle/>
          <a:p>
            <a:r>
              <a:rPr lang="en-US" sz="3600" b="1"/>
              <a:t>County Level PIT Breakdown</a:t>
            </a:r>
          </a:p>
        </p:txBody>
      </p:sp>
      <p:graphicFrame>
        <p:nvGraphicFramePr>
          <p:cNvPr id="5" name="Content Placeholder 2">
            <a:extLst>
              <a:ext uri="{FF2B5EF4-FFF2-40B4-BE49-F238E27FC236}">
                <a16:creationId xmlns:a16="http://schemas.microsoft.com/office/drawing/2014/main" id="{AE6ED739-3A81-4BBA-BA7F-E632DA8D84C9}"/>
              </a:ext>
            </a:extLst>
          </p:cNvPr>
          <p:cNvGraphicFramePr>
            <a:graphicFrameLocks noGrp="1"/>
          </p:cNvGraphicFramePr>
          <p:nvPr>
            <p:ph idx="1"/>
            <p:extLst>
              <p:ext uri="{D42A27DB-BD31-4B8C-83A1-F6EECF244321}">
                <p14:modId xmlns:p14="http://schemas.microsoft.com/office/powerpoint/2010/main" val="450877648"/>
              </p:ext>
            </p:extLst>
          </p:nvPr>
        </p:nvGraphicFramePr>
        <p:xfrm>
          <a:off x="441750" y="1935208"/>
          <a:ext cx="9057804" cy="4235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5034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848AA-8BF3-41BC-8A4E-44539B9952F8}"/>
              </a:ext>
            </a:extLst>
          </p:cNvPr>
          <p:cNvSpPr>
            <a:spLocks noGrp="1"/>
          </p:cNvSpPr>
          <p:nvPr>
            <p:ph type="title"/>
          </p:nvPr>
        </p:nvSpPr>
        <p:spPr>
          <a:xfrm>
            <a:off x="483576" y="2128587"/>
            <a:ext cx="1876927" cy="2356543"/>
          </a:xfrm>
          <a:noFill/>
        </p:spPr>
        <p:txBody>
          <a:bodyPr vert="horz" lIns="91440" tIns="45720" rIns="91440" bIns="45720" rtlCol="0" anchor="ctr">
            <a:normAutofit/>
          </a:bodyPr>
          <a:lstStyle/>
          <a:p>
            <a:pPr algn="ctr"/>
            <a:r>
              <a:rPr lang="en-US" sz="3600" kern="1200">
                <a:latin typeface="+mj-lt"/>
                <a:ea typeface="+mj-ea"/>
                <a:cs typeface="+mj-cs"/>
              </a:rPr>
              <a:t>THANK YOU!</a:t>
            </a:r>
          </a:p>
        </p:txBody>
      </p:sp>
      <p:sp>
        <p:nvSpPr>
          <p:cNvPr id="3" name="Content Placeholder 2">
            <a:extLst>
              <a:ext uri="{FF2B5EF4-FFF2-40B4-BE49-F238E27FC236}">
                <a16:creationId xmlns:a16="http://schemas.microsoft.com/office/drawing/2014/main" id="{44B09CC1-C88F-455C-98EB-611CF2C45154}"/>
              </a:ext>
            </a:extLst>
          </p:cNvPr>
          <p:cNvSpPr>
            <a:spLocks noGrp="1"/>
          </p:cNvSpPr>
          <p:nvPr>
            <p:ph idx="1"/>
          </p:nvPr>
        </p:nvSpPr>
        <p:spPr>
          <a:xfrm>
            <a:off x="2900554" y="277053"/>
            <a:ext cx="6383272" cy="6445978"/>
          </a:xfrm>
        </p:spPr>
        <p:txBody>
          <a:bodyPr vert="horz" wrap="square" lIns="91440" tIns="45720" rIns="91440" bIns="45720" rtlCol="0" anchor="t">
            <a:normAutofit fontScale="92500" lnSpcReduction="10000"/>
          </a:bodyPr>
          <a:lstStyle/>
          <a:p>
            <a:pPr marL="0" indent="0">
              <a:buNone/>
            </a:pPr>
            <a:endParaRPr lang="en-US" sz="1900"/>
          </a:p>
          <a:p>
            <a:r>
              <a:rPr lang="en-US" sz="1900" err="1"/>
              <a:t>Louison</a:t>
            </a:r>
            <a:r>
              <a:rPr lang="en-US" sz="1900"/>
              <a:t> House, Inc. </a:t>
            </a:r>
          </a:p>
          <a:p>
            <a:r>
              <a:rPr lang="en-US" sz="1900" err="1"/>
              <a:t>ServiceNet</a:t>
            </a:r>
            <a:r>
              <a:rPr lang="en-US" sz="1900"/>
              <a:t>, Inc. </a:t>
            </a:r>
          </a:p>
          <a:p>
            <a:r>
              <a:rPr lang="en-US" sz="1900"/>
              <a:t>Eliot Community Human Services</a:t>
            </a:r>
          </a:p>
          <a:p>
            <a:r>
              <a:rPr lang="en-US" sz="1900"/>
              <a:t>U.S. Census</a:t>
            </a:r>
          </a:p>
          <a:p>
            <a:r>
              <a:rPr lang="en-US" sz="1900"/>
              <a:t>Craig's Doors</a:t>
            </a:r>
          </a:p>
          <a:p>
            <a:r>
              <a:rPr lang="en-US" sz="1900"/>
              <a:t>Elizabeth Freeman Center</a:t>
            </a:r>
          </a:p>
          <a:p>
            <a:r>
              <a:rPr lang="en-US" sz="1900"/>
              <a:t>Soldier On</a:t>
            </a:r>
          </a:p>
          <a:p>
            <a:r>
              <a:rPr lang="en-US" sz="1900"/>
              <a:t>Berkshire Food Project</a:t>
            </a:r>
          </a:p>
          <a:p>
            <a:r>
              <a:rPr lang="en-US" sz="1900"/>
              <a:t>Amherst Survival Center</a:t>
            </a:r>
          </a:p>
          <a:p>
            <a:r>
              <a:rPr lang="en-US" sz="2000" err="1"/>
              <a:t>Hilltown</a:t>
            </a:r>
            <a:r>
              <a:rPr lang="en-US" sz="2000"/>
              <a:t> Community Development Corporation</a:t>
            </a:r>
          </a:p>
          <a:p>
            <a:r>
              <a:rPr lang="en-US" sz="2000"/>
              <a:t>Construct, Inc. </a:t>
            </a:r>
          </a:p>
          <a:p>
            <a:r>
              <a:rPr lang="en-US" sz="2000"/>
              <a:t>Berkshire Food Project</a:t>
            </a:r>
          </a:p>
          <a:p>
            <a:r>
              <a:rPr lang="en-US" sz="2000"/>
              <a:t>Tapestry Harm Reduction</a:t>
            </a:r>
          </a:p>
          <a:p>
            <a:r>
              <a:rPr lang="en-US" sz="2000"/>
              <a:t>Great Barrington Police</a:t>
            </a:r>
          </a:p>
          <a:p>
            <a:r>
              <a:rPr lang="en-US" sz="2000"/>
              <a:t>Children's Advocacy Center of Franklin County and North </a:t>
            </a:r>
            <a:r>
              <a:rPr lang="en-US" sz="2000" err="1"/>
              <a:t>Quabbin</a:t>
            </a:r>
            <a:r>
              <a:rPr lang="en-US" sz="2000"/>
              <a:t>, </a:t>
            </a:r>
            <a:r>
              <a:rPr lang="en-US" sz="2000" err="1"/>
              <a:t>Inc</a:t>
            </a:r>
            <a:endParaRPr lang="en-US" sz="1900"/>
          </a:p>
          <a:p>
            <a:endParaRPr lang="en-US" sz="1900"/>
          </a:p>
          <a:p>
            <a:endParaRPr lang="en-US" sz="1500">
              <a:cs typeface="Calibri" panose="020F0502020204030204"/>
            </a:endParaRPr>
          </a:p>
        </p:txBody>
      </p:sp>
    </p:spTree>
    <p:extLst>
      <p:ext uri="{BB962C8B-B14F-4D97-AF65-F5344CB8AC3E}">
        <p14:creationId xmlns:p14="http://schemas.microsoft.com/office/powerpoint/2010/main" val="23253463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07A2B148-C14B-45AB-800E-2750E93D5FB7}"/>
              </a:ext>
            </a:extLst>
          </p:cNvPr>
          <p:cNvSpPr>
            <a:spLocks noGrp="1"/>
          </p:cNvSpPr>
          <p:nvPr>
            <p:ph type="title"/>
          </p:nvPr>
        </p:nvSpPr>
        <p:spPr>
          <a:xfrm>
            <a:off x="758689" y="2182488"/>
            <a:ext cx="3410288" cy="2478648"/>
          </a:xfrm>
        </p:spPr>
        <p:txBody>
          <a:bodyPr vert="horz" lIns="91440" tIns="45720" rIns="91440" bIns="45720" rtlCol="0" anchor="ctr">
            <a:normAutofit/>
          </a:bodyPr>
          <a:lstStyle/>
          <a:p>
            <a:r>
              <a:rPr lang="en-US" sz="4000"/>
              <a:t>How Does COVID-19 Affect This?</a:t>
            </a:r>
          </a:p>
        </p:txBody>
      </p:sp>
      <p:sp>
        <p:nvSpPr>
          <p:cNvPr id="6" name="TextBox 5">
            <a:extLst>
              <a:ext uri="{FF2B5EF4-FFF2-40B4-BE49-F238E27FC236}">
                <a16:creationId xmlns:a16="http://schemas.microsoft.com/office/drawing/2014/main" id="{8915194D-2C38-4923-88D8-756C05D491EB}"/>
              </a:ext>
            </a:extLst>
          </p:cNvPr>
          <p:cNvSpPr txBox="1"/>
          <p:nvPr/>
        </p:nvSpPr>
        <p:spPr>
          <a:xfrm>
            <a:off x="4654295" y="816638"/>
            <a:ext cx="4619706" cy="522472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spcBef>
                <a:spcPts val="1000"/>
              </a:spcBef>
              <a:buClr>
                <a:schemeClr val="accent1"/>
              </a:buClr>
              <a:buSzPct val="80000"/>
            </a:pPr>
            <a:r>
              <a:rPr lang="en-US" sz="3600">
                <a:solidFill>
                  <a:schemeClr val="tx1">
                    <a:lumMod val="75000"/>
                    <a:lumOff val="25000"/>
                  </a:schemeClr>
                </a:solidFill>
              </a:rPr>
              <a:t>Possible delays, less reliable data</a:t>
            </a:r>
          </a:p>
        </p:txBody>
      </p:sp>
    </p:spTree>
    <p:extLst>
      <p:ext uri="{BB962C8B-B14F-4D97-AF65-F5344CB8AC3E}">
        <p14:creationId xmlns:p14="http://schemas.microsoft.com/office/powerpoint/2010/main" val="1010641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8DEE6-8B3F-40F2-A272-33E6CBE1BE60}"/>
              </a:ext>
            </a:extLst>
          </p:cNvPr>
          <p:cNvSpPr>
            <a:spLocks noGrp="1"/>
          </p:cNvSpPr>
          <p:nvPr>
            <p:ph type="title"/>
          </p:nvPr>
        </p:nvSpPr>
        <p:spPr>
          <a:xfrm>
            <a:off x="663194" y="2469755"/>
            <a:ext cx="8931443" cy="1058778"/>
          </a:xfrm>
        </p:spPr>
        <p:txBody>
          <a:bodyPr vert="horz" lIns="91440" tIns="45720" rIns="91440" bIns="45720" rtlCol="0" anchor="b">
            <a:normAutofit/>
          </a:bodyPr>
          <a:lstStyle/>
          <a:p>
            <a:pPr algn="ctr"/>
            <a:r>
              <a:rPr lang="en-US" sz="4800" kern="1200">
                <a:solidFill>
                  <a:schemeClr val="tx1"/>
                </a:solidFill>
                <a:latin typeface="+mj-lt"/>
                <a:ea typeface="+mj-ea"/>
                <a:cs typeface="+mj-cs"/>
              </a:rPr>
              <a:t>Current Shelter Data &amp; Updates</a:t>
            </a:r>
          </a:p>
        </p:txBody>
      </p:sp>
    </p:spTree>
    <p:extLst>
      <p:ext uri="{BB962C8B-B14F-4D97-AF65-F5344CB8AC3E}">
        <p14:creationId xmlns:p14="http://schemas.microsoft.com/office/powerpoint/2010/main" val="1971764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57756-0E55-4916-85F8-1D768E0B60C7}"/>
              </a:ext>
            </a:extLst>
          </p:cNvPr>
          <p:cNvSpPr>
            <a:spLocks noGrp="1"/>
          </p:cNvSpPr>
          <p:nvPr>
            <p:ph type="title"/>
          </p:nvPr>
        </p:nvSpPr>
        <p:spPr>
          <a:xfrm>
            <a:off x="166255" y="2645672"/>
            <a:ext cx="2980594" cy="1570668"/>
          </a:xfrm>
        </p:spPr>
        <p:txBody>
          <a:bodyPr>
            <a:normAutofit/>
          </a:bodyPr>
          <a:lstStyle/>
          <a:p>
            <a:pPr algn="ctr"/>
            <a:r>
              <a:rPr lang="en-US" sz="4000">
                <a:cs typeface="Calibri Light"/>
              </a:rPr>
              <a:t>Hampshire County</a:t>
            </a:r>
            <a:endParaRPr lang="en-US" sz="4000"/>
          </a:p>
        </p:txBody>
      </p:sp>
      <p:graphicFrame>
        <p:nvGraphicFramePr>
          <p:cNvPr id="5" name="Content Placeholder 2">
            <a:extLst>
              <a:ext uri="{FF2B5EF4-FFF2-40B4-BE49-F238E27FC236}">
                <a16:creationId xmlns:a16="http://schemas.microsoft.com/office/drawing/2014/main" id="{1255B9B9-3F79-48CC-BD2E-55776F2EAA0A}"/>
              </a:ext>
            </a:extLst>
          </p:cNvPr>
          <p:cNvGraphicFramePr>
            <a:graphicFrameLocks noGrp="1"/>
          </p:cNvGraphicFramePr>
          <p:nvPr>
            <p:ph idx="1"/>
            <p:extLst>
              <p:ext uri="{D42A27DB-BD31-4B8C-83A1-F6EECF244321}">
                <p14:modId xmlns:p14="http://schemas.microsoft.com/office/powerpoint/2010/main" val="2356786265"/>
              </p:ext>
            </p:extLst>
          </p:nvPr>
        </p:nvGraphicFramePr>
        <p:xfrm>
          <a:off x="2985863" y="878306"/>
          <a:ext cx="673972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0530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800"/>
              <a:t>Board and Membership Votes</a:t>
            </a:r>
            <a:br>
              <a:rPr lang="en-US"/>
            </a:br>
            <a:r>
              <a:rPr lang="en-US" sz="1600"/>
              <a:t>Brad Gordon -  Executive Director, Berkshire Regional Housing Authority</a:t>
            </a:r>
            <a:br>
              <a:rPr lang="en-US" sz="1600"/>
            </a:br>
            <a:br>
              <a:rPr lang="en-US"/>
            </a:br>
            <a:br>
              <a:rPr lang="en-US"/>
            </a:br>
            <a:endParaRPr lang="en-US"/>
          </a:p>
        </p:txBody>
      </p:sp>
      <p:sp>
        <p:nvSpPr>
          <p:cNvPr id="3" name="Content Placeholder 2"/>
          <p:cNvSpPr>
            <a:spLocks noGrp="1"/>
          </p:cNvSpPr>
          <p:nvPr>
            <p:ph idx="1"/>
          </p:nvPr>
        </p:nvSpPr>
        <p:spPr/>
        <p:txBody>
          <a:bodyPr/>
          <a:lstStyle/>
          <a:p>
            <a:r>
              <a:rPr lang="en-US" err="1"/>
              <a:t>CoC</a:t>
            </a:r>
            <a:r>
              <a:rPr lang="en-US"/>
              <a:t> Board of Directors Introductions </a:t>
            </a:r>
          </a:p>
          <a:p>
            <a:r>
              <a:rPr lang="en-US"/>
              <a:t>CAPV as Collaborative Applicant </a:t>
            </a:r>
          </a:p>
          <a:p>
            <a:r>
              <a:rPr lang="en-US"/>
              <a:t>Lead updates and vote on Charter and Slate</a:t>
            </a:r>
          </a:p>
        </p:txBody>
      </p:sp>
    </p:spTree>
    <p:extLst>
      <p:ext uri="{BB962C8B-B14F-4D97-AF65-F5344CB8AC3E}">
        <p14:creationId xmlns:p14="http://schemas.microsoft.com/office/powerpoint/2010/main" val="22001761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27A56-93AA-46CF-ADF4-37511BAC2DCD}"/>
              </a:ext>
            </a:extLst>
          </p:cNvPr>
          <p:cNvSpPr>
            <a:spLocks noGrp="1"/>
          </p:cNvSpPr>
          <p:nvPr>
            <p:ph type="title"/>
          </p:nvPr>
        </p:nvSpPr>
        <p:spPr>
          <a:xfrm>
            <a:off x="1156851" y="637762"/>
            <a:ext cx="8179654" cy="900131"/>
          </a:xfrm>
        </p:spPr>
        <p:txBody>
          <a:bodyPr anchor="t">
            <a:normAutofit/>
          </a:bodyPr>
          <a:lstStyle/>
          <a:p>
            <a:pPr algn="ctr"/>
            <a:r>
              <a:rPr lang="en-US" sz="4000">
                <a:cs typeface="Calibri Light"/>
              </a:rPr>
              <a:t>Franklin County</a:t>
            </a:r>
            <a:endParaRPr lang="en-US" sz="4000"/>
          </a:p>
        </p:txBody>
      </p:sp>
      <p:sp>
        <p:nvSpPr>
          <p:cNvPr id="3" name="Content Placeholder 2">
            <a:extLst>
              <a:ext uri="{FF2B5EF4-FFF2-40B4-BE49-F238E27FC236}">
                <a16:creationId xmlns:a16="http://schemas.microsoft.com/office/drawing/2014/main" id="{06F23AD3-403A-44E5-9C28-D85D5D17FF26}"/>
              </a:ext>
            </a:extLst>
          </p:cNvPr>
          <p:cNvSpPr>
            <a:spLocks noGrp="1"/>
          </p:cNvSpPr>
          <p:nvPr>
            <p:ph idx="1"/>
          </p:nvPr>
        </p:nvSpPr>
        <p:spPr>
          <a:xfrm>
            <a:off x="1155548" y="2217343"/>
            <a:ext cx="8180957" cy="3990952"/>
          </a:xfrm>
        </p:spPr>
        <p:txBody>
          <a:bodyPr vert="horz" lIns="91440" tIns="45720" rIns="91440" bIns="45720" rtlCol="0" anchor="t">
            <a:normAutofit lnSpcReduction="10000"/>
          </a:bodyPr>
          <a:lstStyle/>
          <a:p>
            <a:r>
              <a:rPr lang="en-US" sz="2400">
                <a:cs typeface="Calibri"/>
              </a:rPr>
              <a:t>Currently the Wells St Shelter in Greenfield has capacity for 20 people and maintains a waitlist of 20-25.</a:t>
            </a:r>
          </a:p>
          <a:p>
            <a:r>
              <a:rPr lang="en-US" sz="2400">
                <a:ea typeface="+mn-lt"/>
                <a:cs typeface="+mn-lt"/>
              </a:rPr>
              <a:t>The Wells Street Shelter is undergoing a renovation of the 2nd floor to increase capacity by 20 beds.</a:t>
            </a:r>
            <a:endParaRPr lang="en-US" sz="2400">
              <a:cs typeface="Calibri"/>
            </a:endParaRPr>
          </a:p>
          <a:p>
            <a:r>
              <a:rPr lang="en-US" sz="2400">
                <a:cs typeface="Calibri"/>
              </a:rPr>
              <a:t>Shelter staff in Greenfield are reporting an increase in encampments downtown and people sheltering in parks and parking garages.</a:t>
            </a:r>
          </a:p>
          <a:p>
            <a:r>
              <a:rPr lang="en-US" sz="2400">
                <a:cs typeface="Calibri"/>
              </a:rPr>
              <a:t>There will be no Warming Center at the Salvation Army this winter.</a:t>
            </a:r>
          </a:p>
        </p:txBody>
      </p:sp>
    </p:spTree>
    <p:extLst>
      <p:ext uri="{BB962C8B-B14F-4D97-AF65-F5344CB8AC3E}">
        <p14:creationId xmlns:p14="http://schemas.microsoft.com/office/powerpoint/2010/main" val="31844820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2FAB9-A6A9-46FA-87E8-57A6E9AA9DCF}"/>
              </a:ext>
            </a:extLst>
          </p:cNvPr>
          <p:cNvSpPr>
            <a:spLocks noGrp="1"/>
          </p:cNvSpPr>
          <p:nvPr>
            <p:ph type="title"/>
          </p:nvPr>
        </p:nvSpPr>
        <p:spPr>
          <a:xfrm>
            <a:off x="110836" y="2381979"/>
            <a:ext cx="2891428" cy="2001799"/>
          </a:xfrm>
        </p:spPr>
        <p:txBody>
          <a:bodyPr>
            <a:normAutofit/>
          </a:bodyPr>
          <a:lstStyle/>
          <a:p>
            <a:pPr algn="ctr"/>
            <a:r>
              <a:rPr lang="en-US" sz="4000">
                <a:cs typeface="Calibri Light"/>
              </a:rPr>
              <a:t>Berkshire County</a:t>
            </a:r>
            <a:endParaRPr lang="en-US" sz="4000"/>
          </a:p>
        </p:txBody>
      </p:sp>
      <p:graphicFrame>
        <p:nvGraphicFramePr>
          <p:cNvPr id="5" name="Content Placeholder 2">
            <a:extLst>
              <a:ext uri="{FF2B5EF4-FFF2-40B4-BE49-F238E27FC236}">
                <a16:creationId xmlns:a16="http://schemas.microsoft.com/office/drawing/2014/main" id="{11627177-55ED-4A25-AE98-00496AA6EC7A}"/>
              </a:ext>
            </a:extLst>
          </p:cNvPr>
          <p:cNvGraphicFramePr>
            <a:graphicFrameLocks noGrp="1"/>
          </p:cNvGraphicFramePr>
          <p:nvPr>
            <p:ph idx="1"/>
            <p:extLst>
              <p:ext uri="{D42A27DB-BD31-4B8C-83A1-F6EECF244321}">
                <p14:modId xmlns:p14="http://schemas.microsoft.com/office/powerpoint/2010/main" val="1241281232"/>
              </p:ext>
            </p:extLst>
          </p:nvPr>
        </p:nvGraphicFramePr>
        <p:xfrm>
          <a:off x="3002264" y="830179"/>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1343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2FAB9-A6A9-46FA-87E8-57A6E9AA9DCF}"/>
              </a:ext>
            </a:extLst>
          </p:cNvPr>
          <p:cNvSpPr>
            <a:spLocks noGrp="1"/>
          </p:cNvSpPr>
          <p:nvPr>
            <p:ph type="title"/>
          </p:nvPr>
        </p:nvSpPr>
        <p:spPr>
          <a:xfrm>
            <a:off x="995154" y="1215225"/>
            <a:ext cx="7733210" cy="4243465"/>
          </a:xfrm>
        </p:spPr>
        <p:txBody>
          <a:bodyPr>
            <a:normAutofit/>
          </a:bodyPr>
          <a:lstStyle/>
          <a:p>
            <a:pPr algn="ctr"/>
            <a:r>
              <a:rPr lang="en-US" sz="4000"/>
              <a:t>HUD’s Youth Homelessness Demonstration Program (YHDP)</a:t>
            </a:r>
            <a:br>
              <a:rPr lang="en-US" sz="4000"/>
            </a:br>
            <a:br>
              <a:rPr lang="en-US" sz="4400"/>
            </a:br>
            <a:r>
              <a:rPr lang="en-US" sz="1600" b="1"/>
              <a:t>Ayana Gonzalez – Senior Associate, Technical Assistance Collaborative, Inc.</a:t>
            </a:r>
            <a:br>
              <a:rPr lang="en-US" sz="1600" b="1"/>
            </a:br>
            <a:br>
              <a:rPr lang="en-US" sz="1600" b="1"/>
            </a:br>
            <a:r>
              <a:rPr lang="en-US" sz="1600" b="1"/>
              <a:t>Ellen Fitzpatrick - Associate, Technical Assistance Collaborative, Inc.</a:t>
            </a:r>
            <a:br>
              <a:rPr lang="en-US" sz="1600" b="1"/>
            </a:br>
            <a:br>
              <a:rPr lang="en-US" sz="1600" b="1"/>
            </a:br>
            <a:r>
              <a:rPr lang="en-US" sz="1600" b="1"/>
              <a:t>Lisa Goldsmith – Youth Homeless Services Manager, Three County </a:t>
            </a:r>
            <a:r>
              <a:rPr lang="en-US" sz="1600" b="1" err="1"/>
              <a:t>CoC</a:t>
            </a:r>
            <a:br>
              <a:rPr lang="en-US" sz="1600" b="1"/>
            </a:br>
            <a:br>
              <a:rPr lang="en-US" sz="1600" b="1"/>
            </a:br>
            <a:r>
              <a:rPr lang="en-US" sz="1600" b="1"/>
              <a:t>Keleigh Pereira -  Program Director, Three County </a:t>
            </a:r>
            <a:r>
              <a:rPr lang="en-US" sz="1600" b="1" err="1"/>
              <a:t>CoC</a:t>
            </a:r>
            <a:endParaRPr lang="en-US" sz="1600" b="1"/>
          </a:p>
        </p:txBody>
      </p:sp>
    </p:spTree>
    <p:extLst>
      <p:ext uri="{BB962C8B-B14F-4D97-AF65-F5344CB8AC3E}">
        <p14:creationId xmlns:p14="http://schemas.microsoft.com/office/powerpoint/2010/main" val="9429146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00" y="485839"/>
            <a:ext cx="9063014" cy="1550779"/>
          </a:xfrm>
        </p:spPr>
        <p:txBody>
          <a:bodyPr>
            <a:normAutofit/>
          </a:bodyPr>
          <a:lstStyle/>
          <a:p>
            <a:pPr algn="ctr"/>
            <a:r>
              <a:rPr lang="en-US" sz="3400"/>
              <a:t>HUD’s Youth Homelessness Demonstration Program (YHDP)</a:t>
            </a:r>
            <a:br>
              <a:rPr lang="en-US" sz="3100"/>
            </a:br>
            <a:r>
              <a:rPr lang="en-US" sz="1400" b="1"/>
              <a:t>Ayana Gonzalez &amp; Ellen Fitzpatrick – Technical Assistance Collaborative, Inc.</a:t>
            </a:r>
          </a:p>
        </p:txBody>
      </p:sp>
      <p:sp>
        <p:nvSpPr>
          <p:cNvPr id="3" name="Content Placeholder 2"/>
          <p:cNvSpPr>
            <a:spLocks noGrp="1"/>
          </p:cNvSpPr>
          <p:nvPr>
            <p:ph idx="1"/>
          </p:nvPr>
        </p:nvSpPr>
        <p:spPr>
          <a:xfrm>
            <a:off x="6105837" y="2232509"/>
            <a:ext cx="4151085" cy="4351338"/>
          </a:xfrm>
        </p:spPr>
        <p:txBody>
          <a:bodyPr>
            <a:normAutofit/>
          </a:bodyPr>
          <a:lstStyle/>
          <a:p>
            <a:r>
              <a:rPr lang="en-US"/>
              <a:t>Over $150 million in awards, 44 communities</a:t>
            </a:r>
          </a:p>
          <a:p>
            <a:r>
              <a:rPr lang="en-US"/>
              <a:t>Engagement in a coordinated community planning process to develop strategies that meet the needs of YYA in each respective community </a:t>
            </a:r>
          </a:p>
          <a:p>
            <a:r>
              <a:rPr lang="en-US"/>
              <a:t>Authentic youth collaboration and leading with youth voice are </a:t>
            </a:r>
            <a:r>
              <a:rPr lang="en-US" b="1"/>
              <a:t>essential elements</a:t>
            </a:r>
          </a:p>
        </p:txBody>
      </p:sp>
      <p:pic>
        <p:nvPicPr>
          <p:cNvPr id="4" name="Picture 3"/>
          <p:cNvPicPr>
            <a:picLocks noChangeAspect="1"/>
          </p:cNvPicPr>
          <p:nvPr/>
        </p:nvPicPr>
        <p:blipFill>
          <a:blip r:embed="rId3"/>
          <a:stretch>
            <a:fillRect/>
          </a:stretch>
        </p:blipFill>
        <p:spPr>
          <a:xfrm>
            <a:off x="303210" y="2233129"/>
            <a:ext cx="5802627" cy="3349986"/>
          </a:xfrm>
          <a:prstGeom prst="rect">
            <a:avLst/>
          </a:prstGeom>
        </p:spPr>
      </p:pic>
    </p:spTree>
    <p:extLst>
      <p:ext uri="{BB962C8B-B14F-4D97-AF65-F5344CB8AC3E}">
        <p14:creationId xmlns:p14="http://schemas.microsoft.com/office/powerpoint/2010/main" val="225880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400"/>
              <a:t>Projected Impact of Round 1 &amp; 2 Projects</a:t>
            </a:r>
            <a:br>
              <a:rPr lang="en-US" sz="3400"/>
            </a:br>
            <a:r>
              <a:rPr lang="en-US" sz="1600" b="1"/>
              <a:t>Ayana Gonzalez &amp; Ellen Fitzpatrick – Technical Assistance Collaborative, Inc.</a:t>
            </a:r>
            <a:r>
              <a:rPr lang="en-US" sz="1600"/>
              <a:t> </a:t>
            </a:r>
          </a:p>
        </p:txBody>
      </p:sp>
      <p:sp>
        <p:nvSpPr>
          <p:cNvPr id="3" name="Content Placeholder 2"/>
          <p:cNvSpPr>
            <a:spLocks noGrp="1"/>
          </p:cNvSpPr>
          <p:nvPr>
            <p:ph idx="1"/>
          </p:nvPr>
        </p:nvSpPr>
        <p:spPr>
          <a:xfrm>
            <a:off x="3888650" y="1930400"/>
            <a:ext cx="5085314" cy="4731657"/>
          </a:xfrm>
        </p:spPr>
        <p:txBody>
          <a:bodyPr>
            <a:noAutofit/>
          </a:bodyPr>
          <a:lstStyle/>
          <a:p>
            <a:r>
              <a:rPr lang="en-US" sz="2000" b="1"/>
              <a:t>6,500 </a:t>
            </a:r>
            <a:r>
              <a:rPr lang="en-US" sz="2000"/>
              <a:t> total youth and young adults (YYA) projected to receive services and housing assistance across both the round 1 and 2 demo periods</a:t>
            </a:r>
          </a:p>
          <a:p>
            <a:r>
              <a:rPr lang="en-US" sz="2000" b="1"/>
              <a:t>1,110</a:t>
            </a:r>
            <a:r>
              <a:rPr lang="en-US" sz="2000"/>
              <a:t> YYA projected to be diverted from the homeless response system and reconnected with their support network </a:t>
            </a:r>
          </a:p>
          <a:p>
            <a:r>
              <a:rPr lang="en-US" sz="2000" b="1"/>
              <a:t>Over 2,000 </a:t>
            </a:r>
            <a:r>
              <a:rPr lang="en-US" sz="2000"/>
              <a:t>new crisis beds, safe and stable units, or vouchers created to house YYA </a:t>
            </a:r>
          </a:p>
          <a:p>
            <a:r>
              <a:rPr lang="en-US" sz="2000" b="1"/>
              <a:t>2,700</a:t>
            </a:r>
            <a:r>
              <a:rPr lang="en-US" sz="2000"/>
              <a:t> YYA projected to be placed in permanent housing through Rapid Rehousing or Permanent Supportive Housing programs</a:t>
            </a:r>
          </a:p>
        </p:txBody>
      </p:sp>
      <p:sp>
        <p:nvSpPr>
          <p:cNvPr id="5" name="TextBox 4"/>
          <p:cNvSpPr txBox="1"/>
          <p:nvPr/>
        </p:nvSpPr>
        <p:spPr>
          <a:xfrm>
            <a:off x="20146327" y="10709910"/>
            <a:ext cx="1176276" cy="1443990"/>
          </a:xfrm>
          <a:prstGeom prst="rect">
            <a:avLst/>
          </a:prstGeom>
          <a:noFill/>
        </p:spPr>
        <p:txBody>
          <a:bodyPr wrap="square" rtlCol="0">
            <a:spAutoFit/>
          </a:bodyPr>
          <a:lstStyle/>
          <a:p>
            <a:endParaRPr lang="en-US"/>
          </a:p>
        </p:txBody>
      </p:sp>
      <p:pic>
        <p:nvPicPr>
          <p:cNvPr id="1040" name="Picture 16" descr="clipart house transparent background - Clip Art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734" y="1930400"/>
            <a:ext cx="3011920" cy="3286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471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2247" y="196734"/>
            <a:ext cx="8828117" cy="1396707"/>
          </a:xfrm>
        </p:spPr>
        <p:txBody>
          <a:bodyPr>
            <a:noAutofit/>
          </a:bodyPr>
          <a:lstStyle/>
          <a:p>
            <a:pPr algn="ctr"/>
            <a:r>
              <a:rPr lang="en-US" sz="3400" b="1"/>
              <a:t>Coordinated, Community Planning Process</a:t>
            </a:r>
            <a:br>
              <a:rPr lang="en-US" sz="3400" b="1"/>
            </a:br>
            <a:r>
              <a:rPr lang="en-US" sz="3400" b="1"/>
              <a:t>Overview</a:t>
            </a:r>
            <a:br>
              <a:rPr lang="en-US" sz="3400" b="1"/>
            </a:br>
            <a:r>
              <a:rPr lang="en-US" sz="1400" b="1"/>
              <a:t>Lisa Goldsmith – Youth Homeless Services Manager, Three County Continuum of Care</a:t>
            </a:r>
          </a:p>
        </p:txBody>
      </p:sp>
      <p:sp>
        <p:nvSpPr>
          <p:cNvPr id="4" name="TextBox 3"/>
          <p:cNvSpPr txBox="1"/>
          <p:nvPr/>
        </p:nvSpPr>
        <p:spPr>
          <a:xfrm>
            <a:off x="1210887" y="2164077"/>
            <a:ext cx="6633514" cy="415498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a:t>Background</a:t>
            </a:r>
          </a:p>
          <a:p>
            <a:endParaRPr lang="en-US" sz="2400"/>
          </a:p>
          <a:p>
            <a:pPr marL="285750" indent="-285750">
              <a:buFont typeface="Arial" panose="020B0604020202020204" pitchFamily="34" charset="0"/>
              <a:buChar char="•"/>
            </a:pPr>
            <a:r>
              <a:rPr lang="en-US" sz="2400"/>
              <a:t>8 Month Planning Process, Technical Assistance</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Engaged a range of stakeholders</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Vision/Guiding Principles/Governance Structure/Continuous Quality Improvement</a:t>
            </a:r>
          </a:p>
          <a:p>
            <a:endParaRPr lang="en-US" sz="2400"/>
          </a:p>
          <a:p>
            <a:pPr marL="285750" indent="-285750">
              <a:buFont typeface="Arial" panose="020B0604020202020204" pitchFamily="34" charset="0"/>
              <a:buChar char="•"/>
            </a:pPr>
            <a:r>
              <a:rPr lang="en-US" sz="2400"/>
              <a:t>Youth/Young Adult Action Board</a:t>
            </a:r>
          </a:p>
        </p:txBody>
      </p:sp>
      <p:sp>
        <p:nvSpPr>
          <p:cNvPr id="5" name="TextBox 4"/>
          <p:cNvSpPr txBox="1"/>
          <p:nvPr/>
        </p:nvSpPr>
        <p:spPr>
          <a:xfrm>
            <a:off x="7018712" y="2596168"/>
            <a:ext cx="2942704" cy="1754326"/>
          </a:xfrm>
          <a:prstGeom prst="rect">
            <a:avLst/>
          </a:prstGeom>
          <a:noFill/>
        </p:spPr>
        <p:txBody>
          <a:bodyPr wrap="square" rtlCol="0">
            <a:spAutoFit/>
          </a:bodyPr>
          <a:lstStyle/>
          <a:p>
            <a:pPr algn="ctr"/>
            <a:r>
              <a:rPr lang="en-US">
                <a:latin typeface="Monotype Corsiva" panose="03010101010201010101" pitchFamily="66" charset="0"/>
              </a:rPr>
              <a:t>Franklin County envisions</a:t>
            </a:r>
          </a:p>
          <a:p>
            <a:pPr algn="ctr"/>
            <a:r>
              <a:rPr lang="en-US">
                <a:latin typeface="Monotype Corsiva" panose="03010101010201010101" pitchFamily="66" charset="0"/>
              </a:rPr>
              <a:t>a community where all young people have equitable access to safe, quality, stable housing and the supports and opportunities they need to thrive.</a:t>
            </a:r>
          </a:p>
        </p:txBody>
      </p:sp>
      <p:sp>
        <p:nvSpPr>
          <p:cNvPr id="7" name="Oval 6"/>
          <p:cNvSpPr/>
          <p:nvPr/>
        </p:nvSpPr>
        <p:spPr>
          <a:xfrm>
            <a:off x="7093526" y="2164077"/>
            <a:ext cx="2793076" cy="26185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39901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702" y="365126"/>
            <a:ext cx="8952807" cy="1269710"/>
          </a:xfrm>
        </p:spPr>
        <p:txBody>
          <a:bodyPr>
            <a:normAutofit fontScale="90000"/>
          </a:bodyPr>
          <a:lstStyle/>
          <a:p>
            <a:pPr algn="ctr"/>
            <a:r>
              <a:rPr lang="en-US" sz="3800" b="1"/>
              <a:t>Coordinated, Community Planning Process</a:t>
            </a:r>
            <a:br>
              <a:rPr lang="en-US" sz="3800" b="1"/>
            </a:br>
            <a:r>
              <a:rPr lang="en-US" sz="3800" b="1"/>
              <a:t>Implementation</a:t>
            </a:r>
            <a:br>
              <a:rPr lang="en-US" sz="3400" b="1"/>
            </a:br>
            <a:r>
              <a:rPr lang="en-US" sz="1600" b="1"/>
              <a:t>Lisa Goldsmith – Youth Homeless Services Manager, Three County Continuum of Care</a:t>
            </a:r>
            <a:endParaRPr lang="en-US" sz="1600"/>
          </a:p>
        </p:txBody>
      </p:sp>
      <p:sp>
        <p:nvSpPr>
          <p:cNvPr id="3" name="Content Placeholder 2"/>
          <p:cNvSpPr>
            <a:spLocks noGrp="1"/>
          </p:cNvSpPr>
          <p:nvPr>
            <p:ph idx="1"/>
          </p:nvPr>
        </p:nvSpPr>
        <p:spPr>
          <a:xfrm>
            <a:off x="1005840" y="2227811"/>
            <a:ext cx="8470669" cy="4034444"/>
          </a:xfrm>
        </p:spPr>
        <p:txBody>
          <a:bodyPr vert="horz" lIns="91440" tIns="45720" rIns="91440" bIns="45720" rtlCol="0" anchor="t">
            <a:normAutofit/>
          </a:bodyPr>
          <a:lstStyle/>
          <a:p>
            <a:r>
              <a:rPr lang="en-US" sz="2400"/>
              <a:t>Goals, Objectives and Action Steps</a:t>
            </a:r>
          </a:p>
          <a:p>
            <a:pPr lvl="1"/>
            <a:r>
              <a:rPr lang="en-US" b="1"/>
              <a:t>Identification</a:t>
            </a:r>
          </a:p>
          <a:p>
            <a:pPr lvl="1"/>
            <a:r>
              <a:rPr lang="en-US" b="1"/>
              <a:t>Prevention</a:t>
            </a:r>
            <a:endParaRPr lang="en-US"/>
          </a:p>
          <a:p>
            <a:pPr lvl="1"/>
            <a:r>
              <a:rPr lang="en-US" b="1"/>
              <a:t>Coordinated Entry and Crisis Response</a:t>
            </a:r>
            <a:endParaRPr lang="en-US"/>
          </a:p>
          <a:p>
            <a:pPr lvl="1"/>
            <a:r>
              <a:rPr lang="en-US" b="1"/>
              <a:t>Stable Housing</a:t>
            </a:r>
            <a:endParaRPr lang="en-US"/>
          </a:p>
          <a:p>
            <a:pPr lvl="1"/>
            <a:r>
              <a:rPr lang="en-US" b="1"/>
              <a:t>Sustainability</a:t>
            </a:r>
            <a:endParaRPr lang="en-US"/>
          </a:p>
          <a:p>
            <a:pPr marL="457200" lvl="1" indent="0">
              <a:buNone/>
            </a:pPr>
            <a:endParaRPr lang="en-US"/>
          </a:p>
          <a:p>
            <a:r>
              <a:rPr lang="en-US" sz="2400"/>
              <a:t>Committees/Work Groups </a:t>
            </a:r>
          </a:p>
          <a:p>
            <a:pPr lvl="1"/>
            <a:r>
              <a:rPr lang="en-US"/>
              <a:t>Youth/Young Adult Homelessness Committee (Next Meeting 10/22)</a:t>
            </a:r>
          </a:p>
        </p:txBody>
      </p:sp>
    </p:spTree>
    <p:extLst>
      <p:ext uri="{BB962C8B-B14F-4D97-AF65-F5344CB8AC3E}">
        <p14:creationId xmlns:p14="http://schemas.microsoft.com/office/powerpoint/2010/main" val="20117123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375" y="448254"/>
            <a:ext cx="8260080" cy="1145020"/>
          </a:xfrm>
        </p:spPr>
        <p:txBody>
          <a:bodyPr>
            <a:normAutofit/>
          </a:bodyPr>
          <a:lstStyle/>
          <a:p>
            <a:pPr algn="ctr"/>
            <a:r>
              <a:rPr lang="en-US" sz="3400" b="1" err="1"/>
              <a:t>CoC</a:t>
            </a:r>
            <a:r>
              <a:rPr lang="en-US" sz="3400" b="1"/>
              <a:t> YHDP Funded Projects</a:t>
            </a:r>
            <a:br>
              <a:rPr lang="en-US" sz="3400" b="1"/>
            </a:br>
            <a:r>
              <a:rPr lang="en-US" sz="1600"/>
              <a:t>Keleigh Pereira -  Program Director, Three County Continuum of Care</a:t>
            </a:r>
          </a:p>
        </p:txBody>
      </p:sp>
      <p:sp>
        <p:nvSpPr>
          <p:cNvPr id="3" name="Content Placeholder 2"/>
          <p:cNvSpPr>
            <a:spLocks noGrp="1"/>
          </p:cNvSpPr>
          <p:nvPr>
            <p:ph idx="1"/>
          </p:nvPr>
        </p:nvSpPr>
        <p:spPr>
          <a:xfrm>
            <a:off x="1005840" y="1884911"/>
            <a:ext cx="10347960" cy="4606377"/>
          </a:xfrm>
        </p:spPr>
        <p:txBody>
          <a:bodyPr vert="horz" lIns="91440" tIns="45720" rIns="91440" bIns="45720" rtlCol="0" anchor="t">
            <a:normAutofit lnSpcReduction="10000"/>
          </a:bodyPr>
          <a:lstStyle/>
          <a:p>
            <a:r>
              <a:rPr lang="en-US" b="1"/>
              <a:t>Funding Process</a:t>
            </a:r>
          </a:p>
          <a:p>
            <a:pPr lvl="1"/>
            <a:r>
              <a:rPr lang="en-US"/>
              <a:t>Over 1.9 Million available for Housing &amp; Supportive Services in Franklin County</a:t>
            </a:r>
          </a:p>
          <a:p>
            <a:pPr lvl="1"/>
            <a:r>
              <a:rPr lang="en-US">
                <a:cs typeface="Calibri"/>
              </a:rPr>
              <a:t>Request for Proposals Released in March</a:t>
            </a:r>
          </a:p>
          <a:p>
            <a:pPr lvl="1"/>
            <a:r>
              <a:rPr lang="en-US">
                <a:cs typeface="Calibri"/>
              </a:rPr>
              <a:t>Applicants Approved for 2 - year Projects through Selection Team</a:t>
            </a:r>
          </a:p>
          <a:p>
            <a:r>
              <a:rPr lang="en-US" b="1"/>
              <a:t>Projects Awarded</a:t>
            </a:r>
            <a:endParaRPr lang="en-US" b="1">
              <a:cs typeface="Calibri"/>
            </a:endParaRPr>
          </a:p>
          <a:p>
            <a:pPr lvl="1"/>
            <a:r>
              <a:rPr lang="en-US">
                <a:cs typeface="Calibri"/>
              </a:rPr>
              <a:t>DIAL/SELF Youth and Community Services</a:t>
            </a:r>
          </a:p>
          <a:p>
            <a:pPr lvl="2"/>
            <a:r>
              <a:rPr lang="en-US">
                <a:cs typeface="Calibri"/>
              </a:rPr>
              <a:t>Medium-term Rapid Rehousing – 4 units</a:t>
            </a:r>
          </a:p>
          <a:p>
            <a:pPr lvl="1"/>
            <a:r>
              <a:rPr lang="en-US">
                <a:cs typeface="Calibri"/>
              </a:rPr>
              <a:t>Mental Health Association</a:t>
            </a:r>
          </a:p>
          <a:p>
            <a:pPr lvl="2"/>
            <a:r>
              <a:rPr lang="en-US">
                <a:ea typeface="+mn-lt"/>
                <a:cs typeface="+mn-lt"/>
              </a:rPr>
              <a:t> Housing Navigators </a:t>
            </a:r>
            <a:r>
              <a:rPr lang="en-US">
                <a:solidFill>
                  <a:schemeClr val="tx1"/>
                </a:solidFill>
                <a:ea typeface="+mn-lt"/>
                <a:cs typeface="+mn-lt"/>
              </a:rPr>
              <a:t>and</a:t>
            </a:r>
            <a:r>
              <a:rPr lang="en-US">
                <a:ea typeface="+mn-lt"/>
                <a:cs typeface="+mn-lt"/>
              </a:rPr>
              <a:t> short to medium term Rapid Rehousing Dollars – 6 units</a:t>
            </a:r>
          </a:p>
          <a:p>
            <a:pPr lvl="2"/>
            <a:r>
              <a:rPr lang="en-US">
                <a:ea typeface="+mn-lt"/>
                <a:cs typeface="+mn-lt"/>
              </a:rPr>
              <a:t>Permanent Supportive Housing Project – 8 units</a:t>
            </a:r>
            <a:endParaRPr lang="en-US"/>
          </a:p>
          <a:p>
            <a:pPr lvl="1"/>
            <a:r>
              <a:rPr lang="en-US" err="1">
                <a:solidFill>
                  <a:schemeClr val="tx1"/>
                </a:solidFill>
                <a:cs typeface="Calibri"/>
              </a:rPr>
              <a:t>Gándara</a:t>
            </a:r>
            <a:r>
              <a:rPr lang="en-US">
                <a:solidFill>
                  <a:schemeClr val="tx1"/>
                </a:solidFill>
                <a:cs typeface="Calibri"/>
              </a:rPr>
              <a:t> Center</a:t>
            </a:r>
          </a:p>
          <a:p>
            <a:pPr lvl="2"/>
            <a:r>
              <a:rPr lang="en-US">
                <a:cs typeface="Calibri"/>
              </a:rPr>
              <a:t> Joint short-term Transitional Housing </a:t>
            </a:r>
          </a:p>
          <a:p>
            <a:pPr marL="914400" lvl="2" indent="0">
              <a:buNone/>
            </a:pPr>
            <a:r>
              <a:rPr lang="en-US">
                <a:cs typeface="Calibri"/>
              </a:rPr>
              <a:t>and medium-term Rapid Rehousing – 18 units</a:t>
            </a:r>
            <a:endParaRPr lang="en-US"/>
          </a:p>
          <a:p>
            <a:pPr lvl="2"/>
            <a:endParaRPr lang="en-US">
              <a:cs typeface="Calibri"/>
            </a:endParaRPr>
          </a:p>
          <a:p>
            <a:pPr marL="914400" lvl="2" indent="0">
              <a:buNone/>
            </a:pPr>
            <a:endParaRPr lang="en-US">
              <a:cs typeface="Calibri"/>
            </a:endParaRPr>
          </a:p>
          <a:p>
            <a:pPr lvl="1"/>
            <a:endParaRPr lang="en-US">
              <a:cs typeface="Calibri"/>
            </a:endParaRPr>
          </a:p>
        </p:txBody>
      </p:sp>
    </p:spTree>
    <p:extLst>
      <p:ext uri="{BB962C8B-B14F-4D97-AF65-F5344CB8AC3E}">
        <p14:creationId xmlns:p14="http://schemas.microsoft.com/office/powerpoint/2010/main" val="29340161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582" y="149988"/>
            <a:ext cx="9015306" cy="1320800"/>
          </a:xfrm>
        </p:spPr>
        <p:txBody>
          <a:bodyPr>
            <a:normAutofit/>
          </a:bodyPr>
          <a:lstStyle/>
          <a:p>
            <a:pPr algn="ctr"/>
            <a:r>
              <a:rPr lang="en-US" sz="3400"/>
              <a:t>Three County Committees and Workgroups</a:t>
            </a:r>
            <a:br>
              <a:rPr lang="en-US"/>
            </a:br>
            <a:r>
              <a:rPr lang="en-US" sz="1400"/>
              <a:t>Brooke Murphy – Homeless Services and Billing Manager, Three County </a:t>
            </a:r>
            <a:r>
              <a:rPr lang="en-US" sz="1400" err="1"/>
              <a:t>CoC</a:t>
            </a:r>
            <a:endParaRPr lang="en-US" sz="1400"/>
          </a:p>
        </p:txBody>
      </p:sp>
      <p:pic>
        <p:nvPicPr>
          <p:cNvPr id="3" name="Picture 3" descr="Diagram&#10;&#10;Description automatically generated">
            <a:extLst>
              <a:ext uri="{FF2B5EF4-FFF2-40B4-BE49-F238E27FC236}">
                <a16:creationId xmlns:a16="http://schemas.microsoft.com/office/drawing/2014/main" id="{CB884618-90CC-4510-8B2D-8EDCBBF9F14F}"/>
              </a:ext>
            </a:extLst>
          </p:cNvPr>
          <p:cNvPicPr>
            <a:picLocks noChangeAspect="1"/>
          </p:cNvPicPr>
          <p:nvPr/>
        </p:nvPicPr>
        <p:blipFill>
          <a:blip r:embed="rId3"/>
          <a:stretch>
            <a:fillRect/>
          </a:stretch>
        </p:blipFill>
        <p:spPr>
          <a:xfrm>
            <a:off x="1245080" y="1085542"/>
            <a:ext cx="7502105" cy="5722084"/>
          </a:xfrm>
          <a:prstGeom prst="rect">
            <a:avLst/>
          </a:prstGeom>
        </p:spPr>
      </p:pic>
    </p:spTree>
    <p:extLst>
      <p:ext uri="{BB962C8B-B14F-4D97-AF65-F5344CB8AC3E}">
        <p14:creationId xmlns:p14="http://schemas.microsoft.com/office/powerpoint/2010/main" val="10286836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330" y="626225"/>
            <a:ext cx="8596668" cy="786938"/>
          </a:xfrm>
        </p:spPr>
        <p:txBody>
          <a:bodyPr>
            <a:normAutofit fontScale="90000"/>
          </a:bodyPr>
          <a:lstStyle/>
          <a:p>
            <a:pPr algn="ctr"/>
            <a:r>
              <a:rPr lang="en-US" sz="3800"/>
              <a:t>Three County </a:t>
            </a:r>
            <a:r>
              <a:rPr lang="en-US" sz="3800" err="1"/>
              <a:t>CoC</a:t>
            </a:r>
            <a:r>
              <a:rPr lang="en-US" sz="3800"/>
              <a:t> Committees</a:t>
            </a:r>
            <a:br>
              <a:rPr lang="en-US" sz="3200"/>
            </a:br>
            <a:r>
              <a:rPr lang="en-US" sz="1600"/>
              <a:t>Brooke Murphy – Homeless Services and Billing Manager, Three County </a:t>
            </a:r>
            <a:r>
              <a:rPr lang="en-US" sz="1600" err="1"/>
              <a:t>CoC</a:t>
            </a:r>
            <a:endParaRPr lang="en-US" sz="1600"/>
          </a:p>
        </p:txBody>
      </p:sp>
      <p:sp>
        <p:nvSpPr>
          <p:cNvPr id="3" name="Content Placeholder 2"/>
          <p:cNvSpPr>
            <a:spLocks noGrp="1"/>
          </p:cNvSpPr>
          <p:nvPr>
            <p:ph idx="1"/>
          </p:nvPr>
        </p:nvSpPr>
        <p:spPr>
          <a:xfrm>
            <a:off x="677334" y="1778924"/>
            <a:ext cx="8846050" cy="4563686"/>
          </a:xfrm>
        </p:spPr>
        <p:txBody>
          <a:bodyPr>
            <a:normAutofit fontScale="85000" lnSpcReduction="20000"/>
          </a:bodyPr>
          <a:lstStyle/>
          <a:p>
            <a:pPr>
              <a:buFont typeface="Wingdings" panose="05000000000000000000" pitchFamily="2" charset="2"/>
              <a:buChar char="v"/>
            </a:pPr>
            <a:r>
              <a:rPr lang="en-US" b="1"/>
              <a:t>Ranking and Evaluation Committee</a:t>
            </a:r>
          </a:p>
          <a:p>
            <a:pPr lvl="1">
              <a:buFont typeface="Wingdings" panose="05000000000000000000" pitchFamily="2" charset="2"/>
              <a:buChar char="§"/>
            </a:pPr>
            <a:r>
              <a:rPr lang="en-US"/>
              <a:t>Meets quarterly and then monthly during site monitoring on 4</a:t>
            </a:r>
            <a:r>
              <a:rPr lang="en-US" baseline="30000"/>
              <a:t>th</a:t>
            </a:r>
            <a:r>
              <a:rPr lang="en-US"/>
              <a:t> Friday 9:00-10:30a</a:t>
            </a:r>
          </a:p>
          <a:p>
            <a:pPr lvl="1">
              <a:buFont typeface="Wingdings" panose="05000000000000000000" pitchFamily="2" charset="2"/>
              <a:buChar char="§"/>
            </a:pPr>
            <a:r>
              <a:rPr lang="en-US"/>
              <a:t>Contact: Keleigh Pereira </a:t>
            </a:r>
            <a:r>
              <a:rPr lang="en-US">
                <a:hlinkClick r:id="rId2"/>
              </a:rPr>
              <a:t>kpereira@communityaction.us</a:t>
            </a:r>
            <a:r>
              <a:rPr lang="en-US"/>
              <a:t> </a:t>
            </a:r>
          </a:p>
          <a:p>
            <a:pPr>
              <a:buFont typeface="Wingdings" panose="05000000000000000000" pitchFamily="2" charset="2"/>
              <a:buChar char="v"/>
            </a:pPr>
            <a:r>
              <a:rPr lang="en-US" b="1"/>
              <a:t>Data Evaluation Committee</a:t>
            </a:r>
          </a:p>
          <a:p>
            <a:pPr lvl="1">
              <a:buFont typeface="Arial" panose="020B0604020202020204" pitchFamily="34" charset="0"/>
              <a:buChar char="•"/>
            </a:pPr>
            <a:r>
              <a:rPr lang="en-US"/>
              <a:t>Meets every other month on the 1</a:t>
            </a:r>
            <a:r>
              <a:rPr lang="en-US" baseline="30000"/>
              <a:t>st</a:t>
            </a:r>
            <a:r>
              <a:rPr lang="en-US"/>
              <a:t> Friday 9:00-10:30a</a:t>
            </a:r>
          </a:p>
          <a:p>
            <a:pPr lvl="1">
              <a:buFont typeface="Arial" panose="020B0604020202020204" pitchFamily="34" charset="0"/>
              <a:buChar char="•"/>
            </a:pPr>
            <a:r>
              <a:rPr lang="en-US"/>
              <a:t>Contact: Michele LaFleur </a:t>
            </a:r>
            <a:r>
              <a:rPr lang="en-US">
                <a:hlinkClick r:id="rId3"/>
              </a:rPr>
              <a:t>mlafleur@communityaction.us</a:t>
            </a:r>
            <a:r>
              <a:rPr lang="en-US"/>
              <a:t> </a:t>
            </a:r>
          </a:p>
          <a:p>
            <a:pPr>
              <a:buFont typeface="Wingdings" panose="05000000000000000000" pitchFamily="2" charset="2"/>
              <a:buChar char="v"/>
            </a:pPr>
            <a:r>
              <a:rPr lang="en-US" b="1"/>
              <a:t>Equity and Inclusion Committee</a:t>
            </a:r>
          </a:p>
          <a:p>
            <a:pPr lvl="1">
              <a:buFont typeface="Arial" panose="020B0604020202020204" pitchFamily="34" charset="0"/>
              <a:buChar char="•"/>
            </a:pPr>
            <a:r>
              <a:rPr lang="en-US"/>
              <a:t>Meets monthly on the 3</a:t>
            </a:r>
            <a:r>
              <a:rPr lang="en-US" baseline="30000"/>
              <a:t>rd</a:t>
            </a:r>
            <a:r>
              <a:rPr lang="en-US"/>
              <a:t> Friday from 9:00-10:30a</a:t>
            </a:r>
          </a:p>
          <a:p>
            <a:pPr lvl="1">
              <a:buFont typeface="Arial" panose="020B0604020202020204" pitchFamily="34" charset="0"/>
              <a:buChar char="•"/>
            </a:pPr>
            <a:r>
              <a:rPr lang="en-US"/>
              <a:t>Contact: Brooke Murphy </a:t>
            </a:r>
            <a:r>
              <a:rPr lang="en-US">
                <a:hlinkClick r:id="rId4"/>
              </a:rPr>
              <a:t>bmurphy@communityaction.us</a:t>
            </a:r>
            <a:r>
              <a:rPr lang="en-US"/>
              <a:t> </a:t>
            </a:r>
          </a:p>
          <a:p>
            <a:pPr>
              <a:buFont typeface="Wingdings" panose="05000000000000000000" pitchFamily="2" charset="2"/>
              <a:buChar char="v"/>
            </a:pPr>
            <a:r>
              <a:rPr lang="en-US" b="1"/>
              <a:t>Coordinated Entry Committee</a:t>
            </a:r>
          </a:p>
          <a:p>
            <a:pPr lvl="1">
              <a:buFont typeface="Arial" panose="020B0604020202020204" pitchFamily="34" charset="0"/>
              <a:buChar char="•"/>
            </a:pPr>
            <a:r>
              <a:rPr lang="en-US"/>
              <a:t>Meets quarterly on the 2</a:t>
            </a:r>
            <a:r>
              <a:rPr lang="en-US" baseline="30000"/>
              <a:t>nd</a:t>
            </a:r>
            <a:r>
              <a:rPr lang="en-US"/>
              <a:t> Tuesday from 3:00-4:30p</a:t>
            </a:r>
          </a:p>
          <a:p>
            <a:pPr lvl="1">
              <a:buFont typeface="Arial" panose="020B0604020202020204" pitchFamily="34" charset="0"/>
              <a:buChar char="•"/>
            </a:pPr>
            <a:r>
              <a:rPr lang="en-US"/>
              <a:t>Contact: Brooke Murphy </a:t>
            </a:r>
            <a:r>
              <a:rPr lang="en-US">
                <a:hlinkClick r:id="rId4"/>
              </a:rPr>
              <a:t>bmurphy@communityaction.us</a:t>
            </a:r>
            <a:r>
              <a:rPr lang="en-US"/>
              <a:t> </a:t>
            </a:r>
          </a:p>
          <a:p>
            <a:pPr>
              <a:buFont typeface="Wingdings" panose="05000000000000000000" pitchFamily="2" charset="2"/>
              <a:buChar char="v"/>
            </a:pPr>
            <a:r>
              <a:rPr lang="en-US" b="1"/>
              <a:t>Youth and Young Adult Homelessness Committee</a:t>
            </a:r>
          </a:p>
          <a:p>
            <a:pPr lvl="1">
              <a:buFont typeface="Arial" panose="020B0604020202020204" pitchFamily="34" charset="0"/>
              <a:buChar char="•"/>
            </a:pPr>
            <a:r>
              <a:rPr lang="en-US"/>
              <a:t>Meets quarterly on the 2</a:t>
            </a:r>
            <a:r>
              <a:rPr lang="en-US" baseline="30000"/>
              <a:t>nd</a:t>
            </a:r>
            <a:r>
              <a:rPr lang="en-US"/>
              <a:t> Thursday from 4:00-5:30p</a:t>
            </a:r>
          </a:p>
          <a:p>
            <a:pPr lvl="1">
              <a:buFont typeface="Arial" panose="020B0604020202020204" pitchFamily="34" charset="0"/>
              <a:buChar char="•"/>
            </a:pPr>
            <a:r>
              <a:rPr lang="en-US"/>
              <a:t>Contact: Lisa Goldsmith </a:t>
            </a:r>
            <a:r>
              <a:rPr lang="en-US">
                <a:hlinkClick r:id="rId5"/>
              </a:rPr>
              <a:t>lgoldsmith@communityaction.us</a:t>
            </a:r>
            <a:r>
              <a:rPr lang="en-US"/>
              <a:t> </a:t>
            </a:r>
          </a:p>
          <a:p>
            <a:pPr>
              <a:buFont typeface="Arial" panose="020B0604020202020204" pitchFamily="34" charset="0"/>
              <a:buChar char="•"/>
            </a:pPr>
            <a:endParaRPr lang="en-US"/>
          </a:p>
        </p:txBody>
      </p:sp>
    </p:spTree>
    <p:extLst>
      <p:ext uri="{BB962C8B-B14F-4D97-AF65-F5344CB8AC3E}">
        <p14:creationId xmlns:p14="http://schemas.microsoft.com/office/powerpoint/2010/main" val="124937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38225"/>
          </a:xfrm>
        </p:spPr>
        <p:txBody>
          <a:bodyPr>
            <a:normAutofit fontScale="90000"/>
          </a:bodyPr>
          <a:lstStyle/>
          <a:p>
            <a:r>
              <a:rPr lang="en-US" sz="3800"/>
              <a:t>Board Membership Update and Vote</a:t>
            </a:r>
            <a:br>
              <a:rPr lang="en-US"/>
            </a:br>
            <a:r>
              <a:rPr lang="en-US" sz="1600"/>
              <a:t>Brad Gordon -  Executive Director, Berkshire Regional Housing Authority</a:t>
            </a:r>
            <a:br>
              <a:rPr lang="en-US" sz="1600"/>
            </a:br>
            <a:br>
              <a:rPr lang="en-US"/>
            </a:br>
            <a:br>
              <a:rPr lang="en-US"/>
            </a:br>
            <a:endParaRPr lang="en-US"/>
          </a:p>
        </p:txBody>
      </p:sp>
      <p:sp>
        <p:nvSpPr>
          <p:cNvPr id="3" name="Content Placeholder 2"/>
          <p:cNvSpPr>
            <a:spLocks noGrp="1"/>
          </p:cNvSpPr>
          <p:nvPr>
            <p:ph sz="half" idx="1"/>
          </p:nvPr>
        </p:nvSpPr>
        <p:spPr>
          <a:xfrm>
            <a:off x="677334" y="1647825"/>
            <a:ext cx="4186766" cy="4393536"/>
          </a:xfrm>
        </p:spPr>
        <p:txBody>
          <a:bodyPr vert="horz" lIns="91440" tIns="45720" rIns="91440" bIns="45720" rtlCol="0" anchor="t">
            <a:normAutofit fontScale="55000" lnSpcReduction="20000"/>
          </a:bodyPr>
          <a:lstStyle/>
          <a:p>
            <a:pPr>
              <a:lnSpc>
                <a:spcPct val="120000"/>
              </a:lnSpc>
            </a:pPr>
            <a:r>
              <a:rPr lang="en-US" dirty="0"/>
              <a:t>Brad Gordon, Chair, Berkshire County Regional Housing Authority</a:t>
            </a:r>
          </a:p>
          <a:p>
            <a:pPr>
              <a:lnSpc>
                <a:spcPct val="120000"/>
              </a:lnSpc>
            </a:pPr>
            <a:r>
              <a:rPr lang="en-US" dirty="0">
                <a:solidFill>
                  <a:srgbClr val="C00000"/>
                </a:solidFill>
              </a:rPr>
              <a:t>Theresa Nicholson, Chair, Center for Human Development</a:t>
            </a:r>
          </a:p>
          <a:p>
            <a:pPr>
              <a:lnSpc>
                <a:spcPct val="120000"/>
              </a:lnSpc>
            </a:pPr>
            <a:r>
              <a:rPr lang="en-US" dirty="0"/>
              <a:t>Justine Dodds, City of Pittsfield</a:t>
            </a:r>
          </a:p>
          <a:p>
            <a:pPr>
              <a:lnSpc>
                <a:spcPct val="120000"/>
              </a:lnSpc>
            </a:pPr>
            <a:r>
              <a:rPr lang="en-US" dirty="0"/>
              <a:t>Earl Miller, Western Mass Recovery, DMH</a:t>
            </a:r>
          </a:p>
          <a:p>
            <a:pPr>
              <a:lnSpc>
                <a:spcPct val="120000"/>
              </a:lnSpc>
            </a:pPr>
            <a:r>
              <a:rPr lang="en-US" dirty="0"/>
              <a:t>Diana </a:t>
            </a:r>
            <a:r>
              <a:rPr lang="en-US" dirty="0" err="1"/>
              <a:t>Abath</a:t>
            </a:r>
            <a:r>
              <a:rPr lang="en-US" dirty="0"/>
              <a:t>, Women’s Resource Center, GCC</a:t>
            </a:r>
          </a:p>
          <a:p>
            <a:pPr>
              <a:lnSpc>
                <a:spcPct val="120000"/>
              </a:lnSpc>
            </a:pPr>
            <a:r>
              <a:rPr lang="en-US" dirty="0"/>
              <a:t>Andy Klatka, Eliot Community Human Services</a:t>
            </a:r>
          </a:p>
          <a:p>
            <a:pPr>
              <a:lnSpc>
                <a:spcPct val="120000"/>
              </a:lnSpc>
            </a:pPr>
            <a:r>
              <a:rPr lang="en-US" dirty="0"/>
              <a:t>Stacey Parsons, North Adams Public Schools, School-Housing Partnership Coordinator MV Regional liaison</a:t>
            </a:r>
          </a:p>
          <a:p>
            <a:pPr>
              <a:lnSpc>
                <a:spcPct val="120000"/>
              </a:lnSpc>
            </a:pPr>
            <a:r>
              <a:rPr lang="en-US" dirty="0"/>
              <a:t>Pamela Schwartz, Western Mass Network to End Homelessness</a:t>
            </a:r>
          </a:p>
          <a:p>
            <a:pPr>
              <a:lnSpc>
                <a:spcPct val="120000"/>
              </a:lnSpc>
            </a:pPr>
            <a:r>
              <a:rPr lang="en-US" sz="2200" b="1" dirty="0"/>
              <a:t>Heather Marshall, Elizabeth Freeman Center</a:t>
            </a:r>
          </a:p>
          <a:p>
            <a:pPr>
              <a:lnSpc>
                <a:spcPct val="120000"/>
              </a:lnSpc>
            </a:pPr>
            <a:r>
              <a:rPr lang="en-US" sz="2200" b="1" dirty="0"/>
              <a:t>Brad Gordon, Berkshire County Regional Housing Authority </a:t>
            </a:r>
          </a:p>
          <a:p>
            <a:pPr>
              <a:lnSpc>
                <a:spcPct val="120000"/>
              </a:lnSpc>
            </a:pPr>
            <a:r>
              <a:rPr lang="en-US" sz="2200" b="1" dirty="0"/>
              <a:t>Timothy Rivers, Youth Action Board</a:t>
            </a:r>
          </a:p>
          <a:p>
            <a:pPr>
              <a:lnSpc>
                <a:spcPct val="120000"/>
              </a:lnSpc>
            </a:pPr>
            <a:r>
              <a:rPr lang="en-US" dirty="0"/>
              <a:t>MJ Adams, City of Greenfield</a:t>
            </a:r>
          </a:p>
          <a:p>
            <a:pPr>
              <a:lnSpc>
                <a:spcPct val="120000"/>
              </a:lnSpc>
            </a:pPr>
            <a:r>
              <a:rPr lang="en-US" dirty="0"/>
              <a:t>Tina Schettini, Berkshire Community College</a:t>
            </a:r>
          </a:p>
          <a:p>
            <a:pPr>
              <a:lnSpc>
                <a:spcPct val="120000"/>
              </a:lnSpc>
            </a:pPr>
            <a:endParaRPr lang="en-US"/>
          </a:p>
          <a:p>
            <a:pPr>
              <a:lnSpc>
                <a:spcPct val="120000"/>
              </a:lnSpc>
            </a:pPr>
            <a:endParaRPr lang="en-US"/>
          </a:p>
          <a:p>
            <a:pPr>
              <a:lnSpc>
                <a:spcPct val="120000"/>
              </a:lnSpc>
            </a:pPr>
            <a:endParaRPr lang="en-US"/>
          </a:p>
        </p:txBody>
      </p:sp>
      <p:sp>
        <p:nvSpPr>
          <p:cNvPr id="4" name="Content Placeholder 3"/>
          <p:cNvSpPr>
            <a:spLocks noGrp="1"/>
          </p:cNvSpPr>
          <p:nvPr>
            <p:ph sz="half" idx="2"/>
          </p:nvPr>
        </p:nvSpPr>
        <p:spPr>
          <a:xfrm>
            <a:off x="5089970" y="1647825"/>
            <a:ext cx="4184032" cy="4393537"/>
          </a:xfrm>
        </p:spPr>
        <p:txBody>
          <a:bodyPr vert="horz" lIns="91440" tIns="45720" rIns="91440" bIns="45720" rtlCol="0" anchor="t">
            <a:normAutofit fontScale="55000" lnSpcReduction="20000"/>
          </a:bodyPr>
          <a:lstStyle/>
          <a:p>
            <a:pPr>
              <a:lnSpc>
                <a:spcPct val="120000"/>
              </a:lnSpc>
            </a:pPr>
            <a:r>
              <a:rPr lang="en-US" sz="2000" dirty="0"/>
              <a:t>Cynthia Ray, Mass Hire Franklin Hampshire Career Center</a:t>
            </a:r>
          </a:p>
          <a:p>
            <a:pPr>
              <a:lnSpc>
                <a:spcPct val="120000"/>
              </a:lnSpc>
            </a:pPr>
            <a:r>
              <a:rPr lang="en-US" sz="2000" dirty="0"/>
              <a:t>Erin Cassidy, Amherst Housing Authority</a:t>
            </a:r>
          </a:p>
          <a:p>
            <a:pPr>
              <a:lnSpc>
                <a:spcPct val="120000"/>
              </a:lnSpc>
            </a:pPr>
            <a:r>
              <a:rPr lang="en-US" sz="2000" dirty="0"/>
              <a:t>Kasey Erickson, Department of Child and Family Services</a:t>
            </a:r>
            <a:endParaRPr lang="en-US" sz="2000" b="1" dirty="0"/>
          </a:p>
          <a:p>
            <a:pPr>
              <a:lnSpc>
                <a:spcPct val="120000"/>
              </a:lnSpc>
            </a:pPr>
            <a:r>
              <a:rPr lang="en-US" sz="2200" b="1" dirty="0"/>
              <a:t>Mike Hagmaier, Soldier On</a:t>
            </a:r>
          </a:p>
          <a:p>
            <a:pPr>
              <a:lnSpc>
                <a:spcPct val="120000"/>
              </a:lnSpc>
            </a:pPr>
            <a:r>
              <a:rPr lang="en-US" dirty="0"/>
              <a:t>Steve Connor, Central Hampshire Veterans Services</a:t>
            </a:r>
          </a:p>
          <a:p>
            <a:pPr>
              <a:lnSpc>
                <a:spcPct val="120000"/>
              </a:lnSpc>
            </a:pPr>
            <a:r>
              <a:rPr lang="en-US" sz="2200" b="1" dirty="0"/>
              <a:t>Betsy Shally-Jensen, A Positive Place</a:t>
            </a:r>
          </a:p>
          <a:p>
            <a:pPr>
              <a:lnSpc>
                <a:spcPct val="120000"/>
              </a:lnSpc>
            </a:pPr>
            <a:r>
              <a:rPr lang="en-US" dirty="0"/>
              <a:t>Philip Ringwood, Dial/Self Youth &amp; Community Services</a:t>
            </a:r>
          </a:p>
          <a:p>
            <a:pPr>
              <a:lnSpc>
                <a:spcPct val="120000"/>
              </a:lnSpc>
            </a:pPr>
            <a:r>
              <a:rPr lang="en-US" sz="2200" b="1" dirty="0"/>
              <a:t>Kathy Keeser, Louison House</a:t>
            </a:r>
          </a:p>
          <a:p>
            <a:pPr>
              <a:lnSpc>
                <a:spcPct val="120000"/>
              </a:lnSpc>
            </a:pPr>
            <a:r>
              <a:rPr lang="en-US" dirty="0"/>
              <a:t>Jane Ralph, Construct</a:t>
            </a:r>
          </a:p>
          <a:p>
            <a:pPr>
              <a:lnSpc>
                <a:spcPct val="120000"/>
              </a:lnSpc>
            </a:pPr>
            <a:r>
              <a:rPr lang="en-US" dirty="0"/>
              <a:t>Theresa Nicholson, Center for Human Development</a:t>
            </a:r>
          </a:p>
          <a:p>
            <a:pPr>
              <a:lnSpc>
                <a:spcPct val="120000"/>
              </a:lnSpc>
            </a:pPr>
            <a:r>
              <a:rPr lang="en-US" dirty="0" err="1">
                <a:solidFill>
                  <a:srgbClr val="C00000"/>
                </a:solidFill>
              </a:rPr>
              <a:t>Melphy</a:t>
            </a:r>
            <a:r>
              <a:rPr lang="en-US" dirty="0">
                <a:solidFill>
                  <a:srgbClr val="C00000"/>
                </a:solidFill>
              </a:rPr>
              <a:t> Antuna, Way Finders</a:t>
            </a:r>
          </a:p>
          <a:p>
            <a:pPr>
              <a:lnSpc>
                <a:spcPct val="120000"/>
              </a:lnSpc>
            </a:pPr>
            <a:r>
              <a:rPr lang="en-US" sz="2200" b="1" dirty="0"/>
              <a:t>Jay Sacchetti, Service Net</a:t>
            </a:r>
          </a:p>
          <a:p>
            <a:pPr>
              <a:lnSpc>
                <a:spcPct val="120000"/>
              </a:lnSpc>
            </a:pPr>
            <a:r>
              <a:rPr lang="en-US" dirty="0"/>
              <a:t>Dave </a:t>
            </a:r>
            <a:r>
              <a:rPr lang="en-US" dirty="0" err="1"/>
              <a:t>Christopolis</a:t>
            </a:r>
            <a:r>
              <a:rPr lang="en-US" dirty="0"/>
              <a:t>, Hilltown CDC</a:t>
            </a:r>
          </a:p>
          <a:p>
            <a:endParaRPr lang="en-US"/>
          </a:p>
        </p:txBody>
      </p:sp>
    </p:spTree>
    <p:extLst>
      <p:ext uri="{BB962C8B-B14F-4D97-AF65-F5344CB8AC3E}">
        <p14:creationId xmlns:p14="http://schemas.microsoft.com/office/powerpoint/2010/main" val="20756329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7981757" cy="1122218"/>
          </a:xfrm>
        </p:spPr>
        <p:txBody>
          <a:bodyPr>
            <a:normAutofit/>
          </a:bodyPr>
          <a:lstStyle/>
          <a:p>
            <a:pPr algn="ctr"/>
            <a:r>
              <a:rPr lang="en-US" sz="3400"/>
              <a:t>Three County </a:t>
            </a:r>
            <a:r>
              <a:rPr lang="en-US" sz="3400" err="1"/>
              <a:t>CoC</a:t>
            </a:r>
            <a:r>
              <a:rPr lang="en-US" sz="3400"/>
              <a:t> Workgroups</a:t>
            </a:r>
            <a:br>
              <a:rPr lang="en-US"/>
            </a:br>
            <a:r>
              <a:rPr lang="en-US" sz="1400"/>
              <a:t>Keleigh Pereira -  Program Director, Three County Continuum of Care</a:t>
            </a:r>
            <a:endParaRPr lang="en-US" sz="1600"/>
          </a:p>
        </p:txBody>
      </p:sp>
      <p:sp>
        <p:nvSpPr>
          <p:cNvPr id="3" name="Content Placeholder 2"/>
          <p:cNvSpPr>
            <a:spLocks noGrp="1"/>
          </p:cNvSpPr>
          <p:nvPr>
            <p:ph idx="1"/>
          </p:nvPr>
        </p:nvSpPr>
        <p:spPr/>
        <p:txBody>
          <a:bodyPr/>
          <a:lstStyle/>
          <a:p>
            <a:r>
              <a:rPr lang="en-US" b="1"/>
              <a:t>HMIS Workgroup </a:t>
            </a:r>
            <a:r>
              <a:rPr lang="en-US"/>
              <a:t>– Derived from Data Evaluation Committee</a:t>
            </a:r>
          </a:p>
          <a:p>
            <a:pPr lvl="1">
              <a:buFont typeface="Arial" panose="020B0604020202020204" pitchFamily="34" charset="0"/>
              <a:buChar char="•"/>
            </a:pPr>
            <a:r>
              <a:rPr lang="en-US"/>
              <a:t>Meets biweekly on Thursdays from 9:00-10:00a</a:t>
            </a:r>
          </a:p>
          <a:p>
            <a:pPr lvl="1">
              <a:buFont typeface="Arial" panose="020B0604020202020204" pitchFamily="34" charset="0"/>
              <a:buChar char="•"/>
            </a:pPr>
            <a:r>
              <a:rPr lang="en-US"/>
              <a:t>Contact: Michele LaFleur </a:t>
            </a:r>
            <a:r>
              <a:rPr lang="en-US">
                <a:hlinkClick r:id="rId2"/>
              </a:rPr>
              <a:t>mlafleur@communityaction.us</a:t>
            </a:r>
            <a:r>
              <a:rPr lang="en-US"/>
              <a:t> </a:t>
            </a:r>
          </a:p>
          <a:p>
            <a:r>
              <a:rPr lang="en-US" b="1"/>
              <a:t>Racial Equity Workgroup </a:t>
            </a:r>
            <a:r>
              <a:rPr lang="en-US"/>
              <a:t>– Derived from Equity and Inclusion Committee</a:t>
            </a:r>
          </a:p>
          <a:p>
            <a:pPr lvl="1">
              <a:buFont typeface="Wingdings" panose="05000000000000000000" pitchFamily="2" charset="2"/>
              <a:buChar char="§"/>
            </a:pPr>
            <a:r>
              <a:rPr lang="en-US"/>
              <a:t>Meets monthly – typically on a Monday afternoon</a:t>
            </a:r>
          </a:p>
          <a:p>
            <a:pPr lvl="1">
              <a:buFont typeface="Wingdings" panose="05000000000000000000" pitchFamily="2" charset="2"/>
              <a:buChar char="§"/>
            </a:pPr>
            <a:r>
              <a:rPr lang="en-US"/>
              <a:t>Contact: Keleigh Pereira </a:t>
            </a:r>
            <a:r>
              <a:rPr lang="en-US">
                <a:hlinkClick r:id="rId3"/>
              </a:rPr>
              <a:t>kpereira@communityaction.us</a:t>
            </a:r>
            <a:r>
              <a:rPr lang="en-US"/>
              <a:t> </a:t>
            </a:r>
          </a:p>
          <a:p>
            <a:r>
              <a:rPr lang="en-US" b="1"/>
              <a:t>Coordinated Entry Workgroup </a:t>
            </a:r>
            <a:r>
              <a:rPr lang="en-US"/>
              <a:t>– Derived from Coordinated Entry Committee</a:t>
            </a:r>
          </a:p>
          <a:p>
            <a:pPr lvl="1">
              <a:buFont typeface="Arial" panose="020B0604020202020204" pitchFamily="34" charset="0"/>
              <a:buChar char="•"/>
            </a:pPr>
            <a:r>
              <a:rPr lang="en-US"/>
              <a:t>Meets biweekly on Wednesday from 3:00-4:30p</a:t>
            </a:r>
          </a:p>
          <a:p>
            <a:pPr lvl="1">
              <a:buFont typeface="Arial" panose="020B0604020202020204" pitchFamily="34" charset="0"/>
              <a:buChar char="•"/>
            </a:pPr>
            <a:r>
              <a:rPr lang="en-US"/>
              <a:t>Contact: Brooke Murphy </a:t>
            </a:r>
            <a:r>
              <a:rPr lang="en-US">
                <a:hlinkClick r:id="rId4"/>
              </a:rPr>
              <a:t>bmurphy@communityaction.us</a:t>
            </a:r>
            <a:r>
              <a:rPr lang="en-US"/>
              <a:t> </a:t>
            </a:r>
          </a:p>
          <a:p>
            <a:pPr marL="0" indent="0">
              <a:buNone/>
            </a:pPr>
            <a:endParaRPr lang="en-US"/>
          </a:p>
          <a:p>
            <a:pPr marL="0" indent="0">
              <a:buNone/>
            </a:pPr>
            <a:endParaRPr lang="en-US"/>
          </a:p>
        </p:txBody>
      </p:sp>
    </p:spTree>
    <p:extLst>
      <p:ext uri="{BB962C8B-B14F-4D97-AF65-F5344CB8AC3E}">
        <p14:creationId xmlns:p14="http://schemas.microsoft.com/office/powerpoint/2010/main" val="35002016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051030" cy="1136073"/>
          </a:xfrm>
        </p:spPr>
        <p:txBody>
          <a:bodyPr>
            <a:normAutofit/>
          </a:bodyPr>
          <a:lstStyle/>
          <a:p>
            <a:pPr algn="ctr"/>
            <a:r>
              <a:rPr lang="en-US" sz="3400"/>
              <a:t>Committee Recruitment Goals 2020</a:t>
            </a:r>
            <a:br>
              <a:rPr lang="en-US" sz="3400"/>
            </a:br>
            <a:r>
              <a:rPr lang="en-US" sz="1400"/>
              <a:t>Keleigh Pereira -  Program Director, Three County Continuum of Care</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a:t>Update committee list with active and interested members</a:t>
            </a:r>
          </a:p>
          <a:p>
            <a:pPr>
              <a:buFont typeface="Wingdings" panose="05000000000000000000" pitchFamily="2" charset="2"/>
              <a:buChar char="v"/>
            </a:pPr>
            <a:r>
              <a:rPr lang="en-US"/>
              <a:t>Expand outreach and engage new members</a:t>
            </a:r>
          </a:p>
          <a:p>
            <a:pPr marL="749808" lvl="1" indent="-457200">
              <a:buFont typeface="Wingdings" panose="05000000000000000000" pitchFamily="2" charset="2"/>
              <a:buChar char="§"/>
            </a:pPr>
            <a:r>
              <a:rPr lang="en-US"/>
              <a:t>Prioritize engaging and recruiting people with lived experiences of homelessness and accessing supportive services in Three Counties</a:t>
            </a:r>
          </a:p>
          <a:p>
            <a:pPr marL="749808" lvl="1" indent="-457200">
              <a:buFont typeface="Wingdings" panose="05000000000000000000" pitchFamily="2" charset="2"/>
              <a:buChar char="§"/>
            </a:pPr>
            <a:r>
              <a:rPr lang="en-US"/>
              <a:t>Prioritize engaging, recruiting, and centering Black people and people of color </a:t>
            </a:r>
          </a:p>
          <a:p>
            <a:pPr>
              <a:buFont typeface="Wingdings" panose="05000000000000000000" pitchFamily="2" charset="2"/>
              <a:buChar char="v"/>
            </a:pPr>
            <a:r>
              <a:rPr lang="en-US"/>
              <a:t>Identify needs around Goal 2</a:t>
            </a:r>
          </a:p>
          <a:p>
            <a:pPr marL="578358" lvl="1">
              <a:buFont typeface="Wingdings" panose="05000000000000000000" pitchFamily="2" charset="2"/>
              <a:buChar char="§"/>
            </a:pPr>
            <a:r>
              <a:rPr lang="en-US"/>
              <a:t>Outreach, compensation, meeting times, changing practices, etc.</a:t>
            </a:r>
          </a:p>
          <a:p>
            <a:pPr>
              <a:buFont typeface="Wingdings" panose="05000000000000000000" pitchFamily="2" charset="2"/>
              <a:buChar char="v"/>
            </a:pPr>
            <a:r>
              <a:rPr lang="en-US"/>
              <a:t>Identifying co-chairs for each committee/workgroup</a:t>
            </a:r>
          </a:p>
          <a:p>
            <a:pPr marL="457200" indent="-457200">
              <a:buFont typeface="Arial" panose="020B0604020202020204" pitchFamily="34" charset="0"/>
              <a:buChar char="•"/>
            </a:pPr>
            <a:endParaRPr lang="en-US"/>
          </a:p>
          <a:p>
            <a:pPr marL="749808" lvl="1" indent="-457200">
              <a:buFont typeface="+mj-lt"/>
              <a:buAutoNum type="arabicPeriod"/>
            </a:pPr>
            <a:endParaRPr lang="en-US"/>
          </a:p>
          <a:p>
            <a:pPr marL="0" indent="0">
              <a:buNone/>
            </a:pPr>
            <a:endParaRPr lang="en-US"/>
          </a:p>
        </p:txBody>
      </p:sp>
    </p:spTree>
    <p:extLst>
      <p:ext uri="{BB962C8B-B14F-4D97-AF65-F5344CB8AC3E}">
        <p14:creationId xmlns:p14="http://schemas.microsoft.com/office/powerpoint/2010/main" val="7032442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400" b="1"/>
              <a:t>Closing &amp; Upcoming Plans</a:t>
            </a:r>
            <a:br>
              <a:rPr lang="en-US" b="1"/>
            </a:br>
            <a:r>
              <a:rPr lang="en-US" sz="1400" b="1"/>
              <a:t>Theresa Nicholson-  Director of Diversion, Shelter, and Housing, Center for Human Development</a:t>
            </a:r>
          </a:p>
        </p:txBody>
      </p:sp>
      <p:sp>
        <p:nvSpPr>
          <p:cNvPr id="3" name="Content Placeholder 2"/>
          <p:cNvSpPr>
            <a:spLocks noGrp="1"/>
          </p:cNvSpPr>
          <p:nvPr>
            <p:ph idx="1"/>
          </p:nvPr>
        </p:nvSpPr>
        <p:spPr>
          <a:xfrm>
            <a:off x="677333" y="1634836"/>
            <a:ext cx="8702193" cy="4845095"/>
          </a:xfrm>
        </p:spPr>
        <p:txBody>
          <a:bodyPr>
            <a:normAutofit fontScale="70000" lnSpcReduction="20000"/>
          </a:bodyPr>
          <a:lstStyle/>
          <a:p>
            <a:pPr marL="0" indent="0">
              <a:buNone/>
            </a:pPr>
            <a:r>
              <a:rPr lang="en-US" b="1"/>
              <a:t>Collaborative Applicant, Board and Membership </a:t>
            </a:r>
          </a:p>
          <a:p>
            <a:r>
              <a:rPr lang="en-US"/>
              <a:t>YHDP project implementation </a:t>
            </a:r>
          </a:p>
          <a:p>
            <a:r>
              <a:rPr lang="en-US"/>
              <a:t>Strategic planning for implementation of the Coordinated Community Plan to End Youth Homelessness </a:t>
            </a:r>
          </a:p>
          <a:p>
            <a:r>
              <a:rPr lang="en-US"/>
              <a:t>Maintain or increase funding</a:t>
            </a:r>
            <a:br>
              <a:rPr lang="en-US"/>
            </a:br>
            <a:endParaRPr lang="en-US"/>
          </a:p>
          <a:p>
            <a:pPr marL="0" indent="0">
              <a:buNone/>
            </a:pPr>
            <a:r>
              <a:rPr lang="en-US" b="1"/>
              <a:t>Racial Equity  </a:t>
            </a:r>
          </a:p>
          <a:p>
            <a:r>
              <a:rPr lang="en-US"/>
              <a:t>Development of Racial Equity Plan </a:t>
            </a:r>
          </a:p>
          <a:p>
            <a:r>
              <a:rPr lang="en-US"/>
              <a:t>Evaluation of the </a:t>
            </a:r>
            <a:r>
              <a:rPr lang="en-US" err="1"/>
              <a:t>CoC</a:t>
            </a:r>
            <a:r>
              <a:rPr lang="en-US"/>
              <a:t> projects, </a:t>
            </a:r>
            <a:r>
              <a:rPr lang="en-US" err="1"/>
              <a:t>CoC</a:t>
            </a:r>
            <a:r>
              <a:rPr lang="en-US"/>
              <a:t> lead, Board, and Membership in achieving goals of Racial Equity Action Plan</a:t>
            </a:r>
          </a:p>
          <a:p>
            <a:r>
              <a:rPr lang="en-US"/>
              <a:t>Diversification of </a:t>
            </a:r>
            <a:r>
              <a:rPr lang="en-US" err="1"/>
              <a:t>CoC</a:t>
            </a:r>
            <a:r>
              <a:rPr lang="en-US"/>
              <a:t> board, lead staff, and membership</a:t>
            </a:r>
          </a:p>
          <a:p>
            <a:pPr marL="0" indent="0">
              <a:buNone/>
            </a:pPr>
            <a:endParaRPr lang="en-US"/>
          </a:p>
          <a:p>
            <a:pPr marL="0" indent="0">
              <a:buNone/>
            </a:pPr>
            <a:r>
              <a:rPr lang="en-US" b="1"/>
              <a:t>Coordinated Entry  </a:t>
            </a:r>
          </a:p>
          <a:p>
            <a:r>
              <a:rPr lang="en-US"/>
              <a:t>Equity in </a:t>
            </a:r>
            <a:r>
              <a:rPr lang="en-US" err="1"/>
              <a:t>CoC</a:t>
            </a:r>
            <a:r>
              <a:rPr lang="en-US"/>
              <a:t> housing placements and CE system</a:t>
            </a:r>
            <a:br>
              <a:rPr lang="en-US"/>
            </a:br>
            <a:endParaRPr lang="en-US"/>
          </a:p>
          <a:p>
            <a:pPr marL="0" indent="0">
              <a:buNone/>
            </a:pPr>
            <a:r>
              <a:rPr lang="en-US" b="1"/>
              <a:t>HMIS Lead </a:t>
            </a:r>
          </a:p>
          <a:p>
            <a:r>
              <a:rPr lang="en-US"/>
              <a:t>Procure new HMIS system for the Continuum of Care </a:t>
            </a:r>
          </a:p>
          <a:p>
            <a:r>
              <a:rPr lang="en-US"/>
              <a:t>Conduct a robust, collaborative, equitable, and true Point in time and Youth count </a:t>
            </a:r>
          </a:p>
          <a:p>
            <a:r>
              <a:rPr lang="en-US"/>
              <a:t>Improve Project Data quality and train partners on data entry, collection, privacy, and security</a:t>
            </a:r>
          </a:p>
        </p:txBody>
      </p:sp>
    </p:spTree>
    <p:extLst>
      <p:ext uri="{BB962C8B-B14F-4D97-AF65-F5344CB8AC3E}">
        <p14:creationId xmlns:p14="http://schemas.microsoft.com/office/powerpoint/2010/main" val="124740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3" y="609600"/>
            <a:ext cx="9642765" cy="1320800"/>
          </a:xfrm>
        </p:spPr>
        <p:txBody>
          <a:bodyPr>
            <a:normAutofit fontScale="90000"/>
          </a:bodyPr>
          <a:lstStyle/>
          <a:p>
            <a:r>
              <a:rPr lang="en-US" sz="3800"/>
              <a:t>Continuum Charter Updates &amp; Membership Vote</a:t>
            </a:r>
            <a:br>
              <a:rPr lang="en-US"/>
            </a:br>
            <a:r>
              <a:rPr lang="en-US" sz="1600"/>
              <a:t>Brad Gordon -  Executive Director, Berkshire Regional Housing Authority</a:t>
            </a:r>
            <a:br>
              <a:rPr lang="en-US" sz="1600"/>
            </a:br>
            <a:br>
              <a:rPr lang="en-US" sz="1600"/>
            </a:br>
            <a:br>
              <a:rPr lang="en-US"/>
            </a:br>
            <a:br>
              <a:rPr lang="en-US"/>
            </a:br>
            <a:endParaRPr lang="en-US"/>
          </a:p>
        </p:txBody>
      </p:sp>
      <p:sp>
        <p:nvSpPr>
          <p:cNvPr id="3" name="Content Placeholder 2"/>
          <p:cNvSpPr>
            <a:spLocks noGrp="1"/>
          </p:cNvSpPr>
          <p:nvPr>
            <p:ph idx="1"/>
          </p:nvPr>
        </p:nvSpPr>
        <p:spPr>
          <a:xfrm>
            <a:off x="677334" y="2160589"/>
            <a:ext cx="8596668" cy="3987662"/>
          </a:xfrm>
        </p:spPr>
        <p:txBody>
          <a:bodyPr>
            <a:normAutofit fontScale="92500" lnSpcReduction="10000"/>
          </a:bodyPr>
          <a:lstStyle/>
          <a:p>
            <a:r>
              <a:rPr lang="en-US" b="1"/>
              <a:t>Board Charter</a:t>
            </a:r>
            <a:r>
              <a:rPr lang="en-US"/>
              <a:t> – </a:t>
            </a:r>
          </a:p>
          <a:p>
            <a:pPr lvl="1"/>
            <a:r>
              <a:rPr lang="en-US"/>
              <a:t>Performance and Outcomes committee has been removed and the responsibilities of that committee have been shared between the Ranking and Evaluation Committee and the Board.  This charter previously did not have Board specific responsibilities </a:t>
            </a:r>
          </a:p>
          <a:p>
            <a:pPr lvl="1"/>
            <a:r>
              <a:rPr lang="en-US"/>
              <a:t>Added in brief details regarding current workgroups since there are several workgroups meeting more frequently</a:t>
            </a:r>
          </a:p>
          <a:p>
            <a:pPr lvl="1"/>
            <a:r>
              <a:rPr lang="en-US"/>
              <a:t>Youth and Young Adult Committee began this fall and this is included</a:t>
            </a:r>
          </a:p>
          <a:p>
            <a:pPr lvl="1"/>
            <a:r>
              <a:rPr lang="en-US"/>
              <a:t>Some changes made to committee responsibilities to more clearly reflect efforts being made  </a:t>
            </a:r>
          </a:p>
          <a:p>
            <a:r>
              <a:rPr lang="en-US" b="1"/>
              <a:t>HMIS charter</a:t>
            </a:r>
            <a:r>
              <a:rPr lang="en-US"/>
              <a:t>- </a:t>
            </a:r>
          </a:p>
          <a:p>
            <a:pPr lvl="1"/>
            <a:r>
              <a:rPr lang="en-US"/>
              <a:t>Changes made were primarily to </a:t>
            </a:r>
            <a:r>
              <a:rPr lang="en-US">
                <a:solidFill>
                  <a:schemeClr val="tx1"/>
                </a:solidFill>
              </a:rPr>
              <a:t>add system administration responsibilities </a:t>
            </a:r>
            <a:r>
              <a:rPr lang="en-US"/>
              <a:t>through DHCD to reflect </a:t>
            </a:r>
            <a:r>
              <a:rPr lang="en-US" err="1"/>
              <a:t>CoC’s</a:t>
            </a:r>
            <a:r>
              <a:rPr lang="en-US"/>
              <a:t> decision last year to remain with them </a:t>
            </a:r>
          </a:p>
          <a:p>
            <a:pPr lvl="1"/>
            <a:r>
              <a:rPr lang="en-US"/>
              <a:t>Next year’s Charter will likely reflect a new HMIS system and the </a:t>
            </a:r>
            <a:r>
              <a:rPr lang="en-US" err="1"/>
              <a:t>CoC’s</a:t>
            </a:r>
            <a:r>
              <a:rPr lang="en-US"/>
              <a:t> HMIS lead opportunities that come with that</a:t>
            </a:r>
          </a:p>
          <a:p>
            <a:pPr lvl="1"/>
            <a:endParaRPr lang="en-US"/>
          </a:p>
          <a:p>
            <a:endParaRPr lang="en-US"/>
          </a:p>
        </p:txBody>
      </p:sp>
    </p:spTree>
    <p:extLst>
      <p:ext uri="{BB962C8B-B14F-4D97-AF65-F5344CB8AC3E}">
        <p14:creationId xmlns:p14="http://schemas.microsoft.com/office/powerpoint/2010/main" val="3614814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696" y="1286607"/>
            <a:ext cx="8596668" cy="4173416"/>
          </a:xfrm>
        </p:spPr>
        <p:txBody>
          <a:bodyPr>
            <a:normAutofit/>
          </a:bodyPr>
          <a:lstStyle/>
          <a:p>
            <a:pPr algn="ctr"/>
            <a:br>
              <a:rPr lang="en-US" b="1"/>
            </a:br>
            <a:br>
              <a:rPr lang="en-US" b="1"/>
            </a:br>
            <a:r>
              <a:rPr lang="en-US" b="1"/>
              <a:t>Providing Housing and Supportive Services During COVID-19</a:t>
            </a:r>
            <a:br>
              <a:rPr lang="en-US" b="1"/>
            </a:br>
            <a:br>
              <a:rPr lang="en-US" b="1"/>
            </a:br>
            <a:br>
              <a:rPr lang="en-US" b="1"/>
            </a:br>
            <a:r>
              <a:rPr lang="en-US" sz="1400" b="1"/>
              <a:t>Luis Martinez – Program Manager, Center for Human Development – </a:t>
            </a:r>
            <a:r>
              <a:rPr lang="en-US" sz="1400" b="1" err="1"/>
              <a:t>CoC</a:t>
            </a:r>
            <a:r>
              <a:rPr lang="en-US" sz="1400" b="1"/>
              <a:t> Project </a:t>
            </a:r>
            <a:r>
              <a:rPr lang="en-US" sz="1400" b="1" err="1"/>
              <a:t>Subrecipient</a:t>
            </a:r>
            <a:endParaRPr lang="en-US" b="1"/>
          </a:p>
        </p:txBody>
      </p:sp>
    </p:spTree>
    <p:extLst>
      <p:ext uri="{BB962C8B-B14F-4D97-AF65-F5344CB8AC3E}">
        <p14:creationId xmlns:p14="http://schemas.microsoft.com/office/powerpoint/2010/main" val="1121200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19" y="1655885"/>
            <a:ext cx="8596668" cy="3751384"/>
          </a:xfrm>
        </p:spPr>
        <p:txBody>
          <a:bodyPr>
            <a:normAutofit/>
          </a:bodyPr>
          <a:lstStyle/>
          <a:p>
            <a:pPr algn="ctr"/>
            <a:br>
              <a:rPr lang="en-US" b="1"/>
            </a:br>
            <a:r>
              <a:rPr lang="en-US" b="1"/>
              <a:t>Racial Equity Planning</a:t>
            </a:r>
            <a:br>
              <a:rPr lang="en-US" b="1"/>
            </a:br>
            <a:br>
              <a:rPr lang="en-US" b="1"/>
            </a:br>
            <a:br>
              <a:rPr lang="en-US" b="1"/>
            </a:br>
            <a:r>
              <a:rPr lang="en-US" sz="1600" b="1"/>
              <a:t>Jeff Olivet &amp; Donald Whitehead – jo consulting</a:t>
            </a:r>
          </a:p>
        </p:txBody>
      </p:sp>
    </p:spTree>
    <p:extLst>
      <p:ext uri="{BB962C8B-B14F-4D97-AF65-F5344CB8AC3E}">
        <p14:creationId xmlns:p14="http://schemas.microsoft.com/office/powerpoint/2010/main" val="1602366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Rectangle"/>
          <p:cNvSpPr/>
          <p:nvPr/>
        </p:nvSpPr>
        <p:spPr>
          <a:xfrm>
            <a:off x="1956344" y="2018589"/>
            <a:ext cx="6756552" cy="2617087"/>
          </a:xfrm>
          <a:prstGeom prst="rect">
            <a:avLst/>
          </a:prstGeom>
          <a:solidFill>
            <a:srgbClr val="FEFCF7">
              <a:alpha val="41186"/>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64" name="Three County Continuum of Care…"/>
          <p:cNvSpPr txBox="1">
            <a:spLocks noGrp="1"/>
          </p:cNvSpPr>
          <p:nvPr>
            <p:ph type="title"/>
          </p:nvPr>
        </p:nvSpPr>
        <p:spPr>
          <a:xfrm>
            <a:off x="2224665" y="2018382"/>
            <a:ext cx="6290685" cy="2363118"/>
          </a:xfrm>
          <a:prstGeom prst="rect">
            <a:avLst/>
          </a:prstGeom>
        </p:spPr>
        <p:txBody>
          <a:bodyPr anchor="t">
            <a:normAutofit/>
          </a:bodyPr>
          <a:lstStyle/>
          <a:p>
            <a:pPr indent="146050">
              <a:defRPr sz="9600" b="1">
                <a:solidFill>
                  <a:srgbClr val="905024"/>
                </a:solidFill>
                <a:latin typeface="Helvetica Neue"/>
                <a:ea typeface="Helvetica Neue"/>
                <a:cs typeface="Helvetica Neue"/>
                <a:sym typeface="Helvetica Neue"/>
              </a:defRPr>
            </a:pPr>
            <a:r>
              <a:rPr sz="2000"/>
              <a:t>Three County Continuum of Care</a:t>
            </a:r>
          </a:p>
          <a:p>
            <a:pPr indent="146050">
              <a:defRPr sz="10800" b="1">
                <a:solidFill>
                  <a:srgbClr val="D73124"/>
                </a:solidFill>
                <a:latin typeface="Helvetica Neue"/>
                <a:ea typeface="Helvetica Neue"/>
                <a:cs typeface="Helvetica Neue"/>
                <a:sym typeface="Helvetica Neue"/>
              </a:defRPr>
            </a:pPr>
            <a:r>
              <a:rPr sz="5400"/>
              <a:t>Racial Equity Initiative Update</a:t>
            </a:r>
          </a:p>
        </p:txBody>
      </p:sp>
      <p:pic>
        <p:nvPicPr>
          <p:cNvPr id="265" name="IMG_6249.jpeg" descr="IMG_6249.jpeg"/>
          <p:cNvPicPr>
            <a:picLocks noChangeAspect="1"/>
          </p:cNvPicPr>
          <p:nvPr/>
        </p:nvPicPr>
        <p:blipFill>
          <a:blip r:embed="rId2"/>
          <a:stretch>
            <a:fillRect/>
          </a:stretch>
        </p:blipFill>
        <p:spPr>
          <a:xfrm rot="16200000">
            <a:off x="9148651" y="1582134"/>
            <a:ext cx="2617498" cy="3489996"/>
          </a:xfrm>
          <a:prstGeom prst="rect">
            <a:avLst/>
          </a:prstGeom>
          <a:ln w="12700">
            <a:miter lim="400000"/>
          </a:ln>
        </p:spPr>
      </p:pic>
      <p:pic>
        <p:nvPicPr>
          <p:cNvPr id="266" name="IMG_6250.jpeg" descr="IMG_6250.jpeg"/>
          <p:cNvPicPr>
            <a:picLocks noChangeAspect="1"/>
          </p:cNvPicPr>
          <p:nvPr/>
        </p:nvPicPr>
        <p:blipFill>
          <a:blip r:embed="rId3"/>
          <a:stretch>
            <a:fillRect/>
          </a:stretch>
        </p:blipFill>
        <p:spPr>
          <a:xfrm>
            <a:off x="-6286" y="2018384"/>
            <a:ext cx="1963123" cy="2617497"/>
          </a:xfrm>
          <a:prstGeom prst="rect">
            <a:avLst/>
          </a:prstGeom>
          <a:ln w="12700">
            <a:miter lim="400000"/>
          </a:ln>
        </p:spPr>
      </p:pic>
      <p:sp>
        <p:nvSpPr>
          <p:cNvPr id="267" name="Donald Whitehead…"/>
          <p:cNvSpPr txBox="1"/>
          <p:nvPr/>
        </p:nvSpPr>
        <p:spPr>
          <a:xfrm>
            <a:off x="379608" y="5640914"/>
            <a:ext cx="1958870" cy="55912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anchor="ctr">
            <a:spAutoFit/>
          </a:bodyPr>
          <a:lstStyle/>
          <a:p>
            <a:pPr defTabSz="1219169">
              <a:defRPr sz="3300">
                <a:solidFill>
                  <a:srgbClr val="D73124"/>
                </a:solidFill>
              </a:defRPr>
            </a:pPr>
            <a:r>
              <a:rPr sz="1650" b="1">
                <a:latin typeface="Helvetica Neue"/>
              </a:rPr>
              <a:t>Donald Whitehead </a:t>
            </a:r>
          </a:p>
          <a:p>
            <a:pPr defTabSz="1219169">
              <a:defRPr sz="3300">
                <a:solidFill>
                  <a:srgbClr val="D73124"/>
                </a:solidFill>
              </a:defRPr>
            </a:pPr>
            <a:r>
              <a:rPr sz="1650" b="1">
                <a:latin typeface="Helvetica Neue"/>
              </a:rPr>
              <a:t>Jeff Olivet</a:t>
            </a:r>
          </a:p>
        </p:txBody>
      </p:sp>
      <p:pic>
        <p:nvPicPr>
          <p:cNvPr id="268" name="REP logo.png" descr="REP logo.png"/>
          <p:cNvPicPr>
            <a:picLocks noChangeAspect="1"/>
          </p:cNvPicPr>
          <p:nvPr/>
        </p:nvPicPr>
        <p:blipFill>
          <a:blip r:embed="rId4"/>
          <a:stretch>
            <a:fillRect/>
          </a:stretch>
        </p:blipFill>
        <p:spPr>
          <a:xfrm>
            <a:off x="9759238" y="5628106"/>
            <a:ext cx="1986269" cy="901326"/>
          </a:xfrm>
          <a:prstGeom prst="rect">
            <a:avLst/>
          </a:prstGeom>
          <a:ln w="12700">
            <a:miter lim="400000"/>
          </a:ln>
        </p:spPr>
      </p:pic>
      <p:sp>
        <p:nvSpPr>
          <p:cNvPr id="269" name="September 29, 2020"/>
          <p:cNvSpPr txBox="1"/>
          <p:nvPr/>
        </p:nvSpPr>
        <p:spPr>
          <a:xfrm>
            <a:off x="363831" y="6211455"/>
            <a:ext cx="2071080" cy="30521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anchor="ctr">
            <a:spAutoFit/>
          </a:bodyPr>
          <a:lstStyle>
            <a:lvl1pPr algn="l" defTabSz="2438338">
              <a:defRPr sz="3300">
                <a:solidFill>
                  <a:srgbClr val="905024"/>
                </a:solidFill>
              </a:defRPr>
            </a:lvl1pPr>
          </a:lstStyle>
          <a:p>
            <a:r>
              <a:rPr sz="1650" b="1">
                <a:latin typeface="Helvetica Neue"/>
              </a:rPr>
              <a:t>September 29, 2020</a:t>
            </a:r>
          </a:p>
        </p:txBody>
      </p:sp>
    </p:spTree>
    <p:extLst>
      <p:ext uri="{BB962C8B-B14F-4D97-AF65-F5344CB8AC3E}">
        <p14:creationId xmlns:p14="http://schemas.microsoft.com/office/powerpoint/2010/main" val="2280671288"/>
      </p:ext>
    </p:extLst>
  </p:cSld>
  <p:clrMapOvr>
    <a:masterClrMapping/>
  </p:clrMapOvr>
  <p:transition spd="med"/>
</p:sld>
</file>

<file path=ppt/theme/theme1.xml><?xml version="1.0" encoding="utf-8"?>
<a:theme xmlns:a="http://schemas.openxmlformats.org/drawingml/2006/main" name="Facet">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ed1e42b-3b16-4c4c-980e-db513e605f0f">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C0E4106B05AB4D96F170762C7FAB0E" ma:contentTypeVersion="11" ma:contentTypeDescription="Create a new document." ma:contentTypeScope="" ma:versionID="d5720e707f6ab5de90a71e00f83d0483">
  <xsd:schema xmlns:xsd="http://www.w3.org/2001/XMLSchema" xmlns:xs="http://www.w3.org/2001/XMLSchema" xmlns:p="http://schemas.microsoft.com/office/2006/metadata/properties" xmlns:ns2="34601aee-bbde-49f2-ad42-bc13d499bb79" xmlns:ns3="2ed1e42b-3b16-4c4c-980e-db513e605f0f" targetNamespace="http://schemas.microsoft.com/office/2006/metadata/properties" ma:root="true" ma:fieldsID="d6bb610d444d58cf24bba94987bd84dc" ns2:_="" ns3:_="">
    <xsd:import namespace="34601aee-bbde-49f2-ad42-bc13d499bb79"/>
    <xsd:import namespace="2ed1e42b-3b16-4c4c-980e-db513e605f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601aee-bbde-49f2-ad42-bc13d499bb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d1e42b-3b16-4c4c-980e-db513e605f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47D393-46D7-4C23-9914-DFD338BF57D8}">
  <ds:schemaRefs>
    <ds:schemaRef ds:uri="http://schemas.microsoft.com/sharepoint/v3/contenttype/forms"/>
  </ds:schemaRefs>
</ds:datastoreItem>
</file>

<file path=customXml/itemProps2.xml><?xml version="1.0" encoding="utf-8"?>
<ds:datastoreItem xmlns:ds="http://schemas.openxmlformats.org/officeDocument/2006/customXml" ds:itemID="{99B43285-040D-4789-81B3-9B1D3CDD5DA1}">
  <ds:schemaRefs>
    <ds:schemaRef ds:uri="2ed1e42b-3b16-4c4c-980e-db513e605f0f"/>
    <ds:schemaRef ds:uri="34601aee-bbde-49f2-ad42-bc13d499bb7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96D8D56-6721-47AB-A14D-7E6CFC35A51A}">
  <ds:schemaRefs>
    <ds:schemaRef ds:uri="2ed1e42b-3b16-4c4c-980e-db513e605f0f"/>
    <ds:schemaRef ds:uri="34601aee-bbde-49f2-ad42-bc13d499bb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Facet</Template>
  <Application>Microsoft Office PowerPoint</Application>
  <PresentationFormat>Widescreen</PresentationFormat>
  <Slides>52</Slides>
  <Notes>12</Notes>
  <HiddenSlides>0</HiddenSlide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Facet</vt:lpstr>
      <vt:lpstr>Three County CoC Annual Meeting 2020</vt:lpstr>
      <vt:lpstr>Welcome and Meeting Agenda Keleigh Pereira -  Program Director, Three County Continuum of Care</vt:lpstr>
      <vt:lpstr>Current Need for Legislative Advocacy Pamela Schwartz, Western Mass Network to End Homelessness</vt:lpstr>
      <vt:lpstr>Board and Membership Votes Brad Gordon -  Executive Director, Berkshire Regional Housing Authority   </vt:lpstr>
      <vt:lpstr>Board Membership Update and Vote Brad Gordon -  Executive Director, Berkshire Regional Housing Authority   </vt:lpstr>
      <vt:lpstr>Continuum Charter Updates &amp; Membership Vote Brad Gordon -  Executive Director, Berkshire Regional Housing Authority    </vt:lpstr>
      <vt:lpstr>  Providing Housing and Supportive Services During COVID-19   Luis Martinez – Program Manager, Center for Human Development – CoC Project Subrecipient</vt:lpstr>
      <vt:lpstr> Racial Equity Planning   Jeff Olivet &amp; Donald Whitehead – jo consulting</vt:lpstr>
      <vt:lpstr>Three County Continuum of Care Racial Equity Initiative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Coordinated Entry System 2019-2020 Brooke Murphy – Homeless Services and Billing Manager, Three County Continuum of Care</vt:lpstr>
      <vt:lpstr>CE Accomplishments 2019-2020</vt:lpstr>
      <vt:lpstr>Coordinated Entry System Work:  Ongoing &amp; Pipeline</vt:lpstr>
      <vt:lpstr>Point-In-Time Count Michele LaFleur – Data and Evaluation Manager, Three County Continuum of Care </vt:lpstr>
      <vt:lpstr>What is the Point in Time (PIT) Count?</vt:lpstr>
      <vt:lpstr>Three County Wide Data on Families with Children</vt:lpstr>
      <vt:lpstr>Three County Wide Data on Households Without Children</vt:lpstr>
      <vt:lpstr>County Level PIT Breakdown</vt:lpstr>
      <vt:lpstr>THANK YOU!</vt:lpstr>
      <vt:lpstr>How Does COVID-19 Affect This?</vt:lpstr>
      <vt:lpstr>Current Shelter Data &amp; Updates</vt:lpstr>
      <vt:lpstr>Hampshire County</vt:lpstr>
      <vt:lpstr>Franklin County</vt:lpstr>
      <vt:lpstr>Berkshire County</vt:lpstr>
      <vt:lpstr>HUD’s Youth Homelessness Demonstration Program (YHDP)  Ayana Gonzalez – Senior Associate, Technical Assistance Collaborative, Inc.  Ellen Fitzpatrick - Associate, Technical Assistance Collaborative, Inc.  Lisa Goldsmith – Youth Homeless Services Manager, Three County CoC  Keleigh Pereira -  Program Director, Three County CoC</vt:lpstr>
      <vt:lpstr>HUD’s Youth Homelessness Demonstration Program (YHDP) Ayana Gonzalez &amp; Ellen Fitzpatrick – Technical Assistance Collaborative, Inc.</vt:lpstr>
      <vt:lpstr>Projected Impact of Round 1 &amp; 2 Projects Ayana Gonzalez &amp; Ellen Fitzpatrick – Technical Assistance Collaborative, Inc. </vt:lpstr>
      <vt:lpstr>Coordinated, Community Planning Process Overview Lisa Goldsmith – Youth Homeless Services Manager, Three County Continuum of Care</vt:lpstr>
      <vt:lpstr>Coordinated, Community Planning Process Implementation Lisa Goldsmith – Youth Homeless Services Manager, Three County Continuum of Care</vt:lpstr>
      <vt:lpstr>CoC YHDP Funded Projects Keleigh Pereira -  Program Director, Three County Continuum of Care</vt:lpstr>
      <vt:lpstr>Three County Committees and Workgroups Brooke Murphy – Homeless Services and Billing Manager, Three County CoC</vt:lpstr>
      <vt:lpstr>Three County CoC Committees Brooke Murphy – Homeless Services and Billing Manager, Three County CoC</vt:lpstr>
      <vt:lpstr>Three County CoC Workgroups Keleigh Pereira -  Program Director, Three County Continuum of Care</vt:lpstr>
      <vt:lpstr>Committee Recruitment Goals 2020 Keleigh Pereira -  Program Director, Three County Continuum of Care</vt:lpstr>
      <vt:lpstr>Closing &amp; Upcoming Plans Theresa Nicholson-  Director of Diversion, Shelter, and Housing, Center for Human Development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Brooke Murphy</dc:creator>
  <cp:revision>64</cp:revision>
  <dcterms:created xsi:type="dcterms:W3CDTF">2020-09-17T19:15:51Z</dcterms:created>
  <dcterms:modified xsi:type="dcterms:W3CDTF">2020-09-29T17:05:17Z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0x010100DEC0E4106B05AB4D96F170762C7FAB0E</vt:lpwstr>
  </property>
  <property fmtid="{D5CDD505-2E9C-101B-9397-08002B2CF9AE}" pid="3" name="Order">
    <vt:r8>167900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ies>
</file>