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20.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6.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5.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0.xml" ContentType="application/vnd.openxmlformats-officedocument.presentationml.notesSlide+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7.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2"/>
  </p:notesMasterIdLst>
  <p:handoutMasterIdLst>
    <p:handoutMasterId r:id="rId23"/>
  </p:handoutMasterIdLst>
  <p:sldIdLst>
    <p:sldId id="256" r:id="rId2"/>
    <p:sldId id="257" r:id="rId3"/>
    <p:sldId id="274" r:id="rId4"/>
    <p:sldId id="275" r:id="rId5"/>
    <p:sldId id="309" r:id="rId6"/>
    <p:sldId id="391" r:id="rId7"/>
    <p:sldId id="392" r:id="rId8"/>
    <p:sldId id="386" r:id="rId9"/>
    <p:sldId id="305" r:id="rId10"/>
    <p:sldId id="306" r:id="rId11"/>
    <p:sldId id="299" r:id="rId12"/>
    <p:sldId id="311" r:id="rId13"/>
    <p:sldId id="300" r:id="rId14"/>
    <p:sldId id="302" r:id="rId15"/>
    <p:sldId id="388" r:id="rId16"/>
    <p:sldId id="301" r:id="rId17"/>
    <p:sldId id="385" r:id="rId18"/>
    <p:sldId id="383" r:id="rId19"/>
    <p:sldId id="389" r:id="rId20"/>
    <p:sldId id="295" r:id="rId2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6480"/>
    <a:srgbClr val="118963"/>
    <a:srgbClr val="042B4A"/>
    <a:srgbClr val="003A5D"/>
    <a:srgbClr val="9E509C"/>
    <a:srgbClr val="118964"/>
    <a:srgbClr val="FCA81E"/>
    <a:srgbClr val="62BDE8"/>
    <a:srgbClr val="FFFFFF"/>
    <a:srgbClr val="45A78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3043" autoAdjust="0"/>
  </p:normalViewPr>
  <p:slideViewPr>
    <p:cSldViewPr snapToGrid="0" snapToObjects="1">
      <p:cViewPr varScale="1">
        <p:scale>
          <a:sx n="88" d="100"/>
          <a:sy n="88" d="100"/>
        </p:scale>
        <p:origin x="1243"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39" d="100"/>
          <a:sy n="139" d="100"/>
        </p:scale>
        <p:origin x="-3768" y="-112"/>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3177" tIns="46589" rIns="93177" bIns="46589" rtlCol="0"/>
          <a:lstStyle>
            <a:lvl1pPr algn="r">
              <a:defRPr sz="1200"/>
            </a:lvl1pPr>
          </a:lstStyle>
          <a:p>
            <a:fld id="{051798B2-8A4B-2446-B6F0-7A9B9C158E37}" type="datetimeFigureOut">
              <a:rPr lang="en-US" smtClean="0"/>
              <a:t>9/14/2022</a:t>
            </a:fld>
            <a:endParaRPr lang="en-US"/>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4820"/>
          </a:xfrm>
          <a:prstGeom prst="rect">
            <a:avLst/>
          </a:prstGeom>
        </p:spPr>
        <p:txBody>
          <a:bodyPr vert="horz" lIns="93177" tIns="46589" rIns="93177" bIns="46589" rtlCol="0" anchor="b"/>
          <a:lstStyle>
            <a:lvl1pPr algn="r">
              <a:defRPr sz="1200"/>
            </a:lvl1pPr>
          </a:lstStyle>
          <a:p>
            <a:fld id="{3C943C99-E074-C04C-AF52-066428F31260}" type="slidenum">
              <a:rPr lang="en-US" smtClean="0"/>
              <a:t>‹#›</a:t>
            </a:fld>
            <a:endParaRPr lang="en-US"/>
          </a:p>
        </p:txBody>
      </p:sp>
    </p:spTree>
    <p:extLst>
      <p:ext uri="{BB962C8B-B14F-4D97-AF65-F5344CB8AC3E}">
        <p14:creationId xmlns:p14="http://schemas.microsoft.com/office/powerpoint/2010/main" val="810204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7" tIns="46589" rIns="93177" bIns="46589" rtlCol="0"/>
          <a:lstStyle>
            <a:lvl1pPr algn="r">
              <a:defRPr sz="1200"/>
            </a:lvl1pPr>
          </a:lstStyle>
          <a:p>
            <a:fld id="{E0FE1118-A4E6-2B4A-AF18-287D336DCF6C}" type="datetimeFigureOut">
              <a:rPr lang="en-US" smtClean="0"/>
              <a:t>9/14/2022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4820"/>
          </a:xfrm>
          <a:prstGeom prst="rect">
            <a:avLst/>
          </a:prstGeom>
        </p:spPr>
        <p:txBody>
          <a:bodyPr vert="horz" lIns="93177" tIns="46589" rIns="93177" bIns="46589" rtlCol="0" anchor="b"/>
          <a:lstStyle>
            <a:lvl1pPr algn="r">
              <a:defRPr sz="1200"/>
            </a:lvl1pPr>
          </a:lstStyle>
          <a:p>
            <a:fld id="{1683126A-5919-944C-8385-AD187C64D85E}" type="slidenum">
              <a:rPr lang="en-US" smtClean="0"/>
              <a:t>‹#›</a:t>
            </a:fld>
            <a:endParaRPr lang="en-US"/>
          </a:p>
        </p:txBody>
      </p:sp>
    </p:spTree>
    <p:extLst>
      <p:ext uri="{BB962C8B-B14F-4D97-AF65-F5344CB8AC3E}">
        <p14:creationId xmlns:p14="http://schemas.microsoft.com/office/powerpoint/2010/main" val="339680023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Traditionally MHFHCC provides services at three locations: operating a full-service Career Center at One Arch Place in Greenfield, utilizing space at Forbes Library on West Street in Northampton and co-locating with The Literacy Project located at the Orange Innovation Center in Orange.   These locations are currently closed to the public, however CC staff continue to provide services and assist customers by phone, email, and the web .</a:t>
            </a:r>
          </a:p>
        </p:txBody>
      </p:sp>
      <p:sp>
        <p:nvSpPr>
          <p:cNvPr id="4" name="Slide Number Placeholder 3"/>
          <p:cNvSpPr>
            <a:spLocks noGrp="1"/>
          </p:cNvSpPr>
          <p:nvPr>
            <p:ph type="sldNum" sz="quarter" idx="5"/>
          </p:nvPr>
        </p:nvSpPr>
        <p:spPr/>
        <p:txBody>
          <a:bodyPr/>
          <a:lstStyle/>
          <a:p>
            <a:fld id="{1683126A-5919-944C-8385-AD187C64D85E}" type="slidenum">
              <a:rPr lang="en-US" smtClean="0"/>
              <a:t>1</a:t>
            </a:fld>
            <a:endParaRPr lang="en-US"/>
          </a:p>
        </p:txBody>
      </p:sp>
    </p:spTree>
    <p:extLst>
      <p:ext uri="{BB962C8B-B14F-4D97-AF65-F5344CB8AC3E}">
        <p14:creationId xmlns:p14="http://schemas.microsoft.com/office/powerpoint/2010/main" val="4007008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Individuals receiving Unemployment Insurance benefits may be eligible for an additional 26 weeks of benefits while attending a full-time approved training program through the Training Opportunities Program, also known as TOP or Section 30.  Work search requirements may also be waived for those attending a full time approved training.  A TOP application must be submitted to the Department of Unemployment Assistance by the 20</a:t>
            </a:r>
            <a:r>
              <a:rPr lang="en-US" baseline="30000" dirty="0"/>
              <a:t>th</a:t>
            </a:r>
            <a:r>
              <a:rPr lang="en-US" dirty="0"/>
              <a:t> payable week of benefits.  The Department of Unemployment Assistance must approve all trainings, but do not pay for the trainings.</a:t>
            </a:r>
          </a:p>
        </p:txBody>
      </p:sp>
      <p:sp>
        <p:nvSpPr>
          <p:cNvPr id="4" name="Slide Number Placeholder 3"/>
          <p:cNvSpPr>
            <a:spLocks noGrp="1"/>
          </p:cNvSpPr>
          <p:nvPr>
            <p:ph type="sldNum" sz="quarter" idx="5"/>
          </p:nvPr>
        </p:nvSpPr>
        <p:spPr/>
        <p:txBody>
          <a:bodyPr/>
          <a:lstStyle/>
          <a:p>
            <a:fld id="{1683126A-5919-944C-8385-AD187C64D85E}" type="slidenum">
              <a:rPr lang="en-US" smtClean="0"/>
              <a:t>12</a:t>
            </a:fld>
            <a:endParaRPr lang="en-US"/>
          </a:p>
        </p:txBody>
      </p:sp>
    </p:spTree>
    <p:extLst>
      <p:ext uri="{BB962C8B-B14F-4D97-AF65-F5344CB8AC3E}">
        <p14:creationId xmlns:p14="http://schemas.microsoft.com/office/powerpoint/2010/main" val="1794351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People who receive Department of Transitional Assistance (DTA) SNAP benefits (or are referred by DTA) can receive services and assistance in achieving their employment goals through the Work Participant Program or WPP.</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For our WPP participants the Career center provides, workshops, access to job fairs and employer recruitments, access to our Resource Room, Individual career Counseling, Training Funds when appropriate and available and Transportation reimbursement for job search activities through DTA for Abled Bodies Adults without dependents or ABAWD’s.</a:t>
            </a:r>
          </a:p>
          <a:p>
            <a:endParaRPr lang="en-US" dirty="0"/>
          </a:p>
        </p:txBody>
      </p:sp>
      <p:sp>
        <p:nvSpPr>
          <p:cNvPr id="4" name="Slide Number Placeholder 3"/>
          <p:cNvSpPr>
            <a:spLocks noGrp="1"/>
          </p:cNvSpPr>
          <p:nvPr>
            <p:ph type="sldNum" sz="quarter" idx="5"/>
          </p:nvPr>
        </p:nvSpPr>
        <p:spPr/>
        <p:txBody>
          <a:bodyPr/>
          <a:lstStyle/>
          <a:p>
            <a:fld id="{1683126A-5919-944C-8385-AD187C64D85E}" type="slidenum">
              <a:rPr lang="en-US" smtClean="0"/>
              <a:t>13</a:t>
            </a:fld>
            <a:endParaRPr lang="en-US"/>
          </a:p>
        </p:txBody>
      </p:sp>
    </p:spTree>
    <p:extLst>
      <p:ext uri="{BB962C8B-B14F-4D97-AF65-F5344CB8AC3E}">
        <p14:creationId xmlns:p14="http://schemas.microsoft.com/office/powerpoint/2010/main" val="3683645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 DTA Competitive Integrated Employment Service or CIES program empowers participants to pursue a path to economic stability.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Families who receive DTA cash benefits (and have a work requirement) work with the </a:t>
            </a:r>
            <a:r>
              <a:rPr lang="en-US" sz="1200" dirty="0" err="1"/>
              <a:t>MassHire</a:t>
            </a:r>
            <a:r>
              <a:rPr lang="en-US" sz="1200" dirty="0"/>
              <a:t> Franklin Hampshire Career Center to create a plan and achieve self-sufficiency.</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To those enrolled in CIES, the Career Center provides Child Care Services, Transportation reimbursement through DTA, Individual Career Counseling and work readiness workshops, Job search assistance, Training funds when appropriate and available, as well as post employment support for up to 6 months.</a:t>
            </a:r>
          </a:p>
          <a:p>
            <a:endParaRPr lang="en-US" dirty="0"/>
          </a:p>
        </p:txBody>
      </p:sp>
      <p:sp>
        <p:nvSpPr>
          <p:cNvPr id="4" name="Slide Number Placeholder 3"/>
          <p:cNvSpPr>
            <a:spLocks noGrp="1"/>
          </p:cNvSpPr>
          <p:nvPr>
            <p:ph type="sldNum" sz="quarter" idx="5"/>
          </p:nvPr>
        </p:nvSpPr>
        <p:spPr/>
        <p:txBody>
          <a:bodyPr/>
          <a:lstStyle/>
          <a:p>
            <a:fld id="{1683126A-5919-944C-8385-AD187C64D85E}" type="slidenum">
              <a:rPr lang="en-US" smtClean="0"/>
              <a:t>14</a:t>
            </a:fld>
            <a:endParaRPr lang="en-US"/>
          </a:p>
        </p:txBody>
      </p:sp>
    </p:spTree>
    <p:extLst>
      <p:ext uri="{BB962C8B-B14F-4D97-AF65-F5344CB8AC3E}">
        <p14:creationId xmlns:p14="http://schemas.microsoft.com/office/powerpoint/2010/main" val="27706553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Franklin Hampshire Career Center provides customers with Disabilities individualized Initial Assessments by appointment.  Assessments include an overview of benefits and referrals to external programs such as ABLE accounts, Work Without Limits and Plan to Achieve Self Support.  SSI and SSDI recipients may be eligible for programs such as Ticket to Work which offers job readiness, job search, job placement assistance, career counseling services with our disabilities coordinator and post-employment supports.</a:t>
            </a:r>
          </a:p>
          <a:p>
            <a:r>
              <a:rPr lang="en-US" dirty="0"/>
              <a:t>The Career Center also provides on-site information, makes adaptive equipment available and makes referrals for adaptive equipment for educational and employment needs.</a:t>
            </a:r>
          </a:p>
        </p:txBody>
      </p:sp>
      <p:sp>
        <p:nvSpPr>
          <p:cNvPr id="4" name="Slide Number Placeholder 3"/>
          <p:cNvSpPr>
            <a:spLocks noGrp="1"/>
          </p:cNvSpPr>
          <p:nvPr>
            <p:ph type="sldNum" sz="quarter" idx="5"/>
          </p:nvPr>
        </p:nvSpPr>
        <p:spPr/>
        <p:txBody>
          <a:bodyPr/>
          <a:lstStyle/>
          <a:p>
            <a:fld id="{1683126A-5919-944C-8385-AD187C64D85E}" type="slidenum">
              <a:rPr lang="en-US" smtClean="0"/>
              <a:t>15</a:t>
            </a:fld>
            <a:endParaRPr lang="en-US"/>
          </a:p>
        </p:txBody>
      </p:sp>
    </p:spTree>
    <p:extLst>
      <p:ext uri="{BB962C8B-B14F-4D97-AF65-F5344CB8AC3E}">
        <p14:creationId xmlns:p14="http://schemas.microsoft.com/office/powerpoint/2010/main" val="284343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The </a:t>
            </a:r>
            <a:r>
              <a:rPr lang="en-US" sz="1200" dirty="0" err="1"/>
              <a:t>MassHire</a:t>
            </a:r>
            <a:r>
              <a:rPr lang="en-US" sz="1200" dirty="0"/>
              <a:t> Franklin Hampshire Career Center is a Social Security Administration Employment Network offering the Ticket to Work </a:t>
            </a:r>
            <a:r>
              <a:rPr lang="en-US" sz="1200"/>
              <a:t>Program.  The </a:t>
            </a:r>
            <a:r>
              <a:rPr lang="en-US" sz="1200" dirty="0"/>
              <a:t>Ticket to Work Program is a free and voluntary program that can help Supplemental Social Security beneficiaries prepare for work, get a job, and become financially independent, all while keeping their Medicare or Medicaid benefits (with the goal to reduce them over time).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Ticket to Work participants receive Individual career Counseling, work readiness workshops, job search assistance, Benefits counseling, Access to training funds when eligible and information and referral to other programs.</a:t>
            </a:r>
          </a:p>
          <a:p>
            <a:endParaRPr lang="en-US" dirty="0"/>
          </a:p>
        </p:txBody>
      </p:sp>
      <p:sp>
        <p:nvSpPr>
          <p:cNvPr id="4" name="Slide Number Placeholder 3"/>
          <p:cNvSpPr>
            <a:spLocks noGrp="1"/>
          </p:cNvSpPr>
          <p:nvPr>
            <p:ph type="sldNum" sz="quarter" idx="5"/>
          </p:nvPr>
        </p:nvSpPr>
        <p:spPr/>
        <p:txBody>
          <a:bodyPr/>
          <a:lstStyle/>
          <a:p>
            <a:fld id="{1683126A-5919-944C-8385-AD187C64D85E}" type="slidenum">
              <a:rPr lang="en-US" smtClean="0"/>
              <a:t>16</a:t>
            </a:fld>
            <a:endParaRPr lang="en-US"/>
          </a:p>
        </p:txBody>
      </p:sp>
    </p:spTree>
    <p:extLst>
      <p:ext uri="{BB962C8B-B14F-4D97-AF65-F5344CB8AC3E}">
        <p14:creationId xmlns:p14="http://schemas.microsoft.com/office/powerpoint/2010/main" val="20738718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 Mass Department of Career Services and the Mass Rehabilitation Commission partner to assist training ready MRC customers to enroll  in workforce training  that will lead to increased employment opportunities through the MRC Workforce Training Partnership.  There is no cap on training costs for approved courses.  Participants may co-enroll in WIOA if appropriate.  They have 30 day contact while in training and assistance with job search when training is complete.  Follow up support after job placement is also provided.</a:t>
            </a:r>
          </a:p>
          <a:p>
            <a:endParaRPr lang="en-US" dirty="0"/>
          </a:p>
        </p:txBody>
      </p:sp>
      <p:sp>
        <p:nvSpPr>
          <p:cNvPr id="4" name="Slide Number Placeholder 3"/>
          <p:cNvSpPr>
            <a:spLocks noGrp="1"/>
          </p:cNvSpPr>
          <p:nvPr>
            <p:ph type="sldNum" sz="quarter" idx="5"/>
          </p:nvPr>
        </p:nvSpPr>
        <p:spPr/>
        <p:txBody>
          <a:bodyPr/>
          <a:lstStyle/>
          <a:p>
            <a:fld id="{1683126A-5919-944C-8385-AD187C64D85E}" type="slidenum">
              <a:rPr lang="en-US" smtClean="0"/>
              <a:t>17</a:t>
            </a:fld>
            <a:endParaRPr lang="en-US"/>
          </a:p>
        </p:txBody>
      </p:sp>
    </p:spTree>
    <p:extLst>
      <p:ext uri="{BB962C8B-B14F-4D97-AF65-F5344CB8AC3E}">
        <p14:creationId xmlns:p14="http://schemas.microsoft.com/office/powerpoint/2010/main" val="196179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Anitra </a:t>
            </a:r>
          </a:p>
        </p:txBody>
      </p:sp>
      <p:sp>
        <p:nvSpPr>
          <p:cNvPr id="4" name="Slide Number Placeholder 3"/>
          <p:cNvSpPr>
            <a:spLocks noGrp="1"/>
          </p:cNvSpPr>
          <p:nvPr>
            <p:ph type="sldNum" sz="quarter" idx="5"/>
          </p:nvPr>
        </p:nvSpPr>
        <p:spPr/>
        <p:txBody>
          <a:bodyPr/>
          <a:lstStyle/>
          <a:p>
            <a:fld id="{1683126A-5919-944C-8385-AD187C64D85E}" type="slidenum">
              <a:rPr lang="en-US" smtClean="0"/>
              <a:t>19</a:t>
            </a:fld>
            <a:endParaRPr lang="en-US"/>
          </a:p>
        </p:txBody>
      </p:sp>
    </p:spTree>
    <p:extLst>
      <p:ext uri="{BB962C8B-B14F-4D97-AF65-F5344CB8AC3E}">
        <p14:creationId xmlns:p14="http://schemas.microsoft.com/office/powerpoint/2010/main" val="13992173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Anitra </a:t>
            </a:r>
          </a:p>
        </p:txBody>
      </p:sp>
      <p:sp>
        <p:nvSpPr>
          <p:cNvPr id="4" name="Slide Number Placeholder 3"/>
          <p:cNvSpPr>
            <a:spLocks noGrp="1"/>
          </p:cNvSpPr>
          <p:nvPr>
            <p:ph type="sldNum" sz="quarter" idx="5"/>
          </p:nvPr>
        </p:nvSpPr>
        <p:spPr/>
        <p:txBody>
          <a:bodyPr/>
          <a:lstStyle/>
          <a:p>
            <a:fld id="{1683126A-5919-944C-8385-AD187C64D85E}" type="slidenum">
              <a:rPr lang="en-US" smtClean="0"/>
              <a:t>20</a:t>
            </a:fld>
            <a:endParaRPr lang="en-US"/>
          </a:p>
        </p:txBody>
      </p:sp>
    </p:spTree>
    <p:extLst>
      <p:ext uri="{BB962C8B-B14F-4D97-AF65-F5344CB8AC3E}">
        <p14:creationId xmlns:p14="http://schemas.microsoft.com/office/powerpoint/2010/main" val="1251692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Franklin Hampshire region is one of the most rural in Massachusetts with over 1,400 square miles of geography and a total population of approximately 245,000. We serve the 50 communities of Franklin and Hampshire Counties as well as the communities of </a:t>
            </a:r>
            <a:r>
              <a:rPr lang="en-US" dirty="0" err="1"/>
              <a:t>Royalston</a:t>
            </a:r>
            <a:r>
              <a:rPr lang="en-US" dirty="0"/>
              <a:t>, Athol, </a:t>
            </a:r>
            <a:r>
              <a:rPr lang="en-US" dirty="0" err="1"/>
              <a:t>Phillipston</a:t>
            </a:r>
            <a:r>
              <a:rPr lang="en-US" dirty="0"/>
              <a:t>, and </a:t>
            </a:r>
            <a:r>
              <a:rPr lang="en-US" dirty="0" err="1"/>
              <a:t>Petersham</a:t>
            </a:r>
            <a:r>
              <a:rPr lang="en-US" dirty="0"/>
              <a:t> in Worcester County that are part of the North </a:t>
            </a:r>
            <a:r>
              <a:rPr lang="en-US" dirty="0" err="1"/>
              <a:t>Quabbin</a:t>
            </a:r>
            <a:r>
              <a:rPr lang="en-US" dirty="0"/>
              <a:t> area.</a:t>
            </a:r>
          </a:p>
          <a:p>
            <a:endParaRPr lang="en-US" dirty="0"/>
          </a:p>
        </p:txBody>
      </p:sp>
      <p:sp>
        <p:nvSpPr>
          <p:cNvPr id="4" name="Slide Number Placeholder 3"/>
          <p:cNvSpPr>
            <a:spLocks noGrp="1"/>
          </p:cNvSpPr>
          <p:nvPr>
            <p:ph type="sldNum" sz="quarter" idx="5"/>
          </p:nvPr>
        </p:nvSpPr>
        <p:spPr/>
        <p:txBody>
          <a:bodyPr/>
          <a:lstStyle/>
          <a:p>
            <a:fld id="{1683126A-5919-944C-8385-AD187C64D85E}" type="slidenum">
              <a:rPr lang="en-US" smtClean="0"/>
              <a:t>2</a:t>
            </a:fld>
            <a:endParaRPr lang="en-US"/>
          </a:p>
        </p:txBody>
      </p:sp>
    </p:spTree>
    <p:extLst>
      <p:ext uri="{BB962C8B-B14F-4D97-AF65-F5344CB8AC3E}">
        <p14:creationId xmlns:p14="http://schemas.microsoft.com/office/powerpoint/2010/main" val="4082853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MHFHCC provides language access services to Limited English Proficiency (LEP) customers.   Front desk staff work with the customer to identify the language of choice referencing a displayed poster of 12 languages.  The Career Center has two staff who provide Spanish translation, one of them being a front desk staff person.  All staff have access to a Multilingual Language line that provides translation of over 12 languages, in addition to the translation of employment and training, and unemployment insurance forms and handouts, and the Career Center Seminar, and introduction to CC services and programs, is available in 12 languages.  </a:t>
            </a:r>
          </a:p>
          <a:p>
            <a:endParaRPr lang="en-US" dirty="0"/>
          </a:p>
        </p:txBody>
      </p:sp>
      <p:sp>
        <p:nvSpPr>
          <p:cNvPr id="4" name="Slide Number Placeholder 3"/>
          <p:cNvSpPr>
            <a:spLocks noGrp="1"/>
          </p:cNvSpPr>
          <p:nvPr>
            <p:ph type="sldNum" sz="quarter" idx="5"/>
          </p:nvPr>
        </p:nvSpPr>
        <p:spPr/>
        <p:txBody>
          <a:bodyPr/>
          <a:lstStyle/>
          <a:p>
            <a:fld id="{1683126A-5919-944C-8385-AD187C64D85E}" type="slidenum">
              <a:rPr lang="en-US" smtClean="0"/>
              <a:t>3</a:t>
            </a:fld>
            <a:endParaRPr lang="en-US"/>
          </a:p>
        </p:txBody>
      </p:sp>
    </p:spTree>
    <p:extLst>
      <p:ext uri="{BB962C8B-B14F-4D97-AF65-F5344CB8AC3E}">
        <p14:creationId xmlns:p14="http://schemas.microsoft.com/office/powerpoint/2010/main" val="4152157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MHFHCC offers a variety of employment and training services and continues to do so remotely.  For Job Search Assistance, a Hot Jobs list is available on the CC website.  This list, updated daily, includes jobs in the Franklin and Hampshire Counties, and the North </a:t>
            </a:r>
            <a:r>
              <a:rPr lang="en-US" dirty="0" err="1"/>
              <a:t>Quabbin</a:t>
            </a:r>
            <a:r>
              <a:rPr lang="en-US" dirty="0"/>
              <a:t> Region. The Business Services Team is currently developing a Virtual Summer Job Expo, scheduled to take place form June 22</a:t>
            </a:r>
            <a:r>
              <a:rPr lang="en-US" baseline="30000" dirty="0"/>
              <a:t>nd</a:t>
            </a:r>
            <a:r>
              <a:rPr lang="en-US" dirty="0"/>
              <a:t> thru June 24</a:t>
            </a:r>
            <a:r>
              <a:rPr lang="en-US" baseline="30000" dirty="0"/>
              <a:t>th</a:t>
            </a:r>
            <a:r>
              <a:rPr lang="en-US" dirty="0"/>
              <a:t>.  Employers are invited to list their job openings on the MHFHCC website….</a:t>
            </a:r>
          </a:p>
          <a:p>
            <a:r>
              <a:rPr lang="en-US" dirty="0"/>
              <a:t>Unemployment Insurance – U</a:t>
            </a:r>
            <a:r>
              <a:rPr lang="en-US" i="0" dirty="0"/>
              <a:t>I Online Assistance is provided over-the-phone by two Career Center staff: opening/reopening claims, directing them to online documents, providing claim updates, etc. </a:t>
            </a:r>
            <a:endParaRPr lang="en-US" dirty="0"/>
          </a:p>
          <a:p>
            <a:r>
              <a:rPr lang="en-US" dirty="0"/>
              <a:t>Career Services counselors currently offer one-on-one Counselor Consults.  During these phone consultations counselors conduct a brief assessment and work with the customer to identify next steps.  </a:t>
            </a:r>
            <a:r>
              <a:rPr lang="en-US" dirty="0" err="1"/>
              <a:t>inc</a:t>
            </a:r>
            <a:r>
              <a:rPr lang="en-US" dirty="0"/>
              <a:t> Customers now have access to a variety of remote offerings: resume and cover letter writing, interviewing skills, and </a:t>
            </a:r>
            <a:r>
              <a:rPr lang="en-US" dirty="0" err="1"/>
              <a:t>linkedIn</a:t>
            </a:r>
            <a:r>
              <a:rPr lang="en-US" dirty="0"/>
              <a:t> webinars, and will soon be invited to participate in a Virtual Job Fair. </a:t>
            </a:r>
          </a:p>
        </p:txBody>
      </p:sp>
      <p:sp>
        <p:nvSpPr>
          <p:cNvPr id="4" name="Slide Number Placeholder 3"/>
          <p:cNvSpPr>
            <a:spLocks noGrp="1"/>
          </p:cNvSpPr>
          <p:nvPr>
            <p:ph type="sldNum" sz="quarter" idx="5"/>
          </p:nvPr>
        </p:nvSpPr>
        <p:spPr/>
        <p:txBody>
          <a:bodyPr/>
          <a:lstStyle/>
          <a:p>
            <a:fld id="{1683126A-5919-944C-8385-AD187C64D85E}" type="slidenum">
              <a:rPr lang="en-US" smtClean="0"/>
              <a:t>4</a:t>
            </a:fld>
            <a:endParaRPr lang="en-US"/>
          </a:p>
        </p:txBody>
      </p:sp>
    </p:spTree>
    <p:extLst>
      <p:ext uri="{BB962C8B-B14F-4D97-AF65-F5344CB8AC3E}">
        <p14:creationId xmlns:p14="http://schemas.microsoft.com/office/powerpoint/2010/main" val="42518323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MHFHCC services and programs are enhanced by its Partnerships with local agencies and organizations.  Thru this partnership, shared customers are identified as are Best Practices, and referrals to Partner agencies provide a full range of service and program offerings.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Through collaborative efforts, members identify shared customers to best align services, and provide an integrated service delivery, allowing customers to make the best use of, and have access to, a full range of services and resources within the community.</a:t>
            </a:r>
            <a:endParaRPr lang="en-US" b="1" dirty="0"/>
          </a:p>
          <a:p>
            <a:r>
              <a:rPr lang="en-US" b="1" dirty="0"/>
              <a:t>Teri: should I add those Partners who are MHFHWB members: Hampshire – and Franklin – County Sheriff’s Office and International Language Institute?  </a:t>
            </a:r>
          </a:p>
        </p:txBody>
      </p:sp>
      <p:sp>
        <p:nvSpPr>
          <p:cNvPr id="4" name="Slide Number Placeholder 3"/>
          <p:cNvSpPr>
            <a:spLocks noGrp="1"/>
          </p:cNvSpPr>
          <p:nvPr>
            <p:ph type="sldNum" sz="quarter" idx="5"/>
          </p:nvPr>
        </p:nvSpPr>
        <p:spPr/>
        <p:txBody>
          <a:bodyPr/>
          <a:lstStyle/>
          <a:p>
            <a:fld id="{1683126A-5919-944C-8385-AD187C64D85E}" type="slidenum">
              <a:rPr lang="en-US" smtClean="0"/>
              <a:t>5</a:t>
            </a:fld>
            <a:endParaRPr lang="en-US"/>
          </a:p>
        </p:txBody>
      </p:sp>
    </p:spTree>
    <p:extLst>
      <p:ext uri="{BB962C8B-B14F-4D97-AF65-F5344CB8AC3E}">
        <p14:creationId xmlns:p14="http://schemas.microsoft.com/office/powerpoint/2010/main" val="3355282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MHFHCC provides services/programs to priority populations including Migrant Seasonal Farm Workers.   </a:t>
            </a:r>
          </a:p>
          <a:p>
            <a:r>
              <a:rPr lang="en-US" b="0" dirty="0"/>
              <a:t>Migrant workers who travel from one job site to another, not however within the same day.</a:t>
            </a:r>
          </a:p>
          <a:p>
            <a:r>
              <a:rPr lang="en-US" b="0" dirty="0"/>
              <a:t>Seasonal: workers who move from one seasonal farm job to another, and is employed on a seasonal basis for a limited period of time.</a:t>
            </a:r>
          </a:p>
          <a:p>
            <a:r>
              <a:rPr lang="en-US" b="0" dirty="0"/>
              <a:t>Farm workers are assisted over the phone thru the review of the job description and application process, and informed of other CC services and programs available. </a:t>
            </a:r>
          </a:p>
          <a:p>
            <a:r>
              <a:rPr lang="en-US" b="0" dirty="0"/>
              <a:t>They are invited to view the MHFHCC website for more information. </a:t>
            </a:r>
          </a:p>
        </p:txBody>
      </p:sp>
      <p:sp>
        <p:nvSpPr>
          <p:cNvPr id="4" name="Slide Number Placeholder 3"/>
          <p:cNvSpPr>
            <a:spLocks noGrp="1"/>
          </p:cNvSpPr>
          <p:nvPr>
            <p:ph type="sldNum" sz="quarter" idx="5"/>
          </p:nvPr>
        </p:nvSpPr>
        <p:spPr/>
        <p:txBody>
          <a:bodyPr/>
          <a:lstStyle/>
          <a:p>
            <a:fld id="{1683126A-5919-944C-8385-AD187C64D85E}" type="slidenum">
              <a:rPr lang="en-US" smtClean="0"/>
              <a:t>8</a:t>
            </a:fld>
            <a:endParaRPr lang="en-US"/>
          </a:p>
        </p:txBody>
      </p:sp>
    </p:spTree>
    <p:extLst>
      <p:ext uri="{BB962C8B-B14F-4D97-AF65-F5344CB8AC3E}">
        <p14:creationId xmlns:p14="http://schemas.microsoft.com/office/powerpoint/2010/main" val="3484257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Veterans and eligible spouses are provided Priority of Service at all Career Centers, with access to services earlier in time than non-Veteran customers; e.g. workshop/seminar participation, skill assessment/testing, job search/application, etc.   The Career Center Veterans Representative works with Veterans having Significant Barriers to Employment, assisting them with job search, resumes, training needs, and the development of a Career Plan. </a:t>
            </a:r>
          </a:p>
        </p:txBody>
      </p:sp>
      <p:sp>
        <p:nvSpPr>
          <p:cNvPr id="4" name="Slide Number Placeholder 3"/>
          <p:cNvSpPr>
            <a:spLocks noGrp="1"/>
          </p:cNvSpPr>
          <p:nvPr>
            <p:ph type="sldNum" sz="quarter" idx="5"/>
          </p:nvPr>
        </p:nvSpPr>
        <p:spPr/>
        <p:txBody>
          <a:bodyPr/>
          <a:lstStyle/>
          <a:p>
            <a:fld id="{1683126A-5919-944C-8385-AD187C64D85E}" type="slidenum">
              <a:rPr lang="en-US" smtClean="0"/>
              <a:t>9</a:t>
            </a:fld>
            <a:endParaRPr lang="en-US"/>
          </a:p>
        </p:txBody>
      </p:sp>
    </p:spTree>
    <p:extLst>
      <p:ext uri="{BB962C8B-B14F-4D97-AF65-F5344CB8AC3E}">
        <p14:creationId xmlns:p14="http://schemas.microsoft.com/office/powerpoint/2010/main" val="2214507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MHFHCC is a Business Service Center for employers in the Franklin and Hampshire Counties, and the North </a:t>
            </a:r>
            <a:r>
              <a:rPr lang="en-US" dirty="0" err="1"/>
              <a:t>Quabbin</a:t>
            </a:r>
            <a:r>
              <a:rPr lang="en-US" dirty="0"/>
              <a:t> Region. The Business Services Team, known as the “</a:t>
            </a:r>
            <a:r>
              <a:rPr lang="en-US" dirty="0" err="1"/>
              <a:t>BizTeam</a:t>
            </a:r>
            <a:r>
              <a:rPr lang="en-US" dirty="0"/>
              <a:t>” assists businesses with a variety of needs: hiring and training, job postings, applicant matching and pre-screening, recruitments and job fairs, etc.  The Team is currently developing a Virtual Job Fair and a Virtual Meet the Employer panel discussion featuring businesses from different sectors.  </a:t>
            </a:r>
          </a:p>
        </p:txBody>
      </p:sp>
      <p:sp>
        <p:nvSpPr>
          <p:cNvPr id="4" name="Slide Number Placeholder 3"/>
          <p:cNvSpPr>
            <a:spLocks noGrp="1"/>
          </p:cNvSpPr>
          <p:nvPr>
            <p:ph type="sldNum" sz="quarter" idx="5"/>
          </p:nvPr>
        </p:nvSpPr>
        <p:spPr/>
        <p:txBody>
          <a:bodyPr/>
          <a:lstStyle/>
          <a:p>
            <a:fld id="{1683126A-5919-944C-8385-AD187C64D85E}" type="slidenum">
              <a:rPr lang="en-US" smtClean="0"/>
              <a:t>10</a:t>
            </a:fld>
            <a:endParaRPr lang="en-US"/>
          </a:p>
        </p:txBody>
      </p:sp>
    </p:spTree>
    <p:extLst>
      <p:ext uri="{BB962C8B-B14F-4D97-AF65-F5344CB8AC3E}">
        <p14:creationId xmlns:p14="http://schemas.microsoft.com/office/powerpoint/2010/main" val="2182153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Workforce Innovation &amp; Opportunity Act is a federally funded program for individual Job Seekers re-entering the workforce and for low income Job Seekers.  Those eligible work with a Career Services Counselor to assess their skills, create a career plan, explore Labor Market Information and search for Jobs.  WIOA may also assist in paying for training  when available and appropriate.  Trainings may include occupational or skills training, On the Job Trainings or Apprenticeships.  Individuals who are interested attend a WIOA Orientation (which is now virtual) to learn more about the program and if they are eligible.</a:t>
            </a:r>
          </a:p>
        </p:txBody>
      </p:sp>
      <p:sp>
        <p:nvSpPr>
          <p:cNvPr id="4" name="Slide Number Placeholder 3"/>
          <p:cNvSpPr>
            <a:spLocks noGrp="1"/>
          </p:cNvSpPr>
          <p:nvPr>
            <p:ph type="sldNum" sz="quarter" idx="5"/>
          </p:nvPr>
        </p:nvSpPr>
        <p:spPr/>
        <p:txBody>
          <a:bodyPr/>
          <a:lstStyle/>
          <a:p>
            <a:fld id="{1683126A-5919-944C-8385-AD187C64D85E}" type="slidenum">
              <a:rPr lang="en-US" smtClean="0"/>
              <a:t>11</a:t>
            </a:fld>
            <a:endParaRPr lang="en-US"/>
          </a:p>
        </p:txBody>
      </p:sp>
    </p:spTree>
    <p:extLst>
      <p:ext uri="{BB962C8B-B14F-4D97-AF65-F5344CB8AC3E}">
        <p14:creationId xmlns:p14="http://schemas.microsoft.com/office/powerpoint/2010/main" val="30027264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5" name="Title 14"/>
          <p:cNvSpPr>
            <a:spLocks noGrp="1"/>
          </p:cNvSpPr>
          <p:nvPr userDrawn="1">
            <p:ph type="title"/>
          </p:nvPr>
        </p:nvSpPr>
        <p:spPr>
          <a:xfrm>
            <a:off x="457200" y="972490"/>
            <a:ext cx="6400800" cy="1141001"/>
          </a:xfrm>
        </p:spPr>
        <p:txBody>
          <a:bodyPr lIns="0" rIns="0" anchor="b" anchorCtr="0"/>
          <a:lstStyle>
            <a:lvl1pPr>
              <a:lnSpc>
                <a:spcPct val="80000"/>
              </a:lnSpc>
              <a:defRPr sz="5400" b="0">
                <a:solidFill>
                  <a:srgbClr val="118963"/>
                </a:solidFill>
              </a:defRPr>
            </a:lvl1pPr>
          </a:lstStyle>
          <a:p>
            <a:r>
              <a:rPr lang="en-US" dirty="0"/>
              <a:t>Click to edit Master title style</a:t>
            </a:r>
          </a:p>
        </p:txBody>
      </p:sp>
      <p:sp>
        <p:nvSpPr>
          <p:cNvPr id="17" name="Text Placeholder 16"/>
          <p:cNvSpPr>
            <a:spLocks noGrp="1"/>
          </p:cNvSpPr>
          <p:nvPr userDrawn="1">
            <p:ph type="body" sz="quarter" idx="10"/>
          </p:nvPr>
        </p:nvSpPr>
        <p:spPr>
          <a:xfrm>
            <a:off x="457200" y="2192459"/>
            <a:ext cx="6597650" cy="746125"/>
          </a:xfrm>
        </p:spPr>
        <p:txBody>
          <a:bodyPr lIns="0" rIns="0">
            <a:noAutofit/>
          </a:bodyPr>
          <a:lstStyle>
            <a:lvl1pPr marL="0" indent="0">
              <a:lnSpc>
                <a:spcPct val="80000"/>
              </a:lnSpc>
              <a:buNone/>
              <a:defRPr sz="2800">
                <a:solidFill>
                  <a:srgbClr val="7F7F7F"/>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Click to edit Master text styles</a:t>
            </a:r>
          </a:p>
        </p:txBody>
      </p:sp>
      <p:sp>
        <p:nvSpPr>
          <p:cNvPr id="20" name="Text Placeholder 16"/>
          <p:cNvSpPr>
            <a:spLocks noGrp="1"/>
          </p:cNvSpPr>
          <p:nvPr userDrawn="1">
            <p:ph type="body" sz="quarter" idx="11" hasCustomPrompt="1"/>
          </p:nvPr>
        </p:nvSpPr>
        <p:spPr>
          <a:xfrm>
            <a:off x="457200" y="6215298"/>
            <a:ext cx="5035550" cy="297677"/>
          </a:xfrm>
        </p:spPr>
        <p:txBody>
          <a:bodyPr lIns="0" rIns="0">
            <a:noAutofit/>
          </a:bodyPr>
          <a:lstStyle>
            <a:lvl1pPr marL="0" indent="0">
              <a:lnSpc>
                <a:spcPct val="90000"/>
              </a:lnSpc>
              <a:buNone/>
              <a:defRPr sz="1600">
                <a:solidFill>
                  <a:schemeClr val="bg1">
                    <a:lumMod val="50000"/>
                  </a:schemeClr>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April 27, 2018</a:t>
            </a:r>
          </a:p>
        </p:txBody>
      </p:sp>
      <p:sp>
        <p:nvSpPr>
          <p:cNvPr id="22" name="Text Placeholder 16"/>
          <p:cNvSpPr>
            <a:spLocks noGrp="1"/>
          </p:cNvSpPr>
          <p:nvPr userDrawn="1">
            <p:ph type="body" sz="quarter" idx="12" hasCustomPrompt="1"/>
          </p:nvPr>
        </p:nvSpPr>
        <p:spPr>
          <a:xfrm>
            <a:off x="457200" y="5846926"/>
            <a:ext cx="5035550" cy="350898"/>
          </a:xfrm>
        </p:spPr>
        <p:txBody>
          <a:bodyPr lIns="0" rIns="0">
            <a:noAutofit/>
          </a:bodyPr>
          <a:lstStyle>
            <a:lvl1pPr marL="0" indent="0">
              <a:lnSpc>
                <a:spcPct val="80000"/>
              </a:lnSpc>
              <a:buNone/>
              <a:defRPr sz="2400">
                <a:solidFill>
                  <a:srgbClr val="042B4A"/>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Presenter</a:t>
            </a:r>
          </a:p>
        </p:txBody>
      </p:sp>
      <p:sp>
        <p:nvSpPr>
          <p:cNvPr id="4" name="Freeform 3"/>
          <p:cNvSpPr/>
          <p:nvPr userDrawn="1"/>
        </p:nvSpPr>
        <p:spPr>
          <a:xfrm>
            <a:off x="6905784" y="-43607"/>
            <a:ext cx="3122512" cy="4506428"/>
          </a:xfrm>
          <a:custGeom>
            <a:avLst/>
            <a:gdLst>
              <a:gd name="connsiteX0" fmla="*/ 2123722 w 2949222"/>
              <a:gd name="connsiteY0" fmla="*/ 4614333 h 4614333"/>
              <a:gd name="connsiteX1" fmla="*/ 0 w 2949222"/>
              <a:gd name="connsiteY1" fmla="*/ 7055 h 4614333"/>
              <a:gd name="connsiteX2" fmla="*/ 2949222 w 2949222"/>
              <a:gd name="connsiteY2" fmla="*/ 0 h 4614333"/>
              <a:gd name="connsiteX3" fmla="*/ 2942166 w 2949222"/>
              <a:gd name="connsiteY3" fmla="*/ 4607277 h 4614333"/>
              <a:gd name="connsiteX4" fmla="*/ 2123722 w 2949222"/>
              <a:gd name="connsiteY4" fmla="*/ 4614333 h 4614333"/>
              <a:gd name="connsiteX0" fmla="*/ 2109611 w 2949222"/>
              <a:gd name="connsiteY0" fmla="*/ 4571999 h 4607277"/>
              <a:gd name="connsiteX1" fmla="*/ 0 w 2949222"/>
              <a:gd name="connsiteY1" fmla="*/ 7055 h 4607277"/>
              <a:gd name="connsiteX2" fmla="*/ 2949222 w 2949222"/>
              <a:gd name="connsiteY2" fmla="*/ 0 h 4607277"/>
              <a:gd name="connsiteX3" fmla="*/ 2942166 w 2949222"/>
              <a:gd name="connsiteY3" fmla="*/ 4607277 h 4607277"/>
              <a:gd name="connsiteX4" fmla="*/ 2109611 w 2949222"/>
              <a:gd name="connsiteY4" fmla="*/ 4571999 h 4607277"/>
              <a:gd name="connsiteX0" fmla="*/ 2109611 w 2949222"/>
              <a:gd name="connsiteY0" fmla="*/ 4571999 h 4571999"/>
              <a:gd name="connsiteX1" fmla="*/ 0 w 2949222"/>
              <a:gd name="connsiteY1" fmla="*/ 7055 h 4571999"/>
              <a:gd name="connsiteX2" fmla="*/ 2949222 w 2949222"/>
              <a:gd name="connsiteY2" fmla="*/ 0 h 4571999"/>
              <a:gd name="connsiteX3" fmla="*/ 2942166 w 2949222"/>
              <a:gd name="connsiteY3" fmla="*/ 4571999 h 4571999"/>
              <a:gd name="connsiteX4" fmla="*/ 2109611 w 2949222"/>
              <a:gd name="connsiteY4" fmla="*/ 4571999 h 4571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9222" h="4571999">
                <a:moveTo>
                  <a:pt x="2109611" y="4571999"/>
                </a:moveTo>
                <a:lnTo>
                  <a:pt x="0" y="7055"/>
                </a:lnTo>
                <a:lnTo>
                  <a:pt x="2949222" y="0"/>
                </a:lnTo>
                <a:lnTo>
                  <a:pt x="2942166" y="4571999"/>
                </a:lnTo>
                <a:lnTo>
                  <a:pt x="2109611" y="4571999"/>
                </a:lnTo>
                <a:close/>
              </a:path>
            </a:pathLst>
          </a:custGeom>
          <a:solidFill>
            <a:srgbClr val="45A7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userDrawn="1"/>
        </p:nvSpPr>
        <p:spPr>
          <a:xfrm>
            <a:off x="0" y="4528392"/>
            <a:ext cx="9151056" cy="820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7056" y="4528392"/>
            <a:ext cx="9144000" cy="0"/>
          </a:xfrm>
          <a:prstGeom prst="line">
            <a:avLst/>
          </a:prstGeom>
          <a:ln w="28575" cmpd="sng">
            <a:solidFill>
              <a:srgbClr val="FAA71F"/>
            </a:solidFill>
          </a:ln>
          <a:effectLst/>
        </p:spPr>
        <p:style>
          <a:lnRef idx="2">
            <a:schemeClr val="accent1"/>
          </a:lnRef>
          <a:fillRef idx="0">
            <a:schemeClr val="accent1"/>
          </a:fillRef>
          <a:effectRef idx="1">
            <a:schemeClr val="accent1"/>
          </a:effectRef>
          <a:fontRef idx="minor">
            <a:schemeClr val="tx1"/>
          </a:fontRef>
        </p:style>
      </p:cxnSp>
      <p:sp>
        <p:nvSpPr>
          <p:cNvPr id="11" name="Freeform 10"/>
          <p:cNvSpPr/>
          <p:nvPr userDrawn="1"/>
        </p:nvSpPr>
        <p:spPr>
          <a:xfrm>
            <a:off x="7033376" y="-60755"/>
            <a:ext cx="3122512" cy="4506428"/>
          </a:xfrm>
          <a:custGeom>
            <a:avLst/>
            <a:gdLst>
              <a:gd name="connsiteX0" fmla="*/ 2123722 w 2949222"/>
              <a:gd name="connsiteY0" fmla="*/ 4614333 h 4614333"/>
              <a:gd name="connsiteX1" fmla="*/ 0 w 2949222"/>
              <a:gd name="connsiteY1" fmla="*/ 7055 h 4614333"/>
              <a:gd name="connsiteX2" fmla="*/ 2949222 w 2949222"/>
              <a:gd name="connsiteY2" fmla="*/ 0 h 4614333"/>
              <a:gd name="connsiteX3" fmla="*/ 2942166 w 2949222"/>
              <a:gd name="connsiteY3" fmla="*/ 4607277 h 4614333"/>
              <a:gd name="connsiteX4" fmla="*/ 2123722 w 2949222"/>
              <a:gd name="connsiteY4" fmla="*/ 4614333 h 4614333"/>
              <a:gd name="connsiteX0" fmla="*/ 2109611 w 2949222"/>
              <a:gd name="connsiteY0" fmla="*/ 4571999 h 4607277"/>
              <a:gd name="connsiteX1" fmla="*/ 0 w 2949222"/>
              <a:gd name="connsiteY1" fmla="*/ 7055 h 4607277"/>
              <a:gd name="connsiteX2" fmla="*/ 2949222 w 2949222"/>
              <a:gd name="connsiteY2" fmla="*/ 0 h 4607277"/>
              <a:gd name="connsiteX3" fmla="*/ 2942166 w 2949222"/>
              <a:gd name="connsiteY3" fmla="*/ 4607277 h 4607277"/>
              <a:gd name="connsiteX4" fmla="*/ 2109611 w 2949222"/>
              <a:gd name="connsiteY4" fmla="*/ 4571999 h 4607277"/>
              <a:gd name="connsiteX0" fmla="*/ 2109611 w 2949222"/>
              <a:gd name="connsiteY0" fmla="*/ 4571999 h 4571999"/>
              <a:gd name="connsiteX1" fmla="*/ 0 w 2949222"/>
              <a:gd name="connsiteY1" fmla="*/ 7055 h 4571999"/>
              <a:gd name="connsiteX2" fmla="*/ 2949222 w 2949222"/>
              <a:gd name="connsiteY2" fmla="*/ 0 h 4571999"/>
              <a:gd name="connsiteX3" fmla="*/ 2942166 w 2949222"/>
              <a:gd name="connsiteY3" fmla="*/ 4571999 h 4571999"/>
              <a:gd name="connsiteX4" fmla="*/ 2109611 w 2949222"/>
              <a:gd name="connsiteY4" fmla="*/ 4571999 h 4571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9222" h="4571999">
                <a:moveTo>
                  <a:pt x="2109611" y="4571999"/>
                </a:moveTo>
                <a:lnTo>
                  <a:pt x="0" y="7055"/>
                </a:lnTo>
                <a:lnTo>
                  <a:pt x="2949222" y="0"/>
                </a:lnTo>
                <a:lnTo>
                  <a:pt x="2942166" y="4571999"/>
                </a:lnTo>
                <a:lnTo>
                  <a:pt x="2109611" y="4571999"/>
                </a:lnTo>
                <a:close/>
              </a:path>
            </a:pathLst>
          </a:custGeom>
          <a:solidFill>
            <a:srgbClr val="1189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32" name="Picture 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07248" y="4305240"/>
            <a:ext cx="3354198" cy="2683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0804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Chart Placeholder 2"/>
          <p:cNvSpPr>
            <a:spLocks noGrp="1"/>
          </p:cNvSpPr>
          <p:nvPr>
            <p:ph type="chart" sz="quarter" idx="10"/>
          </p:nvPr>
        </p:nvSpPr>
        <p:spPr>
          <a:xfrm>
            <a:off x="457200" y="1555750"/>
            <a:ext cx="8229600" cy="4306888"/>
          </a:xfrm>
        </p:spPr>
        <p:txBody>
          <a:bodyPr/>
          <a:lstStyle/>
          <a:p>
            <a:endParaRPr lang="en-US"/>
          </a:p>
        </p:txBody>
      </p:sp>
    </p:spTree>
    <p:extLst>
      <p:ext uri="{BB962C8B-B14F-4D97-AF65-F5344CB8AC3E}">
        <p14:creationId xmlns:p14="http://schemas.microsoft.com/office/powerpoint/2010/main" val="3951118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Table Placeholder 3"/>
          <p:cNvSpPr>
            <a:spLocks noGrp="1"/>
          </p:cNvSpPr>
          <p:nvPr>
            <p:ph type="tbl" sz="quarter" idx="11"/>
          </p:nvPr>
        </p:nvSpPr>
        <p:spPr>
          <a:xfrm>
            <a:off x="457200" y="1555750"/>
            <a:ext cx="8229600" cy="4306888"/>
          </a:xfrm>
        </p:spPr>
        <p:txBody>
          <a:bodyPr/>
          <a:lstStyle/>
          <a:p>
            <a:endParaRPr lang="en-US"/>
          </a:p>
        </p:txBody>
      </p:sp>
    </p:spTree>
    <p:extLst>
      <p:ext uri="{BB962C8B-B14F-4D97-AF65-F5344CB8AC3E}">
        <p14:creationId xmlns:p14="http://schemas.microsoft.com/office/powerpoint/2010/main" val="770091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 name="Picture Placeholder 4"/>
          <p:cNvSpPr>
            <a:spLocks noGrp="1"/>
          </p:cNvSpPr>
          <p:nvPr>
            <p:ph type="pic" sz="quarter" idx="10"/>
          </p:nvPr>
        </p:nvSpPr>
        <p:spPr>
          <a:xfrm>
            <a:off x="0" y="1216122"/>
            <a:ext cx="9144000" cy="4918364"/>
          </a:xfrm>
          <a:solidFill>
            <a:srgbClr val="D1D3D4"/>
          </a:solidFill>
        </p:spPr>
        <p:txBody>
          <a:bodyPr/>
          <a:lstStyle/>
          <a:p>
            <a:endParaRPr lang="en-US"/>
          </a:p>
        </p:txBody>
      </p:sp>
    </p:spTree>
    <p:extLst>
      <p:ext uri="{BB962C8B-B14F-4D97-AF65-F5344CB8AC3E}">
        <p14:creationId xmlns:p14="http://schemas.microsoft.com/office/powerpoint/2010/main" val="302503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Images">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 name="Picture Placeholder 4"/>
          <p:cNvSpPr>
            <a:spLocks noGrp="1"/>
          </p:cNvSpPr>
          <p:nvPr>
            <p:ph type="pic" sz="quarter" idx="10"/>
          </p:nvPr>
        </p:nvSpPr>
        <p:spPr>
          <a:xfrm>
            <a:off x="0" y="1216122"/>
            <a:ext cx="4582583" cy="4918364"/>
          </a:xfrm>
          <a:solidFill>
            <a:srgbClr val="D1D3D4"/>
          </a:solidFill>
        </p:spPr>
        <p:txBody>
          <a:bodyPr>
            <a:normAutofit/>
          </a:bodyPr>
          <a:lstStyle>
            <a:lvl1pPr>
              <a:defRPr sz="2400"/>
            </a:lvl1pPr>
          </a:lstStyle>
          <a:p>
            <a:endParaRPr lang="en-US" dirty="0"/>
          </a:p>
        </p:txBody>
      </p:sp>
      <p:sp>
        <p:nvSpPr>
          <p:cNvPr id="7" name="Picture Placeholder 4"/>
          <p:cNvSpPr>
            <a:spLocks noGrp="1"/>
          </p:cNvSpPr>
          <p:nvPr>
            <p:ph type="pic" sz="quarter" idx="11"/>
          </p:nvPr>
        </p:nvSpPr>
        <p:spPr>
          <a:xfrm>
            <a:off x="4572000" y="1216122"/>
            <a:ext cx="4582583" cy="4918364"/>
          </a:xfrm>
          <a:solidFill>
            <a:srgbClr val="D1D3D4"/>
          </a:solidFill>
        </p:spPr>
        <p:txBody>
          <a:bodyPr>
            <a:normAutofit/>
          </a:bodyPr>
          <a:lstStyle>
            <a:lvl1pPr>
              <a:defRPr sz="2400"/>
            </a:lvl1pPr>
          </a:lstStyle>
          <a:p>
            <a:endParaRPr lang="en-US" dirty="0"/>
          </a:p>
        </p:txBody>
      </p:sp>
      <p:cxnSp>
        <p:nvCxnSpPr>
          <p:cNvPr id="3" name="Straight Connector 2"/>
          <p:cNvCxnSpPr/>
          <p:nvPr userDrawn="1"/>
        </p:nvCxnSpPr>
        <p:spPr>
          <a:xfrm>
            <a:off x="4572000" y="1216122"/>
            <a:ext cx="0" cy="4918364"/>
          </a:xfrm>
          <a:prstGeom prst="line">
            <a:avLst/>
          </a:prstGeom>
          <a:ln>
            <a:solidFill>
              <a:srgbClr val="42648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74959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sp>
        <p:nvSpPr>
          <p:cNvPr id="12" name="TextBox 11"/>
          <p:cNvSpPr txBox="1"/>
          <p:nvPr userDrawn="1"/>
        </p:nvSpPr>
        <p:spPr>
          <a:xfrm>
            <a:off x="6564644" y="6359525"/>
            <a:ext cx="1692771" cy="362076"/>
          </a:xfrm>
          <a:prstGeom prst="rect">
            <a:avLst/>
          </a:prstGeom>
          <a:noFill/>
        </p:spPr>
        <p:txBody>
          <a:bodyPr wrap="none" lIns="0" rIns="0" rtlCol="0" anchor="ctr" anchorCtr="0">
            <a:no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000" dirty="0" err="1">
                <a:solidFill>
                  <a:srgbClr val="042B4A"/>
                </a:solidFill>
                <a:latin typeface="+mn-lt"/>
                <a:cs typeface="Calibri"/>
              </a:rPr>
              <a:t>MassHireFallRiverCareers.org</a:t>
            </a:r>
            <a:endParaRPr lang="en-US" sz="1000" dirty="0">
              <a:solidFill>
                <a:srgbClr val="042B4A"/>
              </a:solidFill>
              <a:latin typeface="+mn-lt"/>
              <a:cs typeface="Calibri"/>
            </a:endParaRPr>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Media Placeholder 2"/>
          <p:cNvSpPr>
            <a:spLocks noGrp="1"/>
          </p:cNvSpPr>
          <p:nvPr>
            <p:ph type="media" sz="quarter" idx="10"/>
          </p:nvPr>
        </p:nvSpPr>
        <p:spPr>
          <a:xfrm>
            <a:off x="0" y="1236663"/>
            <a:ext cx="9144000" cy="5621337"/>
          </a:xfrm>
          <a:solidFill>
            <a:schemeClr val="accent1"/>
          </a:solidFill>
        </p:spPr>
        <p:txBody>
          <a:bodyPr/>
          <a:lstStyle/>
          <a:p>
            <a:endParaRPr lang="en-US"/>
          </a:p>
        </p:txBody>
      </p:sp>
    </p:spTree>
    <p:extLst>
      <p:ext uri="{BB962C8B-B14F-4D97-AF65-F5344CB8AC3E}">
        <p14:creationId xmlns:p14="http://schemas.microsoft.com/office/powerpoint/2010/main" val="5265522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3"/>
          <p:cNvSpPr/>
          <p:nvPr userDrawn="1"/>
        </p:nvSpPr>
        <p:spPr>
          <a:xfrm>
            <a:off x="0" y="-10017"/>
            <a:ext cx="9144000" cy="686801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7229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3" name="Rectangle 2"/>
          <p:cNvSpPr/>
          <p:nvPr userDrawn="1"/>
        </p:nvSpPr>
        <p:spPr>
          <a:xfrm>
            <a:off x="0" y="-14107"/>
            <a:ext cx="9144000" cy="4572000"/>
          </a:xfrm>
          <a:prstGeom prst="rect">
            <a:avLst/>
          </a:prstGeom>
          <a:solidFill>
            <a:srgbClr val="1189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4"/>
          <p:cNvSpPr>
            <a:spLocks noGrp="1"/>
          </p:cNvSpPr>
          <p:nvPr userDrawn="1">
            <p:ph type="title"/>
          </p:nvPr>
        </p:nvSpPr>
        <p:spPr>
          <a:xfrm>
            <a:off x="457200" y="972490"/>
            <a:ext cx="6400800" cy="1141001"/>
          </a:xfrm>
        </p:spPr>
        <p:txBody>
          <a:bodyPr lIns="0" rIns="0" anchor="b" anchorCtr="0"/>
          <a:lstStyle>
            <a:lvl1pPr>
              <a:lnSpc>
                <a:spcPct val="80000"/>
              </a:lnSpc>
              <a:defRPr sz="5400" b="0"/>
            </a:lvl1pPr>
          </a:lstStyle>
          <a:p>
            <a:r>
              <a:rPr lang="en-US" dirty="0"/>
              <a:t>Click to edit Master title style</a:t>
            </a:r>
          </a:p>
        </p:txBody>
      </p:sp>
      <p:sp>
        <p:nvSpPr>
          <p:cNvPr id="17" name="Text Placeholder 16"/>
          <p:cNvSpPr>
            <a:spLocks noGrp="1"/>
          </p:cNvSpPr>
          <p:nvPr userDrawn="1">
            <p:ph type="body" sz="quarter" idx="10"/>
          </p:nvPr>
        </p:nvSpPr>
        <p:spPr>
          <a:xfrm>
            <a:off x="457200" y="2286529"/>
            <a:ext cx="6597650" cy="746125"/>
          </a:xfrm>
        </p:spPr>
        <p:txBody>
          <a:bodyPr lIns="0" rIns="0">
            <a:noAutofit/>
          </a:bodyPr>
          <a:lstStyle>
            <a:lvl1pPr marL="0" indent="0">
              <a:lnSpc>
                <a:spcPct val="80000"/>
              </a:lnSpc>
              <a:buNone/>
              <a:defRPr sz="2800">
                <a:solidFill>
                  <a:srgbClr val="FFFFFF"/>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Click to edit Master text styles</a:t>
            </a:r>
          </a:p>
        </p:txBody>
      </p:sp>
      <p:sp>
        <p:nvSpPr>
          <p:cNvPr id="7" name="Rectangle 6"/>
          <p:cNvSpPr/>
          <p:nvPr userDrawn="1"/>
        </p:nvSpPr>
        <p:spPr>
          <a:xfrm>
            <a:off x="0" y="4528392"/>
            <a:ext cx="9151056" cy="820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Freeform 3"/>
          <p:cNvSpPr/>
          <p:nvPr userDrawn="1"/>
        </p:nvSpPr>
        <p:spPr>
          <a:xfrm>
            <a:off x="7029684" y="-43607"/>
            <a:ext cx="2949222" cy="4571999"/>
          </a:xfrm>
          <a:custGeom>
            <a:avLst/>
            <a:gdLst>
              <a:gd name="connsiteX0" fmla="*/ 2123722 w 2949222"/>
              <a:gd name="connsiteY0" fmla="*/ 4614333 h 4614333"/>
              <a:gd name="connsiteX1" fmla="*/ 0 w 2949222"/>
              <a:gd name="connsiteY1" fmla="*/ 7055 h 4614333"/>
              <a:gd name="connsiteX2" fmla="*/ 2949222 w 2949222"/>
              <a:gd name="connsiteY2" fmla="*/ 0 h 4614333"/>
              <a:gd name="connsiteX3" fmla="*/ 2942166 w 2949222"/>
              <a:gd name="connsiteY3" fmla="*/ 4607277 h 4614333"/>
              <a:gd name="connsiteX4" fmla="*/ 2123722 w 2949222"/>
              <a:gd name="connsiteY4" fmla="*/ 4614333 h 4614333"/>
              <a:gd name="connsiteX0" fmla="*/ 2109611 w 2949222"/>
              <a:gd name="connsiteY0" fmla="*/ 4571999 h 4607277"/>
              <a:gd name="connsiteX1" fmla="*/ 0 w 2949222"/>
              <a:gd name="connsiteY1" fmla="*/ 7055 h 4607277"/>
              <a:gd name="connsiteX2" fmla="*/ 2949222 w 2949222"/>
              <a:gd name="connsiteY2" fmla="*/ 0 h 4607277"/>
              <a:gd name="connsiteX3" fmla="*/ 2942166 w 2949222"/>
              <a:gd name="connsiteY3" fmla="*/ 4607277 h 4607277"/>
              <a:gd name="connsiteX4" fmla="*/ 2109611 w 2949222"/>
              <a:gd name="connsiteY4" fmla="*/ 4571999 h 4607277"/>
              <a:gd name="connsiteX0" fmla="*/ 2109611 w 2949222"/>
              <a:gd name="connsiteY0" fmla="*/ 4571999 h 4571999"/>
              <a:gd name="connsiteX1" fmla="*/ 0 w 2949222"/>
              <a:gd name="connsiteY1" fmla="*/ 7055 h 4571999"/>
              <a:gd name="connsiteX2" fmla="*/ 2949222 w 2949222"/>
              <a:gd name="connsiteY2" fmla="*/ 0 h 4571999"/>
              <a:gd name="connsiteX3" fmla="*/ 2942166 w 2949222"/>
              <a:gd name="connsiteY3" fmla="*/ 4571999 h 4571999"/>
              <a:gd name="connsiteX4" fmla="*/ 2109611 w 2949222"/>
              <a:gd name="connsiteY4" fmla="*/ 4571999 h 4571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9222" h="4571999">
                <a:moveTo>
                  <a:pt x="2109611" y="4571999"/>
                </a:moveTo>
                <a:lnTo>
                  <a:pt x="0" y="7055"/>
                </a:lnTo>
                <a:lnTo>
                  <a:pt x="2949222" y="0"/>
                </a:lnTo>
                <a:lnTo>
                  <a:pt x="2942166" y="4571999"/>
                </a:lnTo>
                <a:lnTo>
                  <a:pt x="2109611" y="4571999"/>
                </a:lnTo>
                <a:close/>
              </a:path>
            </a:pathLst>
          </a:custGeom>
          <a:solidFill>
            <a:srgbClr val="45A7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userDrawn="1"/>
        </p:nvCxnSpPr>
        <p:spPr>
          <a:xfrm>
            <a:off x="7056" y="4594399"/>
            <a:ext cx="9144000" cy="0"/>
          </a:xfrm>
          <a:prstGeom prst="line">
            <a:avLst/>
          </a:prstGeom>
          <a:ln w="28575" cmpd="sng">
            <a:solidFill>
              <a:srgbClr val="FAA71F"/>
            </a:solidFill>
          </a:ln>
          <a:effectLst/>
        </p:spPr>
        <p:style>
          <a:lnRef idx="2">
            <a:schemeClr val="accent1"/>
          </a:lnRef>
          <a:fillRef idx="0">
            <a:schemeClr val="accent1"/>
          </a:fillRef>
          <a:effectRef idx="1">
            <a:schemeClr val="accent1"/>
          </a:effectRef>
          <a:fontRef idx="minor">
            <a:schemeClr val="tx1"/>
          </a:fontRef>
        </p:style>
      </p:cxnSp>
      <p:sp>
        <p:nvSpPr>
          <p:cNvPr id="11" name="Text Placeholder 16"/>
          <p:cNvSpPr>
            <a:spLocks noGrp="1"/>
          </p:cNvSpPr>
          <p:nvPr>
            <p:ph type="body" sz="quarter" idx="13" hasCustomPrompt="1"/>
          </p:nvPr>
        </p:nvSpPr>
        <p:spPr>
          <a:xfrm>
            <a:off x="457200" y="6215298"/>
            <a:ext cx="5035550" cy="297677"/>
          </a:xfrm>
        </p:spPr>
        <p:txBody>
          <a:bodyPr lIns="0" rIns="0">
            <a:noAutofit/>
          </a:bodyPr>
          <a:lstStyle>
            <a:lvl1pPr marL="0" indent="0">
              <a:lnSpc>
                <a:spcPct val="90000"/>
              </a:lnSpc>
              <a:buNone/>
              <a:defRPr sz="1600">
                <a:solidFill>
                  <a:schemeClr val="bg1">
                    <a:lumMod val="50000"/>
                  </a:schemeClr>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April 27, 2018</a:t>
            </a:r>
          </a:p>
        </p:txBody>
      </p:sp>
      <p:sp>
        <p:nvSpPr>
          <p:cNvPr id="12" name="Text Placeholder 16"/>
          <p:cNvSpPr>
            <a:spLocks noGrp="1"/>
          </p:cNvSpPr>
          <p:nvPr>
            <p:ph type="body" sz="quarter" idx="14" hasCustomPrompt="1"/>
          </p:nvPr>
        </p:nvSpPr>
        <p:spPr>
          <a:xfrm>
            <a:off x="457200" y="5846926"/>
            <a:ext cx="5035550" cy="350898"/>
          </a:xfrm>
        </p:spPr>
        <p:txBody>
          <a:bodyPr lIns="0" rIns="0">
            <a:noAutofit/>
          </a:bodyPr>
          <a:lstStyle>
            <a:lvl1pPr marL="0" indent="0">
              <a:lnSpc>
                <a:spcPct val="80000"/>
              </a:lnSpc>
              <a:buNone/>
              <a:defRPr sz="2400">
                <a:solidFill>
                  <a:srgbClr val="042B4A"/>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Presenter</a:t>
            </a:r>
          </a:p>
        </p:txBody>
      </p:sp>
      <p:pic>
        <p:nvPicPr>
          <p:cNvPr id="23" name="Picture 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07248" y="4363963"/>
            <a:ext cx="3354198" cy="2683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2857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82296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92864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6"/>
          <p:cNvSpPr>
            <a:spLocks noGrp="1"/>
          </p:cNvSpPr>
          <p:nvPr>
            <p:ph sz="quarter" idx="11"/>
          </p:nvPr>
        </p:nvSpPr>
        <p:spPr>
          <a:xfrm>
            <a:off x="4781548"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27878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Content Placeholder 16"/>
          <p:cNvSpPr>
            <a:spLocks noGrp="1"/>
          </p:cNvSpPr>
          <p:nvPr>
            <p:ph sz="quarter" idx="10"/>
          </p:nvPr>
        </p:nvSpPr>
        <p:spPr>
          <a:xfrm>
            <a:off x="457200"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21" name="Content Placeholder 16"/>
          <p:cNvSpPr>
            <a:spLocks noGrp="1"/>
          </p:cNvSpPr>
          <p:nvPr>
            <p:ph sz="quarter" idx="11"/>
          </p:nvPr>
        </p:nvSpPr>
        <p:spPr>
          <a:xfrm>
            <a:off x="6085416"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22" name="Content Placeholder 16"/>
          <p:cNvSpPr>
            <a:spLocks noGrp="1"/>
          </p:cNvSpPr>
          <p:nvPr>
            <p:ph sz="quarter" idx="12"/>
          </p:nvPr>
        </p:nvSpPr>
        <p:spPr>
          <a:xfrm>
            <a:off x="3276600"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867400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199" y="139614"/>
            <a:ext cx="7800215"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6"/>
            <a:ext cx="3987800"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
        <p:nvSpPr>
          <p:cNvPr id="12" name="Content Placeholder 16"/>
          <p:cNvSpPr>
            <a:spLocks noGrp="1"/>
          </p:cNvSpPr>
          <p:nvPr>
            <p:ph sz="quarter" idx="11"/>
          </p:nvPr>
        </p:nvSpPr>
        <p:spPr>
          <a:xfrm>
            <a:off x="457200" y="3820583"/>
            <a:ext cx="3987800"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
        <p:nvSpPr>
          <p:cNvPr id="14" name="Content Placeholder 16"/>
          <p:cNvSpPr>
            <a:spLocks noGrp="1"/>
          </p:cNvSpPr>
          <p:nvPr>
            <p:ph sz="quarter" idx="12"/>
          </p:nvPr>
        </p:nvSpPr>
        <p:spPr>
          <a:xfrm>
            <a:off x="4698999" y="1446236"/>
            <a:ext cx="3987799"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
        <p:nvSpPr>
          <p:cNvPr id="16" name="Content Placeholder 16"/>
          <p:cNvSpPr>
            <a:spLocks noGrp="1"/>
          </p:cNvSpPr>
          <p:nvPr>
            <p:ph sz="quarter" idx="13"/>
          </p:nvPr>
        </p:nvSpPr>
        <p:spPr>
          <a:xfrm>
            <a:off x="4698999" y="3820583"/>
            <a:ext cx="3987799"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70183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63065"/>
            <a:ext cx="3881968" cy="494851"/>
          </a:xfrm>
          <a:prstGeom prst="rect">
            <a:avLst/>
          </a:prstGeom>
          <a:solidFill>
            <a:srgbClr val="62BDE8"/>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061479"/>
            <a:ext cx="3881967" cy="3910719"/>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20" name="Straight Connector 19"/>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Text Placeholder 2"/>
          <p:cNvSpPr>
            <a:spLocks noGrp="1"/>
          </p:cNvSpPr>
          <p:nvPr>
            <p:ph type="body" idx="10"/>
          </p:nvPr>
        </p:nvSpPr>
        <p:spPr>
          <a:xfrm>
            <a:off x="4804832" y="1463065"/>
            <a:ext cx="3881967" cy="494851"/>
          </a:xfrm>
          <a:prstGeom prst="rect">
            <a:avLst/>
          </a:prstGeom>
          <a:solidFill>
            <a:srgbClr val="9E509C"/>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Content Placeholder 3"/>
          <p:cNvSpPr>
            <a:spLocks noGrp="1"/>
          </p:cNvSpPr>
          <p:nvPr>
            <p:ph sz="half" idx="11"/>
          </p:nvPr>
        </p:nvSpPr>
        <p:spPr>
          <a:xfrm>
            <a:off x="4804833" y="2061479"/>
            <a:ext cx="3881966" cy="3910719"/>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28345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63064"/>
            <a:ext cx="2559051" cy="759435"/>
          </a:xfrm>
          <a:prstGeom prst="rect">
            <a:avLst/>
          </a:prstGeom>
          <a:solidFill>
            <a:srgbClr val="62BDE8"/>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1"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20" name="Straight Connector 19"/>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 Placeholder 2"/>
          <p:cNvSpPr>
            <a:spLocks noGrp="1"/>
          </p:cNvSpPr>
          <p:nvPr>
            <p:ph type="body" idx="10"/>
          </p:nvPr>
        </p:nvSpPr>
        <p:spPr>
          <a:xfrm>
            <a:off x="6127748" y="1463064"/>
            <a:ext cx="2559051" cy="759435"/>
          </a:xfrm>
          <a:prstGeom prst="rect">
            <a:avLst/>
          </a:prstGeom>
          <a:solidFill>
            <a:srgbClr val="FCA81E"/>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3"/>
          <p:cNvSpPr>
            <a:spLocks noGrp="1"/>
          </p:cNvSpPr>
          <p:nvPr>
            <p:ph sz="half" idx="11"/>
          </p:nvPr>
        </p:nvSpPr>
        <p:spPr>
          <a:xfrm>
            <a:off x="6127749"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3" name="Text Placeholder 2"/>
          <p:cNvSpPr>
            <a:spLocks noGrp="1"/>
          </p:cNvSpPr>
          <p:nvPr>
            <p:ph type="body" idx="12"/>
          </p:nvPr>
        </p:nvSpPr>
        <p:spPr>
          <a:xfrm>
            <a:off x="3276600" y="1463064"/>
            <a:ext cx="2559051" cy="759435"/>
          </a:xfrm>
          <a:prstGeom prst="rect">
            <a:avLst/>
          </a:prstGeom>
          <a:solidFill>
            <a:srgbClr val="9E509C"/>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Content Placeholder 3"/>
          <p:cNvSpPr>
            <a:spLocks noGrp="1"/>
          </p:cNvSpPr>
          <p:nvPr>
            <p:ph sz="half" idx="13"/>
          </p:nvPr>
        </p:nvSpPr>
        <p:spPr>
          <a:xfrm>
            <a:off x="3276601"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128487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69790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10017"/>
            <a:ext cx="9144000" cy="1227101"/>
          </a:xfrm>
          <a:prstGeom prst="rect">
            <a:avLst/>
          </a:prstGeom>
          <a:solidFill>
            <a:srgbClr val="1189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3"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sp>
        <p:nvSpPr>
          <p:cNvPr id="4" name="Text Placeholder 3"/>
          <p:cNvSpPr>
            <a:spLocks noGrp="1"/>
          </p:cNvSpPr>
          <p:nvPr>
            <p:ph type="body" idx="1"/>
          </p:nvPr>
        </p:nvSpPr>
        <p:spPr>
          <a:xfrm>
            <a:off x="457200" y="1446235"/>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descr="MassHire Logo.png"/>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222329" y="6306354"/>
            <a:ext cx="660400" cy="418422"/>
          </a:xfrm>
          <a:prstGeom prst="rect">
            <a:avLst/>
          </a:prstGeom>
        </p:spPr>
      </p:pic>
      <p:sp>
        <p:nvSpPr>
          <p:cNvPr id="10" name="TextBox 9"/>
          <p:cNvSpPr txBox="1"/>
          <p:nvPr userDrawn="1"/>
        </p:nvSpPr>
        <p:spPr>
          <a:xfrm>
            <a:off x="4797778" y="6359525"/>
            <a:ext cx="3459637" cy="362076"/>
          </a:xfrm>
          <a:prstGeom prst="rect">
            <a:avLst/>
          </a:prstGeom>
          <a:noFill/>
        </p:spPr>
        <p:txBody>
          <a:bodyPr wrap="none" lIns="0" rIns="0" rtlCol="0" anchor="ctr" anchorCtr="0">
            <a:no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000" dirty="0">
                <a:solidFill>
                  <a:srgbClr val="042B4A"/>
                </a:solidFill>
                <a:latin typeface="+mn-lt"/>
                <a:cs typeface="Calibri"/>
              </a:rPr>
              <a:t>www.MassHireFHCareers.org</a:t>
            </a:r>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0" y="6200016"/>
            <a:ext cx="9144000" cy="0"/>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userDrawn="1"/>
        </p:nvSpPr>
        <p:spPr>
          <a:xfrm>
            <a:off x="7945731" y="0"/>
            <a:ext cx="1217083" cy="1217083"/>
          </a:xfrm>
          <a:prstGeom prst="rect">
            <a:avLst/>
          </a:prstGeom>
          <a:solidFill>
            <a:srgbClr val="45A7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ight Triangle 5"/>
          <p:cNvSpPr/>
          <p:nvPr userDrawn="1"/>
        </p:nvSpPr>
        <p:spPr>
          <a:xfrm>
            <a:off x="7926917" y="2"/>
            <a:ext cx="739678" cy="1217082"/>
          </a:xfrm>
          <a:prstGeom prst="rtTriangle">
            <a:avLst/>
          </a:prstGeom>
          <a:solidFill>
            <a:srgbClr val="1189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6731614"/>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58" r:id="rId3"/>
    <p:sldLayoutId id="2147483650" r:id="rId4"/>
    <p:sldLayoutId id="2147483652" r:id="rId5"/>
    <p:sldLayoutId id="2147483659" r:id="rId6"/>
    <p:sldLayoutId id="2147483653" r:id="rId7"/>
    <p:sldLayoutId id="2147483660" r:id="rId8"/>
    <p:sldLayoutId id="2147483654" r:id="rId9"/>
    <p:sldLayoutId id="2147483663" r:id="rId10"/>
    <p:sldLayoutId id="2147483664" r:id="rId11"/>
    <p:sldLayoutId id="2147483656" r:id="rId12"/>
    <p:sldLayoutId id="2147483662" r:id="rId13"/>
    <p:sldLayoutId id="2147483661" r:id="rId14"/>
    <p:sldLayoutId id="2147483666" r:id="rId15"/>
  </p:sldLayoutIdLst>
  <p:hf hdr="0" dt="0"/>
  <p:txStyles>
    <p:title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p:titleStyle>
    <p:bodyStyle>
      <a:lvl1pPr marL="285750" indent="-285750" algn="l" defTabSz="457200" rtl="0" eaLnBrk="1" latinLnBrk="0" hangingPunct="1">
        <a:lnSpc>
          <a:spcPct val="90000"/>
        </a:lnSpc>
        <a:spcBef>
          <a:spcPts val="1800"/>
        </a:spcBef>
        <a:buClr>
          <a:schemeClr val="tx1"/>
        </a:buClr>
        <a:buFont typeface="Arial"/>
        <a:buChar char="•"/>
        <a:defRPr sz="2800" kern="1200">
          <a:solidFill>
            <a:schemeClr val="tx2"/>
          </a:solidFill>
          <a:latin typeface="+mn-lt"/>
          <a:ea typeface="+mn-ea"/>
          <a:cs typeface="+mn-cs"/>
        </a:defRPr>
      </a:lvl1pPr>
      <a:lvl2pPr marL="736600" indent="-287338" algn="l" defTabSz="457200" rtl="0" eaLnBrk="1" latinLnBrk="0" hangingPunct="1">
        <a:lnSpc>
          <a:spcPct val="90000"/>
        </a:lnSpc>
        <a:spcBef>
          <a:spcPts val="900"/>
        </a:spcBef>
        <a:buClr>
          <a:schemeClr val="tx1"/>
        </a:buClr>
        <a:buFont typeface="Lucida Grande"/>
        <a:buChar char="–"/>
        <a:tabLst/>
        <a:defRPr sz="2400" kern="1200">
          <a:solidFill>
            <a:schemeClr val="tx2"/>
          </a:solidFill>
          <a:latin typeface="+mn-lt"/>
          <a:ea typeface="+mn-ea"/>
          <a:cs typeface="+mn-cs"/>
        </a:defRPr>
      </a:lvl2pPr>
      <a:lvl3pPr marL="1090613"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3pPr>
      <a:lvl4pPr marL="1543050" indent="-225425" algn="l" defTabSz="457200" rtl="0" eaLnBrk="1" latinLnBrk="0" hangingPunct="1">
        <a:lnSpc>
          <a:spcPct val="90000"/>
        </a:lnSpc>
        <a:spcBef>
          <a:spcPts val="900"/>
        </a:spcBef>
        <a:buClr>
          <a:schemeClr val="tx1"/>
        </a:buClr>
        <a:buFont typeface="Lucida Grande"/>
        <a:buChar char="–"/>
        <a:defRPr sz="2000" kern="1200">
          <a:solidFill>
            <a:schemeClr val="tx2"/>
          </a:solidFill>
          <a:latin typeface="+mn-lt"/>
          <a:ea typeface="+mn-ea"/>
          <a:cs typeface="+mn-cs"/>
        </a:defRPr>
      </a:lvl4pPr>
      <a:lvl5pPr marL="1943100"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mass.gov/dua/top"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mass.gov/lwd/eolwd/multilingual-information/multilingua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509" y="972490"/>
            <a:ext cx="7419702" cy="2058093"/>
          </a:xfrm>
        </p:spPr>
        <p:txBody>
          <a:bodyPr/>
          <a:lstStyle/>
          <a:p>
            <a:r>
              <a:rPr lang="en-US" sz="4800" dirty="0"/>
              <a:t/>
            </a:r>
            <a:br>
              <a:rPr lang="en-US" sz="4800" dirty="0"/>
            </a:br>
            <a:r>
              <a:rPr lang="en-US" sz="4800" dirty="0"/>
              <a:t/>
            </a:r>
            <a:br>
              <a:rPr lang="en-US" sz="4800" dirty="0"/>
            </a:br>
            <a:r>
              <a:rPr lang="en-US" sz="4800" dirty="0"/>
              <a:t>Welcome to the </a:t>
            </a:r>
            <a:br>
              <a:rPr lang="en-US" sz="4800" dirty="0"/>
            </a:br>
            <a:r>
              <a:rPr lang="en-US" sz="4800" dirty="0" err="1"/>
              <a:t>MassHire</a:t>
            </a:r>
            <a:r>
              <a:rPr lang="en-US" sz="4800" dirty="0"/>
              <a:t> Franklin Hampshire</a:t>
            </a:r>
            <a:br>
              <a:rPr lang="en-US" sz="4800" dirty="0"/>
            </a:br>
            <a:r>
              <a:rPr lang="en-US" sz="4800" dirty="0"/>
              <a:t>Career Center</a:t>
            </a:r>
          </a:p>
        </p:txBody>
      </p:sp>
      <p:sp>
        <p:nvSpPr>
          <p:cNvPr id="7" name="Text Placeholder 6"/>
          <p:cNvSpPr>
            <a:spLocks noGrp="1"/>
          </p:cNvSpPr>
          <p:nvPr>
            <p:ph type="body" sz="quarter" idx="12"/>
          </p:nvPr>
        </p:nvSpPr>
        <p:spPr>
          <a:xfrm>
            <a:off x="457199" y="4746171"/>
            <a:ext cx="5621383" cy="1469127"/>
          </a:xfrm>
        </p:spPr>
        <p:txBody>
          <a:bodyPr/>
          <a:lstStyle/>
          <a:p>
            <a:r>
              <a:rPr lang="en-US" dirty="0">
                <a:solidFill>
                  <a:srgbClr val="003A5D"/>
                </a:solidFill>
              </a:rPr>
              <a:t>Greenfield: One Arch Place, 2</a:t>
            </a:r>
            <a:r>
              <a:rPr lang="en-US" baseline="30000" dirty="0">
                <a:solidFill>
                  <a:srgbClr val="003A5D"/>
                </a:solidFill>
              </a:rPr>
              <a:t>nd</a:t>
            </a:r>
            <a:r>
              <a:rPr lang="en-US" dirty="0">
                <a:solidFill>
                  <a:srgbClr val="003A5D"/>
                </a:solidFill>
              </a:rPr>
              <a:t> Floor</a:t>
            </a:r>
          </a:p>
          <a:p>
            <a:r>
              <a:rPr lang="en-US" dirty="0">
                <a:solidFill>
                  <a:srgbClr val="003A5D"/>
                </a:solidFill>
              </a:rPr>
              <a:t>Orange: 131 West Main Street, Suite 100</a:t>
            </a:r>
          </a:p>
          <a:p>
            <a:r>
              <a:rPr lang="en-US" dirty="0">
                <a:solidFill>
                  <a:srgbClr val="003A5D"/>
                </a:solidFill>
              </a:rPr>
              <a:t>Northampton: Forbes Library, 20 West Street</a:t>
            </a:r>
          </a:p>
        </p:txBody>
      </p:sp>
    </p:spTree>
    <p:extLst>
      <p:ext uri="{BB962C8B-B14F-4D97-AF65-F5344CB8AC3E}">
        <p14:creationId xmlns:p14="http://schemas.microsoft.com/office/powerpoint/2010/main" val="2086715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Services </a:t>
            </a:r>
          </a:p>
        </p:txBody>
      </p:sp>
      <p:sp>
        <p:nvSpPr>
          <p:cNvPr id="3" name="Slide Number Placeholder 2"/>
          <p:cNvSpPr>
            <a:spLocks noGrp="1"/>
          </p:cNvSpPr>
          <p:nvPr>
            <p:ph type="sldNum" sz="quarter" idx="4"/>
          </p:nvPr>
        </p:nvSpPr>
        <p:spPr/>
        <p:txBody>
          <a:bodyPr/>
          <a:lstStyle/>
          <a:p>
            <a:fld id="{941BE8DD-6BA1-AD43-8321-0CEB068BCC7D}" type="slidenum">
              <a:rPr lang="en-US" smtClean="0"/>
              <a:pPr/>
              <a:t>10</a:t>
            </a:fld>
            <a:endParaRPr lang="en-US" dirty="0"/>
          </a:p>
        </p:txBody>
      </p:sp>
      <p:sp>
        <p:nvSpPr>
          <p:cNvPr id="4" name="Content Placeholder 3"/>
          <p:cNvSpPr>
            <a:spLocks noGrp="1"/>
          </p:cNvSpPr>
          <p:nvPr>
            <p:ph sz="quarter" idx="10"/>
          </p:nvPr>
        </p:nvSpPr>
        <p:spPr>
          <a:xfrm>
            <a:off x="457200" y="1446235"/>
            <a:ext cx="8229600" cy="4704308"/>
          </a:xfrm>
        </p:spPr>
        <p:txBody>
          <a:bodyPr>
            <a:normAutofit fontScale="92500" lnSpcReduction="20000"/>
          </a:bodyPr>
          <a:lstStyle/>
          <a:p>
            <a:pPr marL="0" indent="0">
              <a:spcBef>
                <a:spcPts val="1200"/>
              </a:spcBef>
              <a:spcAft>
                <a:spcPts val="1200"/>
              </a:spcAft>
              <a:buNone/>
              <a:defRPr/>
            </a:pPr>
            <a:r>
              <a:rPr lang="en-US" sz="2600" dirty="0">
                <a:solidFill>
                  <a:srgbClr val="002060"/>
                </a:solidFill>
              </a:rPr>
              <a:t>The Business Services Team provides a full range of business services to employers:</a:t>
            </a:r>
          </a:p>
          <a:p>
            <a:pPr marL="342900" indent="-342900">
              <a:spcBef>
                <a:spcPts val="1200"/>
              </a:spcBef>
              <a:spcAft>
                <a:spcPts val="1200"/>
              </a:spcAft>
              <a:buFont typeface="Wingdings" panose="05000000000000000000" pitchFamily="2" charset="2"/>
              <a:buChar char="q"/>
              <a:defRPr/>
            </a:pPr>
            <a:r>
              <a:rPr lang="en-US" sz="2600" dirty="0">
                <a:solidFill>
                  <a:srgbClr val="002060"/>
                </a:solidFill>
              </a:rPr>
              <a:t>Posts local job openings in statewide </a:t>
            </a:r>
            <a:r>
              <a:rPr lang="en-US" sz="2600" dirty="0" err="1">
                <a:solidFill>
                  <a:srgbClr val="002060"/>
                </a:solidFill>
              </a:rPr>
              <a:t>JobQuest</a:t>
            </a:r>
            <a:r>
              <a:rPr lang="en-US" sz="2600" dirty="0">
                <a:solidFill>
                  <a:srgbClr val="002060"/>
                </a:solidFill>
              </a:rPr>
              <a:t> database</a:t>
            </a:r>
          </a:p>
          <a:p>
            <a:pPr marL="342900" indent="-342900">
              <a:spcBef>
                <a:spcPts val="1200"/>
              </a:spcBef>
              <a:spcAft>
                <a:spcPts val="1200"/>
              </a:spcAft>
              <a:buFont typeface="Wingdings" panose="05000000000000000000" pitchFamily="2" charset="2"/>
              <a:buChar char="q"/>
              <a:defRPr/>
            </a:pPr>
            <a:r>
              <a:rPr lang="en-US" sz="2600" dirty="0">
                <a:solidFill>
                  <a:srgbClr val="002060"/>
                </a:solidFill>
              </a:rPr>
              <a:t>Prescreens and refers job seekers that meet the skills, experience, and qualifications required</a:t>
            </a:r>
          </a:p>
          <a:p>
            <a:pPr marL="342900" indent="-342900">
              <a:spcBef>
                <a:spcPts val="1200"/>
              </a:spcBef>
              <a:spcAft>
                <a:spcPts val="1200"/>
              </a:spcAft>
              <a:buFont typeface="Wingdings" panose="05000000000000000000" pitchFamily="2" charset="2"/>
              <a:buChar char="q"/>
              <a:defRPr/>
            </a:pPr>
            <a:r>
              <a:rPr lang="en-US" sz="2600" dirty="0">
                <a:solidFill>
                  <a:srgbClr val="002060"/>
                </a:solidFill>
              </a:rPr>
              <a:t>Host Recruitments: “Employer Spotlight” and Job Fairs</a:t>
            </a:r>
          </a:p>
          <a:p>
            <a:pPr marL="342900" indent="-342900">
              <a:spcBef>
                <a:spcPts val="1200"/>
              </a:spcBef>
              <a:spcAft>
                <a:spcPts val="1200"/>
              </a:spcAft>
              <a:buFont typeface="Wingdings" panose="05000000000000000000" pitchFamily="2" charset="2"/>
              <a:buChar char="q"/>
              <a:defRPr/>
            </a:pPr>
            <a:r>
              <a:rPr lang="en-US" sz="2600" dirty="0">
                <a:solidFill>
                  <a:srgbClr val="002060"/>
                </a:solidFill>
              </a:rPr>
              <a:t>Specialized recruitments for individual employers</a:t>
            </a:r>
          </a:p>
          <a:p>
            <a:pPr marL="342900" indent="-342900">
              <a:spcBef>
                <a:spcPts val="1200"/>
              </a:spcBef>
              <a:spcAft>
                <a:spcPts val="1200"/>
              </a:spcAft>
              <a:buFont typeface="Wingdings" panose="05000000000000000000" pitchFamily="2" charset="2"/>
              <a:buChar char="q"/>
              <a:defRPr/>
            </a:pPr>
            <a:r>
              <a:rPr lang="en-US" sz="2600" dirty="0">
                <a:solidFill>
                  <a:srgbClr val="002060"/>
                </a:solidFill>
              </a:rPr>
              <a:t>Provides labor market information</a:t>
            </a:r>
          </a:p>
          <a:p>
            <a:pPr marL="342900" indent="-342900">
              <a:spcBef>
                <a:spcPts val="1200"/>
              </a:spcBef>
              <a:spcAft>
                <a:spcPts val="1200"/>
              </a:spcAft>
              <a:buFont typeface="Wingdings" panose="05000000000000000000" pitchFamily="2" charset="2"/>
              <a:buChar char="q"/>
              <a:defRPr/>
            </a:pPr>
            <a:r>
              <a:rPr lang="en-US" sz="2600" dirty="0">
                <a:solidFill>
                  <a:srgbClr val="002060"/>
                </a:solidFill>
              </a:rPr>
              <a:t>Referrals to regional/statewide business assistance programs such as hiring incentives</a:t>
            </a:r>
          </a:p>
          <a:p>
            <a:pPr marL="342900" indent="-342900">
              <a:spcBef>
                <a:spcPts val="1200"/>
              </a:spcBef>
              <a:spcAft>
                <a:spcPts val="1200"/>
              </a:spcAft>
              <a:buFont typeface="Wingdings" panose="05000000000000000000" pitchFamily="2" charset="2"/>
              <a:buChar char="q"/>
              <a:defRPr/>
            </a:pPr>
            <a:endParaRPr lang="en-US" sz="2600" dirty="0">
              <a:solidFill>
                <a:srgbClr val="C00000"/>
              </a:solidFill>
            </a:endParaRPr>
          </a:p>
          <a:p>
            <a:endParaRPr lang="en-US" dirty="0"/>
          </a:p>
        </p:txBody>
      </p:sp>
    </p:spTree>
    <p:extLst>
      <p:ext uri="{BB962C8B-B14F-4D97-AF65-F5344CB8AC3E}">
        <p14:creationId xmlns:p14="http://schemas.microsoft.com/office/powerpoint/2010/main" val="1384090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 y="139614"/>
            <a:ext cx="9013371" cy="954348"/>
          </a:xfrm>
        </p:spPr>
        <p:txBody>
          <a:bodyPr/>
          <a:lstStyle/>
          <a:p>
            <a:pPr algn="ctr"/>
            <a:r>
              <a:rPr lang="en-US" dirty="0"/>
              <a:t>Workforce Innovation &amp; Opportunity Act (WIOA)</a:t>
            </a:r>
          </a:p>
        </p:txBody>
      </p:sp>
      <p:sp>
        <p:nvSpPr>
          <p:cNvPr id="3" name="Slide Number Placeholder 2"/>
          <p:cNvSpPr>
            <a:spLocks noGrp="1"/>
          </p:cNvSpPr>
          <p:nvPr>
            <p:ph type="sldNum" sz="quarter" idx="4"/>
          </p:nvPr>
        </p:nvSpPr>
        <p:spPr/>
        <p:txBody>
          <a:bodyPr/>
          <a:lstStyle/>
          <a:p>
            <a:fld id="{941BE8DD-6BA1-AD43-8321-0CEB068BCC7D}" type="slidenum">
              <a:rPr lang="en-US" smtClean="0"/>
              <a:pPr/>
              <a:t>11</a:t>
            </a:fld>
            <a:endParaRPr lang="en-US" dirty="0"/>
          </a:p>
        </p:txBody>
      </p:sp>
      <p:sp>
        <p:nvSpPr>
          <p:cNvPr id="4" name="Content Placeholder 3"/>
          <p:cNvSpPr>
            <a:spLocks noGrp="1"/>
          </p:cNvSpPr>
          <p:nvPr>
            <p:ph sz="quarter" idx="10"/>
          </p:nvPr>
        </p:nvSpPr>
        <p:spPr/>
        <p:txBody>
          <a:bodyPr>
            <a:normAutofit lnSpcReduction="10000"/>
          </a:bodyPr>
          <a:lstStyle/>
          <a:p>
            <a:pPr marL="342900" indent="-342900">
              <a:spcBef>
                <a:spcPct val="0"/>
              </a:spcBef>
              <a:spcAft>
                <a:spcPts val="0"/>
              </a:spcAft>
              <a:buFont typeface="Wingdings" panose="05000000000000000000" pitchFamily="2" charset="2"/>
              <a:buChar char="q"/>
            </a:pPr>
            <a:r>
              <a:rPr lang="en-US" altLang="en-US" sz="2400" dirty="0">
                <a:solidFill>
                  <a:srgbClr val="002060"/>
                </a:solidFill>
              </a:rPr>
              <a:t>The federally funded Workforce Innovation and Opportunity Act (WIOA) Program is for individual job seekers re-entering the workforce or for low-income job seekers.  </a:t>
            </a:r>
          </a:p>
          <a:p>
            <a:pPr>
              <a:spcBef>
                <a:spcPct val="0"/>
              </a:spcBef>
              <a:spcAft>
                <a:spcPts val="0"/>
              </a:spcAft>
              <a:buNone/>
            </a:pPr>
            <a:endParaRPr lang="en-US" altLang="en-US" sz="2400" dirty="0">
              <a:solidFill>
                <a:srgbClr val="003A5D"/>
              </a:solidFill>
            </a:endParaRPr>
          </a:p>
          <a:p>
            <a:pPr marL="342900" indent="-342900">
              <a:spcBef>
                <a:spcPct val="0"/>
              </a:spcBef>
              <a:spcAft>
                <a:spcPts val="0"/>
              </a:spcAft>
              <a:buFont typeface="Wingdings" panose="05000000000000000000" pitchFamily="2" charset="2"/>
              <a:buChar char="q"/>
            </a:pPr>
            <a:r>
              <a:rPr lang="en-US" altLang="en-US" sz="2400" dirty="0">
                <a:solidFill>
                  <a:srgbClr val="003A5D"/>
                </a:solidFill>
              </a:rPr>
              <a:t>The program provides individualized:</a:t>
            </a:r>
          </a:p>
          <a:p>
            <a:pPr marL="742950" lvl="1" indent="0">
              <a:spcBef>
                <a:spcPct val="0"/>
              </a:spcBef>
              <a:spcAft>
                <a:spcPts val="0"/>
              </a:spcAft>
              <a:buNone/>
            </a:pPr>
            <a:r>
              <a:rPr lang="en-US" altLang="en-US" dirty="0">
                <a:solidFill>
                  <a:srgbClr val="003A5D"/>
                </a:solidFill>
              </a:rPr>
              <a:t>Job Search Assistance</a:t>
            </a:r>
          </a:p>
          <a:p>
            <a:pPr marL="742950" lvl="1" indent="0">
              <a:spcBef>
                <a:spcPct val="0"/>
              </a:spcBef>
              <a:spcAft>
                <a:spcPts val="0"/>
              </a:spcAft>
              <a:buNone/>
            </a:pPr>
            <a:r>
              <a:rPr lang="en-US" altLang="en-US" dirty="0">
                <a:solidFill>
                  <a:srgbClr val="003A5D"/>
                </a:solidFill>
              </a:rPr>
              <a:t>Career Counseling &amp; Guidance</a:t>
            </a:r>
          </a:p>
          <a:p>
            <a:pPr marL="742950" lvl="1" indent="0">
              <a:spcBef>
                <a:spcPct val="0"/>
              </a:spcBef>
              <a:spcAft>
                <a:spcPts val="0"/>
              </a:spcAft>
              <a:buNone/>
            </a:pPr>
            <a:r>
              <a:rPr lang="en-US" altLang="en-US" dirty="0">
                <a:solidFill>
                  <a:srgbClr val="003A5D"/>
                </a:solidFill>
              </a:rPr>
              <a:t>Training funding when appropriate &amp; available</a:t>
            </a:r>
          </a:p>
          <a:p>
            <a:pPr lvl="1" indent="0">
              <a:spcBef>
                <a:spcPct val="0"/>
              </a:spcBef>
              <a:spcAft>
                <a:spcPts val="0"/>
              </a:spcAft>
              <a:buNone/>
            </a:pPr>
            <a:endParaRPr lang="en-US" i="1" dirty="0">
              <a:solidFill>
                <a:srgbClr val="003A5D"/>
              </a:solidFill>
            </a:endParaRPr>
          </a:p>
          <a:p>
            <a:pPr marL="342900" indent="-342900">
              <a:spcBef>
                <a:spcPts val="0"/>
              </a:spcBef>
              <a:spcAft>
                <a:spcPts val="1200"/>
              </a:spcAft>
              <a:buFont typeface="Wingdings" panose="05000000000000000000" pitchFamily="2" charset="2"/>
              <a:buChar char="q"/>
            </a:pPr>
            <a:r>
              <a:rPr lang="en-US" altLang="en-US" sz="2400" dirty="0">
                <a:solidFill>
                  <a:srgbClr val="003A5D"/>
                </a:solidFill>
              </a:rPr>
              <a:t> Learn if you are eligible by registering for the WIOA   Orientation</a:t>
            </a:r>
          </a:p>
          <a:p>
            <a:pPr>
              <a:spcBef>
                <a:spcPts val="0"/>
              </a:spcBef>
              <a:spcAft>
                <a:spcPts val="1200"/>
              </a:spcAft>
              <a:buNone/>
            </a:pPr>
            <a:endParaRPr lang="en-US" altLang="en-US" sz="800" dirty="0">
              <a:solidFill>
                <a:srgbClr val="003A5D"/>
              </a:solidFill>
            </a:endParaRPr>
          </a:p>
          <a:p>
            <a:pPr algn="ctr">
              <a:spcBef>
                <a:spcPts val="600"/>
              </a:spcBef>
              <a:spcAft>
                <a:spcPts val="1200"/>
              </a:spcAft>
              <a:buFontTx/>
              <a:buNone/>
            </a:pPr>
            <a:r>
              <a:rPr lang="en-US" altLang="en-US" sz="2400" b="1" dirty="0">
                <a:solidFill>
                  <a:srgbClr val="003A5D"/>
                </a:solidFill>
              </a:rPr>
              <a:t>Eligibility Requirements Apply</a:t>
            </a:r>
          </a:p>
          <a:p>
            <a:endParaRPr lang="en-US" dirty="0"/>
          </a:p>
        </p:txBody>
      </p:sp>
    </p:spTree>
    <p:extLst>
      <p:ext uri="{BB962C8B-B14F-4D97-AF65-F5344CB8AC3E}">
        <p14:creationId xmlns:p14="http://schemas.microsoft.com/office/powerpoint/2010/main" val="1485666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0992F-F5C7-4A6F-BE9B-8C4D48410184}"/>
              </a:ext>
            </a:extLst>
          </p:cNvPr>
          <p:cNvSpPr>
            <a:spLocks noGrp="1"/>
          </p:cNvSpPr>
          <p:nvPr>
            <p:ph type="title"/>
          </p:nvPr>
        </p:nvSpPr>
        <p:spPr>
          <a:xfrm>
            <a:off x="457199" y="139614"/>
            <a:ext cx="7381783" cy="954348"/>
          </a:xfrm>
        </p:spPr>
        <p:txBody>
          <a:bodyPr/>
          <a:lstStyle/>
          <a:p>
            <a:r>
              <a:rPr lang="en-US" dirty="0"/>
              <a:t>Training Opportunities Program (TOP)</a:t>
            </a:r>
            <a:br>
              <a:rPr lang="en-US" dirty="0"/>
            </a:br>
            <a:r>
              <a:rPr lang="en-US" dirty="0"/>
              <a:t>Section 30</a:t>
            </a:r>
          </a:p>
        </p:txBody>
      </p:sp>
      <p:sp>
        <p:nvSpPr>
          <p:cNvPr id="3" name="Slide Number Placeholder 2">
            <a:extLst>
              <a:ext uri="{FF2B5EF4-FFF2-40B4-BE49-F238E27FC236}">
                <a16:creationId xmlns:a16="http://schemas.microsoft.com/office/drawing/2014/main" id="{57405B06-9459-44FB-B567-668F36779B5F}"/>
              </a:ext>
            </a:extLst>
          </p:cNvPr>
          <p:cNvSpPr>
            <a:spLocks noGrp="1"/>
          </p:cNvSpPr>
          <p:nvPr>
            <p:ph type="sldNum" sz="quarter" idx="4"/>
          </p:nvPr>
        </p:nvSpPr>
        <p:spPr/>
        <p:txBody>
          <a:bodyPr/>
          <a:lstStyle/>
          <a:p>
            <a:fld id="{941BE8DD-6BA1-AD43-8321-0CEB068BCC7D}" type="slidenum">
              <a:rPr lang="en-US" smtClean="0"/>
              <a:pPr/>
              <a:t>12</a:t>
            </a:fld>
            <a:endParaRPr lang="en-US" dirty="0"/>
          </a:p>
        </p:txBody>
      </p:sp>
      <p:sp>
        <p:nvSpPr>
          <p:cNvPr id="4" name="Content Placeholder 3">
            <a:extLst>
              <a:ext uri="{FF2B5EF4-FFF2-40B4-BE49-F238E27FC236}">
                <a16:creationId xmlns:a16="http://schemas.microsoft.com/office/drawing/2014/main" id="{C00C4458-5BDD-4B88-BB4C-51478206FE65}"/>
              </a:ext>
            </a:extLst>
          </p:cNvPr>
          <p:cNvSpPr>
            <a:spLocks noGrp="1"/>
          </p:cNvSpPr>
          <p:nvPr>
            <p:ph sz="quarter" idx="10"/>
          </p:nvPr>
        </p:nvSpPr>
        <p:spPr>
          <a:xfrm>
            <a:off x="457200" y="1313895"/>
            <a:ext cx="8229600" cy="4785064"/>
          </a:xfrm>
        </p:spPr>
        <p:txBody>
          <a:bodyPr>
            <a:normAutofit lnSpcReduction="10000"/>
          </a:bodyPr>
          <a:lstStyle/>
          <a:p>
            <a:pPr marL="0" indent="0">
              <a:buNone/>
            </a:pPr>
            <a:r>
              <a:rPr lang="en-US" sz="2400" dirty="0"/>
              <a:t>Work unemployment search requirements </a:t>
            </a:r>
            <a:r>
              <a:rPr lang="en-US" sz="2400" i="1" dirty="0"/>
              <a:t>may</a:t>
            </a:r>
            <a:r>
              <a:rPr lang="en-US" sz="2400" dirty="0"/>
              <a:t> be waived while attending full-time approved training:</a:t>
            </a:r>
          </a:p>
          <a:p>
            <a:r>
              <a:rPr lang="en-US" sz="2400" dirty="0"/>
              <a:t>You </a:t>
            </a:r>
            <a:r>
              <a:rPr lang="en-US" sz="2400" i="1" dirty="0"/>
              <a:t>may</a:t>
            </a:r>
            <a:r>
              <a:rPr lang="en-US" sz="2400" dirty="0"/>
              <a:t> be eligible for up to an additional 26 weeks of unemployment benefits while in an approved training</a:t>
            </a:r>
          </a:p>
          <a:p>
            <a:r>
              <a:rPr lang="en-US" sz="2400" dirty="0"/>
              <a:t>The application must be submitted to the Department of Unemployment Assistance (DUA) by the </a:t>
            </a:r>
            <a:r>
              <a:rPr lang="en-US" sz="2400" b="1" dirty="0"/>
              <a:t>20</a:t>
            </a:r>
            <a:r>
              <a:rPr lang="en-US" sz="2400" b="1" baseline="30000" dirty="0"/>
              <a:t>th</a:t>
            </a:r>
            <a:r>
              <a:rPr lang="en-US" sz="2400" b="1" dirty="0"/>
              <a:t> payable week of benefits</a:t>
            </a:r>
            <a:endParaRPr lang="en-US" sz="2400" dirty="0"/>
          </a:p>
          <a:p>
            <a:r>
              <a:rPr lang="en-US" sz="2400" dirty="0"/>
              <a:t>Training must be approved by DUA</a:t>
            </a:r>
          </a:p>
          <a:p>
            <a:r>
              <a:rPr lang="en-US" sz="2400" dirty="0"/>
              <a:t>DUA does not pay for training</a:t>
            </a:r>
          </a:p>
          <a:p>
            <a:pPr marL="0" indent="0">
              <a:buNone/>
            </a:pPr>
            <a:r>
              <a:rPr lang="en-US" sz="2400" dirty="0"/>
              <a:t>For more information: contact the TOP Unit: 617-626-5521 or </a:t>
            </a:r>
            <a:r>
              <a:rPr lang="en-US" sz="2400" dirty="0">
                <a:hlinkClick r:id="rId3"/>
              </a:rPr>
              <a:t>http://www.mass.gov/dua/top</a:t>
            </a:r>
            <a:r>
              <a:rPr lang="en-US" sz="2400" dirty="0"/>
              <a:t> or speak to a Career Center Counselor</a:t>
            </a:r>
          </a:p>
        </p:txBody>
      </p:sp>
    </p:spTree>
    <p:extLst>
      <p:ext uri="{BB962C8B-B14F-4D97-AF65-F5344CB8AC3E}">
        <p14:creationId xmlns:p14="http://schemas.microsoft.com/office/powerpoint/2010/main" val="1052097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Participant Program (WPP) </a:t>
            </a:r>
          </a:p>
        </p:txBody>
      </p:sp>
      <p:sp>
        <p:nvSpPr>
          <p:cNvPr id="3" name="Slide Number Placeholder 2"/>
          <p:cNvSpPr>
            <a:spLocks noGrp="1"/>
          </p:cNvSpPr>
          <p:nvPr>
            <p:ph type="sldNum" sz="quarter" idx="4"/>
          </p:nvPr>
        </p:nvSpPr>
        <p:spPr/>
        <p:txBody>
          <a:bodyPr/>
          <a:lstStyle/>
          <a:p>
            <a:fld id="{941BE8DD-6BA1-AD43-8321-0CEB068BCC7D}" type="slidenum">
              <a:rPr lang="en-US" smtClean="0"/>
              <a:pPr/>
              <a:t>13</a:t>
            </a:fld>
            <a:endParaRPr lang="en-US" dirty="0"/>
          </a:p>
        </p:txBody>
      </p:sp>
      <p:sp>
        <p:nvSpPr>
          <p:cNvPr id="4" name="Content Placeholder 3"/>
          <p:cNvSpPr>
            <a:spLocks noGrp="1"/>
          </p:cNvSpPr>
          <p:nvPr>
            <p:ph sz="quarter" idx="10"/>
          </p:nvPr>
        </p:nvSpPr>
        <p:spPr/>
        <p:txBody>
          <a:bodyPr>
            <a:normAutofit lnSpcReduction="10000"/>
          </a:bodyPr>
          <a:lstStyle/>
          <a:p>
            <a:endParaRPr lang="en-US" sz="800" dirty="0"/>
          </a:p>
          <a:p>
            <a:r>
              <a:rPr lang="en-US" sz="2400" dirty="0"/>
              <a:t>People who receive Department of Transitional Assistance (DTA) SNAP benefits (or are referred by DTA) can receive services and assistance in achieving their employment goals</a:t>
            </a:r>
          </a:p>
          <a:p>
            <a:r>
              <a:rPr lang="en-US" sz="2400" dirty="0"/>
              <a:t>The Career Center provides:                                                    </a:t>
            </a:r>
            <a:r>
              <a:rPr lang="en-US" sz="2400" dirty="0">
                <a:sym typeface="Wingdings 2" panose="05020102010507070707" pitchFamily="18" charset="2"/>
              </a:rPr>
              <a:t> 	</a:t>
            </a:r>
            <a:r>
              <a:rPr lang="en-US" sz="2400" dirty="0"/>
              <a:t>Workshops                                                                             	</a:t>
            </a:r>
            <a:r>
              <a:rPr lang="en-US" sz="2400" dirty="0">
                <a:sym typeface="Wingdings 2" panose="05020102010507070707" pitchFamily="18" charset="2"/>
              </a:rPr>
              <a:t>     	</a:t>
            </a:r>
            <a:r>
              <a:rPr lang="en-US" sz="2400" dirty="0"/>
              <a:t>Job Fairs &amp; Employer Recruitments                          	   </a:t>
            </a:r>
            <a:r>
              <a:rPr lang="en-US" sz="2400" dirty="0">
                <a:sym typeface="Wingdings 2" panose="05020102010507070707" pitchFamily="18" charset="2"/>
              </a:rPr>
              <a:t>          	</a:t>
            </a:r>
            <a:r>
              <a:rPr lang="en-US" sz="2400" dirty="0"/>
              <a:t>Access to Resource Room                                    	   </a:t>
            </a:r>
            <a:r>
              <a:rPr lang="en-US" sz="2400" dirty="0">
                <a:sym typeface="Wingdings 2" panose="05020102010507070707" pitchFamily="18" charset="2"/>
              </a:rPr>
              <a:t>           	</a:t>
            </a:r>
            <a:r>
              <a:rPr lang="en-US" sz="2400" dirty="0"/>
              <a:t>Individual Career Counseling &amp; Guidance                	</a:t>
            </a:r>
            <a:r>
              <a:rPr lang="en-US" sz="2400" dirty="0">
                <a:sym typeface="Wingdings 2" panose="05020102010507070707" pitchFamily="18" charset="2"/>
              </a:rPr>
              <a:t>    	</a:t>
            </a:r>
            <a:r>
              <a:rPr lang="en-US" sz="2400" dirty="0"/>
              <a:t>Training Funds when appropriate &amp; available </a:t>
            </a:r>
            <a:r>
              <a:rPr lang="en-US" sz="2400" dirty="0">
                <a:sym typeface="Wingdings 2" panose="05020102010507070707" pitchFamily="18" charset="2"/>
              </a:rPr>
              <a:t>	</a:t>
            </a:r>
            <a:r>
              <a:rPr lang="en-US" sz="2400" dirty="0"/>
              <a:t>Transportation Reimbursement through DTA  (ABAWD’s)                                       </a:t>
            </a:r>
          </a:p>
          <a:p>
            <a:pPr marL="0" indent="0">
              <a:lnSpc>
                <a:spcPct val="150000"/>
              </a:lnSpc>
              <a:buNone/>
            </a:pPr>
            <a:r>
              <a:rPr lang="en-US" sz="2400" dirty="0"/>
              <a:t>                                                       </a:t>
            </a:r>
          </a:p>
        </p:txBody>
      </p:sp>
    </p:spTree>
    <p:extLst>
      <p:ext uri="{BB962C8B-B14F-4D97-AF65-F5344CB8AC3E}">
        <p14:creationId xmlns:p14="http://schemas.microsoft.com/office/powerpoint/2010/main" val="10549687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DTA</a:t>
            </a:r>
            <a:r>
              <a:rPr lang="en-US" dirty="0"/>
              <a:t> Competitive Integrated    Employment Service (CIES)</a:t>
            </a:r>
          </a:p>
        </p:txBody>
      </p:sp>
      <p:sp>
        <p:nvSpPr>
          <p:cNvPr id="3" name="Slide Number Placeholder 2"/>
          <p:cNvSpPr>
            <a:spLocks noGrp="1"/>
          </p:cNvSpPr>
          <p:nvPr>
            <p:ph type="sldNum" sz="quarter" idx="4"/>
          </p:nvPr>
        </p:nvSpPr>
        <p:spPr/>
        <p:txBody>
          <a:bodyPr/>
          <a:lstStyle/>
          <a:p>
            <a:fld id="{941BE8DD-6BA1-AD43-8321-0CEB068BCC7D}" type="slidenum">
              <a:rPr lang="en-US" smtClean="0"/>
              <a:pPr/>
              <a:t>14</a:t>
            </a:fld>
            <a:endParaRPr lang="en-US" dirty="0"/>
          </a:p>
        </p:txBody>
      </p:sp>
      <p:sp>
        <p:nvSpPr>
          <p:cNvPr id="4" name="Content Placeholder 3"/>
          <p:cNvSpPr>
            <a:spLocks noGrp="1"/>
          </p:cNvSpPr>
          <p:nvPr>
            <p:ph sz="quarter" idx="10"/>
          </p:nvPr>
        </p:nvSpPr>
        <p:spPr>
          <a:xfrm>
            <a:off x="457200" y="1446235"/>
            <a:ext cx="8229600" cy="4525963"/>
          </a:xfrm>
        </p:spPr>
        <p:txBody>
          <a:bodyPr>
            <a:normAutofit/>
          </a:bodyPr>
          <a:lstStyle/>
          <a:p>
            <a:endParaRPr lang="en-US" sz="800" dirty="0"/>
          </a:p>
          <a:p>
            <a:r>
              <a:rPr lang="en-US" sz="2400" dirty="0"/>
              <a:t>Families who receive DTA cash benefits (and have a work requirement) work with the </a:t>
            </a:r>
            <a:r>
              <a:rPr lang="en-US" sz="2400" dirty="0" err="1"/>
              <a:t>MassHire</a:t>
            </a:r>
            <a:r>
              <a:rPr lang="en-US" sz="2400" dirty="0"/>
              <a:t> Franklin Hampshire Career Center to create a plan and achieve self-sufficiency</a:t>
            </a:r>
          </a:p>
          <a:p>
            <a:r>
              <a:rPr lang="en-US" sz="2400" dirty="0"/>
              <a:t>Career Center provides:                                                            </a:t>
            </a:r>
            <a:r>
              <a:rPr lang="en-US" sz="2400" dirty="0">
                <a:sym typeface="Wingdings 2" panose="05020102010507070707" pitchFamily="18" charset="2"/>
              </a:rPr>
              <a:t></a:t>
            </a:r>
            <a:r>
              <a:rPr lang="en-US" sz="2400" dirty="0"/>
              <a:t>Child Care Services                                                   </a:t>
            </a:r>
            <a:r>
              <a:rPr lang="en-US" sz="2400" dirty="0">
                <a:sym typeface="Wingdings 2" panose="05020102010507070707" pitchFamily="18" charset="2"/>
              </a:rPr>
              <a:t></a:t>
            </a:r>
            <a:r>
              <a:rPr lang="en-US" sz="2400" dirty="0"/>
              <a:t>Transportation Reimbursement through DTA            </a:t>
            </a:r>
            <a:r>
              <a:rPr lang="en-US" sz="2400" dirty="0">
                <a:sym typeface="Wingdings 2" panose="05020102010507070707" pitchFamily="18" charset="2"/>
              </a:rPr>
              <a:t></a:t>
            </a:r>
            <a:r>
              <a:rPr lang="en-US" sz="2400" dirty="0"/>
              <a:t>Individual Career Counseling and work readiness workshops                                                  </a:t>
            </a:r>
            <a:r>
              <a:rPr lang="en-US" sz="2400" dirty="0">
                <a:sym typeface="Wingdings 2" panose="05020102010507070707" pitchFamily="18" charset="2"/>
              </a:rPr>
              <a:t></a:t>
            </a:r>
            <a:r>
              <a:rPr lang="en-US" sz="2400" dirty="0"/>
              <a:t>Job Search Assistance                                                      </a:t>
            </a:r>
            <a:r>
              <a:rPr lang="en-US" sz="2400" dirty="0">
                <a:sym typeface="Wingdings 2" panose="05020102010507070707" pitchFamily="18" charset="2"/>
              </a:rPr>
              <a:t></a:t>
            </a:r>
            <a:r>
              <a:rPr lang="en-US" sz="2400" dirty="0"/>
              <a:t>Training Funds when appropriate &amp; available                                           </a:t>
            </a:r>
            <a:r>
              <a:rPr lang="en-US" sz="2400" dirty="0">
                <a:sym typeface="Wingdings 2" panose="05020102010507070707" pitchFamily="18" charset="2"/>
              </a:rPr>
              <a:t></a:t>
            </a:r>
            <a:r>
              <a:rPr lang="en-US" sz="2400" dirty="0"/>
              <a:t>Post-employment Support (6 months)</a:t>
            </a:r>
          </a:p>
        </p:txBody>
      </p:sp>
    </p:spTree>
    <p:extLst>
      <p:ext uri="{BB962C8B-B14F-4D97-AF65-F5344CB8AC3E}">
        <p14:creationId xmlns:p14="http://schemas.microsoft.com/office/powerpoint/2010/main" val="37597468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Customers with Disabilities</a:t>
            </a:r>
          </a:p>
        </p:txBody>
      </p:sp>
      <p:sp>
        <p:nvSpPr>
          <p:cNvPr id="3" name="Slide Number Placeholder 2"/>
          <p:cNvSpPr>
            <a:spLocks noGrp="1"/>
          </p:cNvSpPr>
          <p:nvPr>
            <p:ph type="sldNum" sz="quarter" idx="4"/>
          </p:nvPr>
        </p:nvSpPr>
        <p:spPr/>
        <p:txBody>
          <a:bodyPr/>
          <a:lstStyle/>
          <a:p>
            <a:fld id="{941BE8DD-6BA1-AD43-8321-0CEB068BCC7D}" type="slidenum">
              <a:rPr lang="en-US" smtClean="0"/>
              <a:pPr/>
              <a:t>15</a:t>
            </a:fld>
            <a:endParaRPr lang="en-US" dirty="0"/>
          </a:p>
        </p:txBody>
      </p:sp>
      <p:sp>
        <p:nvSpPr>
          <p:cNvPr id="4" name="Content Placeholder 3"/>
          <p:cNvSpPr>
            <a:spLocks noGrp="1"/>
          </p:cNvSpPr>
          <p:nvPr>
            <p:ph sz="quarter" idx="10"/>
          </p:nvPr>
        </p:nvSpPr>
        <p:spPr>
          <a:xfrm>
            <a:off x="457200" y="1332411"/>
            <a:ext cx="8229600" cy="4763589"/>
          </a:xfrm>
        </p:spPr>
        <p:txBody>
          <a:bodyPr>
            <a:normAutofit fontScale="55000" lnSpcReduction="20000"/>
          </a:bodyPr>
          <a:lstStyle/>
          <a:p>
            <a:pPr marL="342900" indent="-342900">
              <a:lnSpc>
                <a:spcPct val="120000"/>
              </a:lnSpc>
              <a:buFont typeface="Wingdings" panose="05000000000000000000" pitchFamily="2" charset="2"/>
              <a:buChar char="q"/>
            </a:pPr>
            <a:r>
              <a:rPr lang="en-US" sz="4000" dirty="0">
                <a:solidFill>
                  <a:srgbClr val="003A5D"/>
                </a:solidFill>
              </a:rPr>
              <a:t>Individual Initial Assessments available by appointment</a:t>
            </a:r>
          </a:p>
          <a:p>
            <a:pPr marL="342900" indent="-342900">
              <a:lnSpc>
                <a:spcPct val="120000"/>
              </a:lnSpc>
              <a:buFont typeface="Wingdings" panose="05000000000000000000" pitchFamily="2" charset="2"/>
              <a:buChar char="q"/>
            </a:pPr>
            <a:r>
              <a:rPr lang="en-US" sz="4000" dirty="0">
                <a:solidFill>
                  <a:srgbClr val="003A5D"/>
                </a:solidFill>
              </a:rPr>
              <a:t>Benefits Overview, and referrals to external programs such as:</a:t>
            </a:r>
          </a:p>
          <a:p>
            <a:pPr marL="1022350" lvl="1" indent="-571500">
              <a:lnSpc>
                <a:spcPct val="120000"/>
              </a:lnSpc>
              <a:buClr>
                <a:srgbClr val="009876"/>
              </a:buClr>
              <a:buFont typeface="Wingdings" panose="05000000000000000000" pitchFamily="2" charset="2"/>
              <a:buChar char="ü"/>
            </a:pPr>
            <a:r>
              <a:rPr lang="en-US" sz="4000" dirty="0">
                <a:solidFill>
                  <a:srgbClr val="003A5D"/>
                </a:solidFill>
              </a:rPr>
              <a:t>ABLE Accounts, Work Without Limits and Plan to Achieve Self Support (P.A.S.S)</a:t>
            </a:r>
          </a:p>
          <a:p>
            <a:pPr marL="342900" indent="-342900">
              <a:lnSpc>
                <a:spcPct val="120000"/>
              </a:lnSpc>
              <a:buFont typeface="Wingdings" panose="05000000000000000000" pitchFamily="2" charset="2"/>
              <a:buChar char="q"/>
            </a:pPr>
            <a:r>
              <a:rPr lang="en-US" sz="4000" dirty="0">
                <a:solidFill>
                  <a:srgbClr val="003A5D"/>
                </a:solidFill>
              </a:rPr>
              <a:t>SSI and SSDI Recipients may be eligible for additional services that include job readiness, job search and post-employment support</a:t>
            </a:r>
          </a:p>
          <a:p>
            <a:pPr marL="1022350" lvl="1" indent="-571500">
              <a:lnSpc>
                <a:spcPct val="120000"/>
              </a:lnSpc>
              <a:buClr>
                <a:srgbClr val="009876"/>
              </a:buClr>
              <a:buFont typeface="Wingdings" panose="05000000000000000000" pitchFamily="2" charset="2"/>
              <a:buChar char="ü"/>
            </a:pPr>
            <a:r>
              <a:rPr lang="en-US" sz="4000" dirty="0">
                <a:solidFill>
                  <a:srgbClr val="003A5D"/>
                </a:solidFill>
              </a:rPr>
              <a:t>Ticket to Work Program: Job placement assistance, case   management, career counseling</a:t>
            </a:r>
          </a:p>
          <a:p>
            <a:pPr marL="342900" indent="-342900">
              <a:lnSpc>
                <a:spcPct val="120000"/>
              </a:lnSpc>
              <a:buFont typeface="Wingdings" panose="05000000000000000000" pitchFamily="2" charset="2"/>
              <a:buChar char="q"/>
            </a:pPr>
            <a:r>
              <a:rPr lang="en-US" sz="4000" dirty="0">
                <a:solidFill>
                  <a:srgbClr val="003A5D"/>
                </a:solidFill>
              </a:rPr>
              <a:t>Adaptive equipment available, on site information, and referrals to  adaptive equipment for use in employment and education</a:t>
            </a:r>
          </a:p>
          <a:p>
            <a:pPr marL="0" indent="0">
              <a:lnSpc>
                <a:spcPct val="120000"/>
              </a:lnSpc>
              <a:buNone/>
            </a:pPr>
            <a:endParaRPr lang="en-US" sz="4000" dirty="0">
              <a:solidFill>
                <a:srgbClr val="003A5D"/>
              </a:solidFill>
            </a:endParaRPr>
          </a:p>
          <a:p>
            <a:pPr marL="342900" indent="-342900">
              <a:lnSpc>
                <a:spcPct val="120000"/>
              </a:lnSpc>
              <a:buFont typeface="Wingdings" panose="05000000000000000000" pitchFamily="2" charset="2"/>
              <a:buChar char="q"/>
            </a:pPr>
            <a:endParaRPr lang="en-US" sz="4000" dirty="0">
              <a:solidFill>
                <a:srgbClr val="003A5D"/>
              </a:solidFill>
            </a:endParaRPr>
          </a:p>
          <a:p>
            <a:pPr marL="342900" indent="-342900">
              <a:buFont typeface="Wingdings" panose="05000000000000000000" pitchFamily="2" charset="2"/>
              <a:buChar char="q"/>
            </a:pPr>
            <a:endParaRPr lang="en-US" sz="4000" dirty="0">
              <a:solidFill>
                <a:srgbClr val="003A5D"/>
              </a:solidFill>
            </a:endParaRPr>
          </a:p>
          <a:p>
            <a:endParaRPr lang="en-US" dirty="0"/>
          </a:p>
        </p:txBody>
      </p:sp>
    </p:spTree>
    <p:extLst>
      <p:ext uri="{BB962C8B-B14F-4D97-AF65-F5344CB8AC3E}">
        <p14:creationId xmlns:p14="http://schemas.microsoft.com/office/powerpoint/2010/main" val="20076076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Ticket to Work Program (TTW)</a:t>
            </a:r>
          </a:p>
        </p:txBody>
      </p:sp>
      <p:sp>
        <p:nvSpPr>
          <p:cNvPr id="3" name="Slide Number Placeholder 2"/>
          <p:cNvSpPr>
            <a:spLocks noGrp="1"/>
          </p:cNvSpPr>
          <p:nvPr>
            <p:ph type="sldNum" sz="quarter" idx="4"/>
          </p:nvPr>
        </p:nvSpPr>
        <p:spPr/>
        <p:txBody>
          <a:bodyPr/>
          <a:lstStyle/>
          <a:p>
            <a:fld id="{941BE8DD-6BA1-AD43-8321-0CEB068BCC7D}" type="slidenum">
              <a:rPr lang="en-US" smtClean="0"/>
              <a:pPr/>
              <a:t>16</a:t>
            </a:fld>
            <a:endParaRPr lang="en-US" dirty="0"/>
          </a:p>
        </p:txBody>
      </p:sp>
      <p:sp>
        <p:nvSpPr>
          <p:cNvPr id="4" name="Content Placeholder 3"/>
          <p:cNvSpPr>
            <a:spLocks noGrp="1"/>
          </p:cNvSpPr>
          <p:nvPr>
            <p:ph sz="quarter" idx="10"/>
          </p:nvPr>
        </p:nvSpPr>
        <p:spPr/>
        <p:txBody>
          <a:bodyPr/>
          <a:lstStyle/>
          <a:p>
            <a:endParaRPr lang="en-US" sz="800" dirty="0"/>
          </a:p>
          <a:p>
            <a:r>
              <a:rPr lang="en-US" sz="2400" dirty="0"/>
              <a:t>TTW is a free and voluntary program that can help Supplemental Social Security beneficiaries go to work, get a job, and become financially independent, all while keeping their Medicare or Medicaid (with a goal to reduce over time)</a:t>
            </a:r>
          </a:p>
          <a:p>
            <a:r>
              <a:rPr lang="en-US" sz="2400" dirty="0"/>
              <a:t>Ticket to Work services include:                                     </a:t>
            </a:r>
            <a:r>
              <a:rPr lang="en-US" sz="2400" dirty="0">
                <a:sym typeface="Wingdings 2" panose="05020102010507070707" pitchFamily="18" charset="2"/>
              </a:rPr>
              <a:t></a:t>
            </a:r>
            <a:r>
              <a:rPr lang="en-US" sz="2400" dirty="0"/>
              <a:t>Individual Career Counseling and work readiness workshops                                                  </a:t>
            </a:r>
            <a:r>
              <a:rPr lang="en-US" sz="2400" dirty="0">
                <a:sym typeface="Wingdings 2" panose="05020102010507070707" pitchFamily="18" charset="2"/>
              </a:rPr>
              <a:t></a:t>
            </a:r>
            <a:r>
              <a:rPr lang="en-US" sz="2400" dirty="0"/>
              <a:t>Job Search Assistance                                                     </a:t>
            </a:r>
            <a:r>
              <a:rPr lang="en-US" sz="2400" dirty="0">
                <a:sym typeface="Wingdings 2" panose="05020102010507070707" pitchFamily="18" charset="2"/>
              </a:rPr>
              <a:t></a:t>
            </a:r>
            <a:r>
              <a:rPr lang="en-US" sz="2400" dirty="0"/>
              <a:t>Benefits Counseling                                                            </a:t>
            </a:r>
            <a:r>
              <a:rPr lang="en-US" sz="2400" dirty="0">
                <a:sym typeface="Wingdings 2" panose="05020102010507070707" pitchFamily="18" charset="2"/>
              </a:rPr>
              <a:t></a:t>
            </a:r>
            <a:r>
              <a:rPr lang="en-US" sz="2400" dirty="0"/>
              <a:t>Access to Training Funds when eligible                       </a:t>
            </a:r>
            <a:r>
              <a:rPr lang="en-US" sz="2400" dirty="0">
                <a:sym typeface="Wingdings 2" panose="05020102010507070707" pitchFamily="18" charset="2"/>
              </a:rPr>
              <a:t></a:t>
            </a:r>
            <a:r>
              <a:rPr lang="en-US" sz="2400" dirty="0"/>
              <a:t>Information &amp; Referral to other programs </a:t>
            </a:r>
          </a:p>
        </p:txBody>
      </p:sp>
    </p:spTree>
    <p:extLst>
      <p:ext uri="{BB962C8B-B14F-4D97-AF65-F5344CB8AC3E}">
        <p14:creationId xmlns:p14="http://schemas.microsoft.com/office/powerpoint/2010/main" val="15552548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DF26C-3302-4FE3-A210-24B3D7153F8D}"/>
              </a:ext>
            </a:extLst>
          </p:cNvPr>
          <p:cNvSpPr>
            <a:spLocks noGrp="1"/>
          </p:cNvSpPr>
          <p:nvPr>
            <p:ph type="title"/>
          </p:nvPr>
        </p:nvSpPr>
        <p:spPr/>
        <p:txBody>
          <a:bodyPr/>
          <a:lstStyle/>
          <a:p>
            <a:r>
              <a:rPr lang="en-US" dirty="0"/>
              <a:t>MRC Workforce Training Partnership</a:t>
            </a:r>
          </a:p>
        </p:txBody>
      </p:sp>
      <p:sp>
        <p:nvSpPr>
          <p:cNvPr id="3" name="Slide Number Placeholder 2">
            <a:extLst>
              <a:ext uri="{FF2B5EF4-FFF2-40B4-BE49-F238E27FC236}">
                <a16:creationId xmlns:a16="http://schemas.microsoft.com/office/drawing/2014/main" id="{E46BAD3F-2ECA-447D-9F66-9D89A38DA20D}"/>
              </a:ext>
            </a:extLst>
          </p:cNvPr>
          <p:cNvSpPr>
            <a:spLocks noGrp="1"/>
          </p:cNvSpPr>
          <p:nvPr>
            <p:ph type="sldNum" sz="quarter" idx="4"/>
          </p:nvPr>
        </p:nvSpPr>
        <p:spPr/>
        <p:txBody>
          <a:bodyPr/>
          <a:lstStyle/>
          <a:p>
            <a:fld id="{941BE8DD-6BA1-AD43-8321-0CEB068BCC7D}" type="slidenum">
              <a:rPr lang="en-US" smtClean="0"/>
              <a:pPr/>
              <a:t>17</a:t>
            </a:fld>
            <a:endParaRPr lang="en-US" dirty="0"/>
          </a:p>
        </p:txBody>
      </p:sp>
      <p:sp>
        <p:nvSpPr>
          <p:cNvPr id="4" name="Content Placeholder 3">
            <a:extLst>
              <a:ext uri="{FF2B5EF4-FFF2-40B4-BE49-F238E27FC236}">
                <a16:creationId xmlns:a16="http://schemas.microsoft.com/office/drawing/2014/main" id="{E93BF3C1-6542-4D91-96D7-FDDD6FF50F06}"/>
              </a:ext>
            </a:extLst>
          </p:cNvPr>
          <p:cNvSpPr>
            <a:spLocks noGrp="1"/>
          </p:cNvSpPr>
          <p:nvPr>
            <p:ph sz="quarter" idx="10"/>
          </p:nvPr>
        </p:nvSpPr>
        <p:spPr/>
        <p:txBody>
          <a:bodyPr/>
          <a:lstStyle/>
          <a:p>
            <a:pPr marL="0" indent="0">
              <a:buNone/>
            </a:pPr>
            <a:r>
              <a:rPr lang="en-US" dirty="0"/>
              <a:t>Mass Department of Career Services (MDCS) and Mass Rehabilitation Commission (MRC) partner to assist training ready MRC customers to enroll  in workforce training  that will lead to increased employment opportunities.</a:t>
            </a:r>
          </a:p>
          <a:p>
            <a:pPr marL="0" indent="0">
              <a:buNone/>
            </a:pPr>
            <a:r>
              <a:rPr lang="en-US" dirty="0"/>
              <a:t>May Co-Enroll in WIOA                                                            30 day contact while in training                             Assistance with job search following training            Follow up services after job placement</a:t>
            </a:r>
          </a:p>
        </p:txBody>
      </p:sp>
    </p:spTree>
    <p:extLst>
      <p:ext uri="{BB962C8B-B14F-4D97-AF65-F5344CB8AC3E}">
        <p14:creationId xmlns:p14="http://schemas.microsoft.com/office/powerpoint/2010/main" val="1756102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DC6ED-C4CA-4EA2-843B-08F6D0537CA6}"/>
              </a:ext>
            </a:extLst>
          </p:cNvPr>
          <p:cNvSpPr>
            <a:spLocks noGrp="1"/>
          </p:cNvSpPr>
          <p:nvPr>
            <p:ph type="title"/>
          </p:nvPr>
        </p:nvSpPr>
        <p:spPr/>
        <p:txBody>
          <a:bodyPr/>
          <a:lstStyle/>
          <a:p>
            <a:r>
              <a:rPr lang="en-US" dirty="0"/>
              <a:t>FREE TRAINING PROGRAMS</a:t>
            </a:r>
          </a:p>
        </p:txBody>
      </p:sp>
      <p:sp>
        <p:nvSpPr>
          <p:cNvPr id="3" name="Slide Number Placeholder 2">
            <a:extLst>
              <a:ext uri="{FF2B5EF4-FFF2-40B4-BE49-F238E27FC236}">
                <a16:creationId xmlns:a16="http://schemas.microsoft.com/office/drawing/2014/main" id="{7817B176-7E8B-4633-820D-0C2072700D8E}"/>
              </a:ext>
            </a:extLst>
          </p:cNvPr>
          <p:cNvSpPr>
            <a:spLocks noGrp="1"/>
          </p:cNvSpPr>
          <p:nvPr>
            <p:ph type="sldNum" sz="quarter" idx="4"/>
          </p:nvPr>
        </p:nvSpPr>
        <p:spPr/>
        <p:txBody>
          <a:bodyPr/>
          <a:lstStyle/>
          <a:p>
            <a:fld id="{941BE8DD-6BA1-AD43-8321-0CEB068BCC7D}" type="slidenum">
              <a:rPr lang="en-US" smtClean="0"/>
              <a:pPr/>
              <a:t>18</a:t>
            </a:fld>
            <a:endParaRPr lang="en-US" dirty="0"/>
          </a:p>
        </p:txBody>
      </p:sp>
      <p:sp>
        <p:nvSpPr>
          <p:cNvPr id="4" name="Content Placeholder 3">
            <a:extLst>
              <a:ext uri="{FF2B5EF4-FFF2-40B4-BE49-F238E27FC236}">
                <a16:creationId xmlns:a16="http://schemas.microsoft.com/office/drawing/2014/main" id="{FAFB9134-C4F0-4968-A675-3E44A306465B}"/>
              </a:ext>
            </a:extLst>
          </p:cNvPr>
          <p:cNvSpPr>
            <a:spLocks noGrp="1"/>
          </p:cNvSpPr>
          <p:nvPr>
            <p:ph sz="quarter" idx="10"/>
          </p:nvPr>
        </p:nvSpPr>
        <p:spPr/>
        <p:txBody>
          <a:bodyPr>
            <a:normAutofit/>
          </a:bodyPr>
          <a:lstStyle/>
          <a:p>
            <a:pPr marL="0" indent="0">
              <a:lnSpc>
                <a:spcPct val="200000"/>
              </a:lnSpc>
              <a:buNone/>
            </a:pPr>
            <a:r>
              <a:rPr lang="en-US" b="1" dirty="0"/>
              <a:t>Available In</a:t>
            </a:r>
            <a:r>
              <a:rPr lang="en-US" dirty="0"/>
              <a:t>:</a:t>
            </a:r>
          </a:p>
          <a:p>
            <a:pPr lvl="0"/>
            <a:r>
              <a:rPr lang="en-US" sz="2400" dirty="0"/>
              <a:t>Foundational and Advanced CNC Manufacturing</a:t>
            </a:r>
          </a:p>
          <a:p>
            <a:pPr lvl="0"/>
            <a:r>
              <a:rPr lang="en-US" sz="2400" dirty="0"/>
              <a:t>Behavioral Health Associate</a:t>
            </a:r>
          </a:p>
          <a:p>
            <a:pPr lvl="0"/>
            <a:r>
              <a:rPr lang="en-US" sz="2400" dirty="0"/>
              <a:t>Medical Assistant</a:t>
            </a:r>
          </a:p>
          <a:p>
            <a:pPr lvl="0"/>
            <a:r>
              <a:rPr lang="en-US" sz="2400" dirty="0"/>
              <a:t>Welding</a:t>
            </a:r>
          </a:p>
          <a:p>
            <a:pPr lvl="0"/>
            <a:r>
              <a:rPr lang="en-US" sz="2400" dirty="0"/>
              <a:t>Automotive Technician</a:t>
            </a:r>
          </a:p>
          <a:p>
            <a:pPr marL="0" indent="0">
              <a:buNone/>
            </a:pPr>
            <a:r>
              <a:rPr lang="en-US" sz="2400" i="1" dirty="0">
                <a:solidFill>
                  <a:srgbClr val="0070C0"/>
                </a:solidFill>
              </a:rPr>
              <a:t>Check our website for the most up to date listings</a:t>
            </a:r>
          </a:p>
        </p:txBody>
      </p:sp>
    </p:spTree>
    <p:extLst>
      <p:ext uri="{BB962C8B-B14F-4D97-AF65-F5344CB8AC3E}">
        <p14:creationId xmlns:p14="http://schemas.microsoft.com/office/powerpoint/2010/main" val="9209744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Youth and </a:t>
            </a:r>
            <a:r>
              <a:rPr lang="en-US" dirty="0"/>
              <a:t>Young Adults </a:t>
            </a:r>
          </a:p>
        </p:txBody>
      </p:sp>
      <p:sp>
        <p:nvSpPr>
          <p:cNvPr id="3" name="Slide Number Placeholder 2"/>
          <p:cNvSpPr>
            <a:spLocks noGrp="1"/>
          </p:cNvSpPr>
          <p:nvPr>
            <p:ph type="sldNum" sz="quarter" idx="4"/>
          </p:nvPr>
        </p:nvSpPr>
        <p:spPr/>
        <p:txBody>
          <a:bodyPr/>
          <a:lstStyle/>
          <a:p>
            <a:fld id="{941BE8DD-6BA1-AD43-8321-0CEB068BCC7D}" type="slidenum">
              <a:rPr lang="en-US" smtClean="0"/>
              <a:pPr/>
              <a:t>19</a:t>
            </a:fld>
            <a:endParaRPr lang="en-US" dirty="0"/>
          </a:p>
        </p:txBody>
      </p:sp>
      <p:sp>
        <p:nvSpPr>
          <p:cNvPr id="4" name="Content Placeholder 3"/>
          <p:cNvSpPr>
            <a:spLocks noGrp="1"/>
          </p:cNvSpPr>
          <p:nvPr>
            <p:ph sz="quarter" idx="10"/>
          </p:nvPr>
        </p:nvSpPr>
        <p:spPr/>
        <p:txBody>
          <a:bodyPr>
            <a:normAutofit fontScale="92500" lnSpcReduction="10000"/>
          </a:bodyPr>
          <a:lstStyle/>
          <a:p>
            <a:pPr marL="342900" indent="-342900">
              <a:lnSpc>
                <a:spcPct val="150000"/>
              </a:lnSpc>
              <a:spcBef>
                <a:spcPts val="0"/>
              </a:spcBef>
              <a:spcAft>
                <a:spcPts val="0"/>
              </a:spcAft>
              <a:buFont typeface="Wingdings" panose="05000000000000000000" pitchFamily="2" charset="2"/>
              <a:buChar char="q"/>
            </a:pPr>
            <a:r>
              <a:rPr lang="en-US" sz="2400" dirty="0">
                <a:solidFill>
                  <a:srgbClr val="003A5D"/>
                </a:solidFill>
                <a:ea typeface="Times New Roman" panose="02020603050405020304" pitchFamily="18" charset="0"/>
                <a:cs typeface="Arial" panose="020B0604020202020204" pitchFamily="34" charset="0"/>
              </a:rPr>
              <a:t>General Career Center Services are available to all youth.</a:t>
            </a:r>
          </a:p>
          <a:p>
            <a:pPr marL="342900" indent="-342900">
              <a:lnSpc>
                <a:spcPct val="150000"/>
              </a:lnSpc>
              <a:spcBef>
                <a:spcPts val="0"/>
              </a:spcBef>
              <a:spcAft>
                <a:spcPts val="0"/>
              </a:spcAft>
              <a:buFont typeface="Wingdings" panose="05000000000000000000" pitchFamily="2" charset="2"/>
              <a:buChar char="q"/>
            </a:pPr>
            <a:r>
              <a:rPr lang="en-US" sz="2400" dirty="0">
                <a:solidFill>
                  <a:srgbClr val="003A5D"/>
                </a:solidFill>
                <a:ea typeface="Times New Roman" panose="02020603050405020304" pitchFamily="18" charset="0"/>
                <a:cs typeface="Arial" panose="020B0604020202020204" pitchFamily="34" charset="0"/>
              </a:rPr>
              <a:t>Year round and summer subsidized jobs through WIOA Youth and </a:t>
            </a:r>
            <a:r>
              <a:rPr lang="en-US" sz="2400" dirty="0" err="1">
                <a:solidFill>
                  <a:srgbClr val="003A5D"/>
                </a:solidFill>
                <a:ea typeface="Times New Roman" panose="02020603050405020304" pitchFamily="18" charset="0"/>
                <a:cs typeface="Arial" panose="020B0604020202020204" pitchFamily="34" charset="0"/>
              </a:rPr>
              <a:t>YouthWorks</a:t>
            </a:r>
            <a:r>
              <a:rPr lang="en-US" sz="2400" dirty="0">
                <a:solidFill>
                  <a:srgbClr val="003A5D"/>
                </a:solidFill>
                <a:ea typeface="Times New Roman" panose="02020603050405020304" pitchFamily="18" charset="0"/>
                <a:cs typeface="Arial" panose="020B0604020202020204" pitchFamily="34" charset="0"/>
              </a:rPr>
              <a:t> funding </a:t>
            </a:r>
          </a:p>
          <a:p>
            <a:pPr>
              <a:lnSpc>
                <a:spcPct val="150000"/>
              </a:lnSpc>
              <a:spcBef>
                <a:spcPts val="0"/>
              </a:spcBef>
              <a:spcAft>
                <a:spcPts val="0"/>
              </a:spcAft>
              <a:buFont typeface="Wingdings" panose="05000000000000000000" pitchFamily="2" charset="2"/>
              <a:buChar char="ü"/>
            </a:pPr>
            <a:r>
              <a:rPr lang="en-US" sz="2400" dirty="0">
                <a:solidFill>
                  <a:srgbClr val="003A5D"/>
                </a:solidFill>
                <a:ea typeface="Times New Roman" panose="02020603050405020304" pitchFamily="18" charset="0"/>
                <a:cs typeface="Arial" panose="020B0604020202020204" pitchFamily="34" charset="0"/>
              </a:rPr>
              <a:t>Skills training/occupational credentials </a:t>
            </a:r>
          </a:p>
          <a:p>
            <a:pPr>
              <a:spcBef>
                <a:spcPts val="0"/>
              </a:spcBef>
              <a:spcAft>
                <a:spcPts val="0"/>
              </a:spcAft>
              <a:buFont typeface="Wingdings" panose="05000000000000000000" pitchFamily="2" charset="2"/>
              <a:buChar char="ü"/>
            </a:pPr>
            <a:endParaRPr lang="en-US" sz="400" dirty="0">
              <a:solidFill>
                <a:srgbClr val="003A5D"/>
              </a:solidFill>
              <a:cs typeface="Arial" panose="020B0604020202020204" pitchFamily="34" charset="0"/>
            </a:endParaRPr>
          </a:p>
          <a:p>
            <a:pPr>
              <a:spcBef>
                <a:spcPts val="0"/>
              </a:spcBef>
              <a:spcAft>
                <a:spcPts val="0"/>
              </a:spcAft>
              <a:buFont typeface="Wingdings" panose="05000000000000000000" pitchFamily="2" charset="2"/>
              <a:buChar char="ü"/>
            </a:pPr>
            <a:endParaRPr lang="en-US" sz="400" dirty="0">
              <a:solidFill>
                <a:srgbClr val="003A5D"/>
              </a:solidFill>
              <a:cs typeface="Arial" panose="020B0604020202020204" pitchFamily="34" charset="0"/>
            </a:endParaRPr>
          </a:p>
          <a:p>
            <a:pPr>
              <a:spcBef>
                <a:spcPts val="0"/>
              </a:spcBef>
              <a:spcAft>
                <a:spcPts val="0"/>
              </a:spcAft>
              <a:buFont typeface="Wingdings" panose="05000000000000000000" pitchFamily="2" charset="2"/>
              <a:buChar char="ü"/>
            </a:pPr>
            <a:r>
              <a:rPr lang="en-US" sz="2400" dirty="0">
                <a:solidFill>
                  <a:srgbClr val="003A5D"/>
                </a:solidFill>
                <a:cs typeface="Arial" panose="020B0604020202020204" pitchFamily="34" charset="0"/>
              </a:rPr>
              <a:t>Job readiness training, resume creation and consultations, interview techniques, job search skills, career interest exploration, long and short term goal setting, etc. </a:t>
            </a:r>
          </a:p>
          <a:p>
            <a:pPr>
              <a:spcBef>
                <a:spcPts val="0"/>
              </a:spcBef>
              <a:spcAft>
                <a:spcPts val="0"/>
              </a:spcAft>
              <a:buFont typeface="Wingdings" panose="05000000000000000000" pitchFamily="2" charset="2"/>
              <a:buChar char="ü"/>
            </a:pPr>
            <a:endParaRPr lang="en-US" sz="400" dirty="0">
              <a:solidFill>
                <a:srgbClr val="003A5D"/>
              </a:solidFill>
              <a:cs typeface="Arial" panose="020B0604020202020204" pitchFamily="34" charset="0"/>
            </a:endParaRPr>
          </a:p>
          <a:p>
            <a:pPr>
              <a:spcBef>
                <a:spcPts val="0"/>
              </a:spcBef>
              <a:spcAft>
                <a:spcPts val="0"/>
              </a:spcAft>
              <a:buFont typeface="Wingdings" panose="05000000000000000000" pitchFamily="2" charset="2"/>
              <a:buChar char="ü"/>
            </a:pPr>
            <a:endParaRPr lang="en-US" sz="400" dirty="0">
              <a:solidFill>
                <a:srgbClr val="003A5D"/>
              </a:solidFill>
              <a:cs typeface="Arial" panose="020B0604020202020204" pitchFamily="34" charset="0"/>
            </a:endParaRPr>
          </a:p>
          <a:p>
            <a:pPr>
              <a:spcBef>
                <a:spcPts val="0"/>
              </a:spcBef>
              <a:spcAft>
                <a:spcPts val="0"/>
              </a:spcAft>
              <a:buFont typeface="Wingdings" panose="05000000000000000000" pitchFamily="2" charset="2"/>
              <a:buChar char="ü"/>
            </a:pPr>
            <a:endParaRPr lang="en-US" sz="400" dirty="0">
              <a:solidFill>
                <a:srgbClr val="003A5D"/>
              </a:solidFill>
              <a:cs typeface="Arial" panose="020B0604020202020204" pitchFamily="34" charset="0"/>
            </a:endParaRPr>
          </a:p>
          <a:p>
            <a:pPr>
              <a:spcBef>
                <a:spcPts val="0"/>
              </a:spcBef>
              <a:spcAft>
                <a:spcPts val="0"/>
              </a:spcAft>
              <a:buFont typeface="Wingdings" panose="05000000000000000000" pitchFamily="2" charset="2"/>
              <a:buChar char="ü"/>
            </a:pPr>
            <a:r>
              <a:rPr lang="en-US" sz="2400" dirty="0">
                <a:solidFill>
                  <a:srgbClr val="003A5D"/>
                </a:solidFill>
                <a:cs typeface="Arial" panose="020B0604020202020204" pitchFamily="34" charset="0"/>
              </a:rPr>
              <a:t>Referrals to High School Equivalency programs for youth who have left school without a high school diploma</a:t>
            </a:r>
          </a:p>
          <a:p>
            <a:pPr>
              <a:spcBef>
                <a:spcPts val="0"/>
              </a:spcBef>
              <a:spcAft>
                <a:spcPts val="0"/>
              </a:spcAft>
              <a:buFont typeface="Wingdings" panose="05000000000000000000" pitchFamily="2" charset="2"/>
              <a:buChar char="ü"/>
            </a:pPr>
            <a:endParaRPr lang="en-US" sz="400" dirty="0">
              <a:solidFill>
                <a:srgbClr val="003A5D"/>
              </a:solidFill>
              <a:cs typeface="Arial" panose="020B0604020202020204" pitchFamily="34" charset="0"/>
            </a:endParaRPr>
          </a:p>
          <a:p>
            <a:pPr>
              <a:spcBef>
                <a:spcPts val="0"/>
              </a:spcBef>
              <a:spcAft>
                <a:spcPts val="0"/>
              </a:spcAft>
              <a:buFont typeface="Wingdings" panose="05000000000000000000" pitchFamily="2" charset="2"/>
              <a:buChar char="ü"/>
            </a:pPr>
            <a:endParaRPr lang="en-US" sz="400" dirty="0">
              <a:solidFill>
                <a:srgbClr val="003A5D"/>
              </a:solidFill>
              <a:cs typeface="Arial" panose="020B0604020202020204" pitchFamily="34" charset="0"/>
            </a:endParaRPr>
          </a:p>
          <a:p>
            <a:pPr>
              <a:spcBef>
                <a:spcPts val="0"/>
              </a:spcBef>
              <a:spcAft>
                <a:spcPts val="0"/>
              </a:spcAft>
              <a:buFont typeface="Wingdings" panose="05000000000000000000" pitchFamily="2" charset="2"/>
              <a:buChar char="ü"/>
            </a:pPr>
            <a:r>
              <a:rPr lang="en-US" sz="2400" dirty="0">
                <a:solidFill>
                  <a:srgbClr val="003A5D"/>
                </a:solidFill>
                <a:cs typeface="Arial" panose="020B0604020202020204" pitchFamily="34" charset="0"/>
              </a:rPr>
              <a:t>Counseling to assist with creating and meeting goals</a:t>
            </a:r>
          </a:p>
          <a:p>
            <a:pPr>
              <a:spcBef>
                <a:spcPts val="0"/>
              </a:spcBef>
              <a:spcAft>
                <a:spcPts val="0"/>
              </a:spcAft>
              <a:buFont typeface="Wingdings" panose="05000000000000000000" pitchFamily="2" charset="2"/>
              <a:buChar char="ü"/>
            </a:pPr>
            <a:endParaRPr lang="en-US" sz="1400" dirty="0">
              <a:solidFill>
                <a:srgbClr val="003A5D"/>
              </a:solidFill>
              <a:cs typeface="Arial" panose="020B0604020202020204" pitchFamily="34" charset="0"/>
            </a:endParaRPr>
          </a:p>
          <a:p>
            <a:pPr>
              <a:spcBef>
                <a:spcPts val="0"/>
              </a:spcBef>
              <a:spcAft>
                <a:spcPts val="0"/>
              </a:spcAft>
              <a:buFont typeface="Wingdings" panose="05000000000000000000" pitchFamily="2" charset="2"/>
              <a:buChar char="ü"/>
            </a:pPr>
            <a:r>
              <a:rPr lang="en-US" sz="2400" dirty="0">
                <a:solidFill>
                  <a:srgbClr val="003A5D"/>
                </a:solidFill>
                <a:cs typeface="Arial" panose="020B0604020202020204" pitchFamily="34" charset="0"/>
              </a:rPr>
              <a:t>Peer leadership opportunities </a:t>
            </a:r>
            <a:endParaRPr lang="en-US" sz="2600" dirty="0">
              <a:solidFill>
                <a:srgbClr val="0070C0"/>
              </a:solidFill>
              <a:cs typeface="Arial" panose="020B0604020202020204" pitchFamily="34" charset="0"/>
            </a:endParaRPr>
          </a:p>
          <a:p>
            <a:endParaRPr lang="en-US" dirty="0"/>
          </a:p>
        </p:txBody>
      </p:sp>
    </p:spTree>
    <p:extLst>
      <p:ext uri="{BB962C8B-B14F-4D97-AF65-F5344CB8AC3E}">
        <p14:creationId xmlns:p14="http://schemas.microsoft.com/office/powerpoint/2010/main" val="1589614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to Know Us</a:t>
            </a:r>
          </a:p>
        </p:txBody>
      </p:sp>
      <p:sp>
        <p:nvSpPr>
          <p:cNvPr id="3" name="Slide Number Placeholder 2"/>
          <p:cNvSpPr>
            <a:spLocks noGrp="1"/>
          </p:cNvSpPr>
          <p:nvPr>
            <p:ph type="sldNum" sz="quarter" idx="4"/>
          </p:nvPr>
        </p:nvSpPr>
        <p:spPr/>
        <p:txBody>
          <a:bodyPr/>
          <a:lstStyle/>
          <a:p>
            <a:fld id="{941BE8DD-6BA1-AD43-8321-0CEB068BCC7D}" type="slidenum">
              <a:rPr lang="en-US" smtClean="0"/>
              <a:pPr/>
              <a:t>2</a:t>
            </a:fld>
            <a:endParaRPr lang="en-US" dirty="0"/>
          </a:p>
        </p:txBody>
      </p:sp>
      <p:sp>
        <p:nvSpPr>
          <p:cNvPr id="4" name="Content Placeholder 3"/>
          <p:cNvSpPr>
            <a:spLocks noGrp="1"/>
          </p:cNvSpPr>
          <p:nvPr>
            <p:ph sz="quarter" idx="10"/>
          </p:nvPr>
        </p:nvSpPr>
        <p:spPr/>
        <p:txBody>
          <a:bodyPr>
            <a:normAutofit/>
          </a:bodyPr>
          <a:lstStyle/>
          <a:p>
            <a:pPr marL="342900" indent="-342900" eaLnBrk="0" hangingPunct="0">
              <a:buFont typeface="Wingdings" panose="05000000000000000000" pitchFamily="2" charset="2"/>
              <a:buChar char="q"/>
              <a:defRPr/>
            </a:pPr>
            <a:r>
              <a:rPr lang="en-US" sz="2400" u="sng" dirty="0" err="1">
                <a:solidFill>
                  <a:srgbClr val="003A5D"/>
                </a:solidFill>
              </a:rPr>
              <a:t>MassHire</a:t>
            </a:r>
            <a:r>
              <a:rPr lang="en-US" sz="2400" u="sng" dirty="0">
                <a:solidFill>
                  <a:srgbClr val="003A5D"/>
                </a:solidFill>
              </a:rPr>
              <a:t> Franklin Hampshire Career Center</a:t>
            </a:r>
            <a:r>
              <a:rPr lang="en-US" sz="2400" dirty="0">
                <a:solidFill>
                  <a:srgbClr val="003A5D"/>
                </a:solidFill>
              </a:rPr>
              <a:t>:                                        Serves 50 communities in the Franklin &amp; Hampshire Counties and the North </a:t>
            </a:r>
            <a:r>
              <a:rPr lang="en-US" sz="2400" dirty="0" err="1">
                <a:solidFill>
                  <a:srgbClr val="003A5D"/>
                </a:solidFill>
              </a:rPr>
              <a:t>Quabbin</a:t>
            </a:r>
            <a:r>
              <a:rPr lang="en-US" sz="2400" dirty="0">
                <a:solidFill>
                  <a:srgbClr val="003A5D"/>
                </a:solidFill>
              </a:rPr>
              <a:t> Region                                                        Provides  employment &amp; training services, at no charge, to job seekers and businesses </a:t>
            </a:r>
          </a:p>
          <a:p>
            <a:pPr marL="342900" indent="-342900" eaLnBrk="0" hangingPunct="0">
              <a:buFont typeface="Wingdings" panose="05000000000000000000" pitchFamily="2" charset="2"/>
              <a:buChar char="q"/>
              <a:defRPr/>
            </a:pPr>
            <a:r>
              <a:rPr lang="en-US" sz="2400" dirty="0">
                <a:solidFill>
                  <a:srgbClr val="003A5D"/>
                </a:solidFill>
              </a:rPr>
              <a:t>The Career Center staff is comprised of professionals who work in the following roles:                                              	</a:t>
            </a:r>
            <a:r>
              <a:rPr lang="en-US" sz="2400" dirty="0">
                <a:solidFill>
                  <a:srgbClr val="003A5D"/>
                </a:solidFill>
                <a:sym typeface="Wingdings 2" panose="05020102010507070707" pitchFamily="18" charset="2"/>
              </a:rPr>
              <a:t></a:t>
            </a:r>
            <a:r>
              <a:rPr lang="en-US" sz="2400" dirty="0">
                <a:solidFill>
                  <a:srgbClr val="003A5D"/>
                </a:solidFill>
              </a:rPr>
              <a:t>Career/Program Counselors                                                                  	</a:t>
            </a:r>
            <a:r>
              <a:rPr lang="en-US" sz="2400" dirty="0">
                <a:solidFill>
                  <a:srgbClr val="003A5D"/>
                </a:solidFill>
                <a:sym typeface="Wingdings 2" panose="05020102010507070707" pitchFamily="18" charset="2"/>
              </a:rPr>
              <a:t></a:t>
            </a:r>
            <a:r>
              <a:rPr lang="en-US" sz="2400" dirty="0">
                <a:solidFill>
                  <a:srgbClr val="003A5D"/>
                </a:solidFill>
              </a:rPr>
              <a:t>Unemployment Insurance Navigators                                     	</a:t>
            </a:r>
            <a:r>
              <a:rPr lang="en-US" sz="2400" dirty="0">
                <a:solidFill>
                  <a:srgbClr val="003A5D"/>
                </a:solidFill>
                <a:sym typeface="Wingdings 2" panose="05020102010507070707" pitchFamily="18" charset="2"/>
              </a:rPr>
              <a:t></a:t>
            </a:r>
            <a:r>
              <a:rPr lang="en-US" sz="2400" dirty="0">
                <a:solidFill>
                  <a:srgbClr val="003A5D"/>
                </a:solidFill>
              </a:rPr>
              <a:t>Business Services Representatives                                    	</a:t>
            </a:r>
            <a:r>
              <a:rPr lang="en-US" sz="2400" dirty="0">
                <a:solidFill>
                  <a:srgbClr val="003A5D"/>
                </a:solidFill>
                <a:sym typeface="Wingdings 2" panose="05020102010507070707" pitchFamily="18" charset="2"/>
              </a:rPr>
              <a:t></a:t>
            </a:r>
            <a:r>
              <a:rPr lang="en-US" sz="2400" dirty="0">
                <a:solidFill>
                  <a:srgbClr val="003A5D"/>
                </a:solidFill>
              </a:rPr>
              <a:t>Workshop Facilitators                                                             	</a:t>
            </a:r>
            <a:r>
              <a:rPr lang="en-US" sz="2400" dirty="0">
                <a:solidFill>
                  <a:srgbClr val="003A5D"/>
                </a:solidFill>
                <a:sym typeface="Wingdings 2" panose="05020102010507070707" pitchFamily="18" charset="2"/>
              </a:rPr>
              <a:t></a:t>
            </a:r>
            <a:r>
              <a:rPr lang="en-US" sz="2400" dirty="0">
                <a:solidFill>
                  <a:srgbClr val="003A5D"/>
                </a:solidFill>
              </a:rPr>
              <a:t>Resume Writers      </a:t>
            </a:r>
          </a:p>
        </p:txBody>
      </p:sp>
    </p:spTree>
    <p:extLst>
      <p:ext uri="{BB962C8B-B14F-4D97-AF65-F5344CB8AC3E}">
        <p14:creationId xmlns:p14="http://schemas.microsoft.com/office/powerpoint/2010/main" val="40193504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457" y="139614"/>
            <a:ext cx="7563394" cy="954348"/>
          </a:xfrm>
        </p:spPr>
        <p:txBody>
          <a:bodyPr/>
          <a:lstStyle/>
          <a:p>
            <a:r>
              <a:rPr lang="en-US" dirty="0"/>
              <a:t>For more information</a:t>
            </a:r>
          </a:p>
        </p:txBody>
      </p:sp>
      <p:sp>
        <p:nvSpPr>
          <p:cNvPr id="3" name="Slide Number Placeholder 2"/>
          <p:cNvSpPr>
            <a:spLocks noGrp="1"/>
          </p:cNvSpPr>
          <p:nvPr>
            <p:ph type="sldNum" sz="quarter" idx="4"/>
          </p:nvPr>
        </p:nvSpPr>
        <p:spPr/>
        <p:txBody>
          <a:bodyPr/>
          <a:lstStyle/>
          <a:p>
            <a:fld id="{941BE8DD-6BA1-AD43-8321-0CEB068BCC7D}" type="slidenum">
              <a:rPr lang="en-US" smtClean="0"/>
              <a:pPr/>
              <a:t>20</a:t>
            </a:fld>
            <a:endParaRPr lang="en-US" dirty="0"/>
          </a:p>
        </p:txBody>
      </p:sp>
      <p:sp>
        <p:nvSpPr>
          <p:cNvPr id="4" name="Content Placeholder 3"/>
          <p:cNvSpPr>
            <a:spLocks noGrp="1"/>
          </p:cNvSpPr>
          <p:nvPr>
            <p:ph sz="quarter" idx="10"/>
          </p:nvPr>
        </p:nvSpPr>
        <p:spPr/>
        <p:txBody>
          <a:bodyPr>
            <a:normAutofit lnSpcReduction="10000"/>
          </a:bodyPr>
          <a:lstStyle/>
          <a:p>
            <a:pPr marL="0" indent="0" algn="ctr">
              <a:lnSpc>
                <a:spcPct val="150000"/>
              </a:lnSpc>
              <a:spcBef>
                <a:spcPct val="20000"/>
              </a:spcBef>
              <a:buNone/>
            </a:pPr>
            <a:endParaRPr lang="en-US" sz="800" dirty="0">
              <a:solidFill>
                <a:srgbClr val="003A5D"/>
              </a:solidFill>
            </a:endParaRPr>
          </a:p>
          <a:p>
            <a:pPr marL="0" indent="0" algn="ctr">
              <a:lnSpc>
                <a:spcPct val="150000"/>
              </a:lnSpc>
              <a:spcBef>
                <a:spcPct val="20000"/>
              </a:spcBef>
              <a:buNone/>
            </a:pPr>
            <a:r>
              <a:rPr lang="en-US" dirty="0">
                <a:solidFill>
                  <a:srgbClr val="003A5D"/>
                </a:solidFill>
              </a:rPr>
              <a:t>For more information on Career Center services,</a:t>
            </a:r>
          </a:p>
          <a:p>
            <a:pPr marL="0" indent="0" algn="ctr">
              <a:lnSpc>
                <a:spcPct val="150000"/>
              </a:lnSpc>
              <a:spcBef>
                <a:spcPct val="20000"/>
              </a:spcBef>
              <a:buNone/>
            </a:pPr>
            <a:r>
              <a:rPr lang="en-US" dirty="0">
                <a:solidFill>
                  <a:srgbClr val="003A5D"/>
                </a:solidFill>
              </a:rPr>
              <a:t>please call the Greenfield Career Center at:</a:t>
            </a:r>
          </a:p>
          <a:p>
            <a:pPr marL="0" indent="0" algn="ctr">
              <a:lnSpc>
                <a:spcPct val="150000"/>
              </a:lnSpc>
              <a:spcBef>
                <a:spcPct val="20000"/>
              </a:spcBef>
              <a:buNone/>
            </a:pPr>
            <a:r>
              <a:rPr lang="en-US" dirty="0">
                <a:solidFill>
                  <a:srgbClr val="003A5D"/>
                </a:solidFill>
              </a:rPr>
              <a:t>413-774-4361 or 800-457-2603, or</a:t>
            </a:r>
          </a:p>
          <a:p>
            <a:pPr marL="0" indent="0" algn="ctr">
              <a:lnSpc>
                <a:spcPct val="150000"/>
              </a:lnSpc>
              <a:spcBef>
                <a:spcPct val="20000"/>
              </a:spcBef>
              <a:buNone/>
            </a:pPr>
            <a:r>
              <a:rPr lang="en-US" dirty="0">
                <a:solidFill>
                  <a:srgbClr val="003A5D"/>
                </a:solidFill>
              </a:rPr>
              <a:t>visit our website:</a:t>
            </a:r>
          </a:p>
          <a:p>
            <a:pPr marL="0" indent="0" algn="ctr">
              <a:lnSpc>
                <a:spcPct val="150000"/>
              </a:lnSpc>
              <a:spcBef>
                <a:spcPct val="20000"/>
              </a:spcBef>
              <a:buNone/>
            </a:pPr>
            <a:r>
              <a:rPr lang="en-US" dirty="0">
                <a:solidFill>
                  <a:srgbClr val="003A5D"/>
                </a:solidFill>
              </a:rPr>
              <a:t>www.masshirefhcareers.org</a:t>
            </a:r>
          </a:p>
          <a:p>
            <a:pPr marL="0" indent="0" algn="ctr">
              <a:spcBef>
                <a:spcPct val="20000"/>
              </a:spcBef>
              <a:buNone/>
            </a:pPr>
            <a:endParaRPr lang="en-US" sz="1500" dirty="0">
              <a:solidFill>
                <a:srgbClr val="003A5D"/>
              </a:solidFill>
            </a:endParaRPr>
          </a:p>
          <a:p>
            <a:pPr marL="0" indent="0" algn="ctr">
              <a:spcBef>
                <a:spcPct val="20000"/>
              </a:spcBef>
              <a:buNone/>
            </a:pPr>
            <a:r>
              <a:rPr lang="en-US" b="1" dirty="0">
                <a:solidFill>
                  <a:srgbClr val="003A5D"/>
                </a:solidFill>
              </a:rPr>
              <a:t>Thank you.</a:t>
            </a:r>
          </a:p>
          <a:p>
            <a:endParaRPr lang="en-US" dirty="0"/>
          </a:p>
        </p:txBody>
      </p:sp>
    </p:spTree>
    <p:extLst>
      <p:ext uri="{BB962C8B-B14F-4D97-AF65-F5344CB8AC3E}">
        <p14:creationId xmlns:p14="http://schemas.microsoft.com/office/powerpoint/2010/main" val="3318820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Multilingual Services</a:t>
            </a:r>
          </a:p>
        </p:txBody>
      </p:sp>
      <p:sp>
        <p:nvSpPr>
          <p:cNvPr id="3" name="Slide Number Placeholder 2"/>
          <p:cNvSpPr>
            <a:spLocks noGrp="1"/>
          </p:cNvSpPr>
          <p:nvPr>
            <p:ph type="sldNum" sz="quarter" idx="4"/>
          </p:nvPr>
        </p:nvSpPr>
        <p:spPr/>
        <p:txBody>
          <a:bodyPr/>
          <a:lstStyle/>
          <a:p>
            <a:fld id="{941BE8DD-6BA1-AD43-8321-0CEB068BCC7D}" type="slidenum">
              <a:rPr lang="en-US" smtClean="0"/>
              <a:pPr/>
              <a:t>3</a:t>
            </a:fld>
            <a:endParaRPr lang="en-US" dirty="0"/>
          </a:p>
        </p:txBody>
      </p:sp>
      <p:sp>
        <p:nvSpPr>
          <p:cNvPr id="4" name="Content Placeholder 3"/>
          <p:cNvSpPr>
            <a:spLocks noGrp="1"/>
          </p:cNvSpPr>
          <p:nvPr>
            <p:ph sz="quarter" idx="10"/>
          </p:nvPr>
        </p:nvSpPr>
        <p:spPr/>
        <p:txBody>
          <a:bodyPr>
            <a:normAutofit/>
          </a:bodyPr>
          <a:lstStyle/>
          <a:p>
            <a:r>
              <a:rPr lang="en-US" sz="2400" dirty="0">
                <a:solidFill>
                  <a:srgbClr val="003A5D"/>
                </a:solidFill>
              </a:rPr>
              <a:t>Multilingual Services coordinates </a:t>
            </a:r>
            <a:r>
              <a:rPr lang="en-US" sz="2400" i="1" dirty="0">
                <a:solidFill>
                  <a:srgbClr val="003A5D"/>
                </a:solidFill>
              </a:rPr>
              <a:t>translation and interpretation services </a:t>
            </a:r>
            <a:r>
              <a:rPr lang="en-US" sz="2400" dirty="0">
                <a:solidFill>
                  <a:srgbClr val="003A5D"/>
                </a:solidFill>
              </a:rPr>
              <a:t>for multiple languages, including American Sign Language (ASL)</a:t>
            </a:r>
            <a:endParaRPr lang="en-US" sz="2400" i="1" dirty="0">
              <a:solidFill>
                <a:srgbClr val="003A5D"/>
              </a:solidFill>
              <a:cs typeface="Arial" charset="0"/>
            </a:endParaRPr>
          </a:p>
          <a:p>
            <a:pPr marL="114300" eaLnBrk="0" fontAlgn="auto" hangingPunct="0">
              <a:lnSpc>
                <a:spcPct val="80000"/>
              </a:lnSpc>
              <a:spcBef>
                <a:spcPct val="20000"/>
              </a:spcBef>
              <a:spcAft>
                <a:spcPts val="0"/>
              </a:spcAft>
              <a:defRPr/>
            </a:pPr>
            <a:r>
              <a:rPr lang="en-US" altLang="en-US" sz="2400" dirty="0">
                <a:solidFill>
                  <a:srgbClr val="003A5D"/>
                </a:solidFill>
              </a:rPr>
              <a:t>To access translated publications and documents, visit    </a:t>
            </a:r>
          </a:p>
          <a:p>
            <a:pPr marL="0" indent="0" eaLnBrk="0" fontAlgn="auto" hangingPunct="0">
              <a:lnSpc>
                <a:spcPct val="80000"/>
              </a:lnSpc>
              <a:spcBef>
                <a:spcPct val="20000"/>
              </a:spcBef>
              <a:spcAft>
                <a:spcPts val="0"/>
              </a:spcAft>
              <a:buNone/>
              <a:defRPr/>
            </a:pPr>
            <a:r>
              <a:rPr lang="en-US" altLang="en-US" sz="2400" dirty="0">
                <a:solidFill>
                  <a:srgbClr val="003A5D"/>
                </a:solidFill>
              </a:rPr>
              <a:t>    our Multilingual webpage at: </a:t>
            </a:r>
          </a:p>
          <a:p>
            <a:pPr marL="0" indent="0" algn="ctr" eaLnBrk="0" fontAlgn="auto" hangingPunct="0">
              <a:lnSpc>
                <a:spcPct val="80000"/>
              </a:lnSpc>
              <a:spcBef>
                <a:spcPct val="20000"/>
              </a:spcBef>
              <a:spcAft>
                <a:spcPts val="0"/>
              </a:spcAft>
              <a:buNone/>
              <a:defRPr/>
            </a:pPr>
            <a:r>
              <a:rPr lang="en-US" sz="2400" b="1" dirty="0">
                <a:solidFill>
                  <a:srgbClr val="003A5D"/>
                </a:solidFill>
                <a:hlinkClick r:id="rId3"/>
              </a:rPr>
              <a:t>http://www.mass.gov/lwd/eolwd/multilingual-information/multilingual/</a:t>
            </a:r>
            <a:endParaRPr lang="en-US" sz="2400" b="1" dirty="0">
              <a:solidFill>
                <a:srgbClr val="003A5D"/>
              </a:solidFill>
            </a:endParaRPr>
          </a:p>
          <a:p>
            <a:r>
              <a:rPr lang="en-US" sz="2400" dirty="0">
                <a:solidFill>
                  <a:srgbClr val="003A5D"/>
                </a:solidFill>
              </a:rPr>
              <a:t>If you need language assistance call the Multilingual Toll-free telephone line: </a:t>
            </a:r>
            <a:r>
              <a:rPr lang="en-US" sz="2400" u="sng" dirty="0">
                <a:solidFill>
                  <a:srgbClr val="003A5D"/>
                </a:solidFill>
              </a:rPr>
              <a:t>(888) 822-3422 </a:t>
            </a:r>
            <a:r>
              <a:rPr lang="en-US" sz="2400" dirty="0">
                <a:solidFill>
                  <a:srgbClr val="003A5D"/>
                </a:solidFill>
              </a:rPr>
              <a:t>for Spanish, Haitian Creole, Cantonese, Mandarin, Vietnamese, Portuguese, Russian, Khmer, Lao, Korean, French and Arabic</a:t>
            </a:r>
          </a:p>
          <a:p>
            <a:endParaRPr lang="en-US" dirty="0"/>
          </a:p>
        </p:txBody>
      </p:sp>
    </p:spTree>
    <p:extLst>
      <p:ext uri="{BB962C8B-B14F-4D97-AF65-F5344CB8AC3E}">
        <p14:creationId xmlns:p14="http://schemas.microsoft.com/office/powerpoint/2010/main" val="1722487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chemeClr val="bg1"/>
                </a:solidFill>
              </a:rPr>
              <a:t>MassHire</a:t>
            </a:r>
            <a:r>
              <a:rPr lang="en-US" dirty="0">
                <a:solidFill>
                  <a:schemeClr val="bg1"/>
                </a:solidFill>
              </a:rPr>
              <a:t> Franklin Hampshire </a:t>
            </a:r>
            <a:r>
              <a:rPr lang="en-US" dirty="0"/>
              <a:t>Career Center Can Help </a:t>
            </a:r>
          </a:p>
        </p:txBody>
      </p:sp>
      <p:sp>
        <p:nvSpPr>
          <p:cNvPr id="3" name="Slide Number Placeholder 2"/>
          <p:cNvSpPr>
            <a:spLocks noGrp="1"/>
          </p:cNvSpPr>
          <p:nvPr>
            <p:ph type="sldNum" sz="quarter" idx="4"/>
          </p:nvPr>
        </p:nvSpPr>
        <p:spPr/>
        <p:txBody>
          <a:bodyPr/>
          <a:lstStyle/>
          <a:p>
            <a:fld id="{941BE8DD-6BA1-AD43-8321-0CEB068BCC7D}" type="slidenum">
              <a:rPr lang="en-US" smtClean="0"/>
              <a:pPr/>
              <a:t>4</a:t>
            </a:fld>
            <a:endParaRPr lang="en-US" dirty="0"/>
          </a:p>
        </p:txBody>
      </p:sp>
      <p:sp>
        <p:nvSpPr>
          <p:cNvPr id="4" name="Content Placeholder 3"/>
          <p:cNvSpPr>
            <a:spLocks noGrp="1"/>
          </p:cNvSpPr>
          <p:nvPr>
            <p:ph sz="quarter" idx="10"/>
          </p:nvPr>
        </p:nvSpPr>
        <p:spPr/>
        <p:txBody>
          <a:bodyPr>
            <a:normAutofit/>
          </a:bodyPr>
          <a:lstStyle/>
          <a:p>
            <a:pPr marL="0" indent="0" eaLnBrk="0" hangingPunct="0">
              <a:spcBef>
                <a:spcPct val="20000"/>
              </a:spcBef>
              <a:buNone/>
              <a:defRPr/>
            </a:pPr>
            <a:endParaRPr lang="en-US" sz="800" dirty="0">
              <a:solidFill>
                <a:srgbClr val="003A5D"/>
              </a:solidFill>
            </a:endParaRPr>
          </a:p>
          <a:p>
            <a:pPr marL="0" indent="0" eaLnBrk="0" hangingPunct="0">
              <a:spcBef>
                <a:spcPct val="20000"/>
              </a:spcBef>
              <a:buNone/>
              <a:defRPr/>
            </a:pPr>
            <a:r>
              <a:rPr lang="en-US" sz="2400" dirty="0" err="1">
                <a:solidFill>
                  <a:srgbClr val="002060"/>
                </a:solidFill>
              </a:rPr>
              <a:t>MassHire</a:t>
            </a:r>
            <a:r>
              <a:rPr lang="en-US" sz="2400" dirty="0">
                <a:solidFill>
                  <a:srgbClr val="002060"/>
                </a:solidFill>
              </a:rPr>
              <a:t> Franklin Hampshire Career Center offers a variety of employment and training services for Job Seekers:</a:t>
            </a:r>
          </a:p>
          <a:p>
            <a:pPr marL="0" indent="0" eaLnBrk="0" hangingPunct="0">
              <a:spcBef>
                <a:spcPct val="20000"/>
              </a:spcBef>
              <a:buNone/>
              <a:defRPr/>
            </a:pPr>
            <a:endParaRPr lang="en-US" sz="2400" dirty="0">
              <a:solidFill>
                <a:srgbClr val="002060"/>
              </a:solidFill>
            </a:endParaRPr>
          </a:p>
          <a:p>
            <a:pPr eaLnBrk="0" hangingPunct="0">
              <a:spcBef>
                <a:spcPct val="20000"/>
              </a:spcBef>
              <a:defRPr/>
            </a:pPr>
            <a:r>
              <a:rPr lang="en-US" sz="2400" dirty="0">
                <a:solidFill>
                  <a:srgbClr val="002060"/>
                </a:solidFill>
              </a:rPr>
              <a:t>Conduct an effective job search </a:t>
            </a:r>
          </a:p>
          <a:p>
            <a:pPr eaLnBrk="0" hangingPunct="0">
              <a:lnSpc>
                <a:spcPct val="110000"/>
              </a:lnSpc>
              <a:spcBef>
                <a:spcPts val="0"/>
              </a:spcBef>
              <a:buFont typeface="Arial" panose="020B0604020202020204" pitchFamily="34" charset="0"/>
              <a:buChar char="•"/>
              <a:defRPr/>
            </a:pPr>
            <a:endParaRPr lang="en-US" sz="400" dirty="0">
              <a:solidFill>
                <a:srgbClr val="002060"/>
              </a:solidFill>
            </a:endParaRPr>
          </a:p>
          <a:p>
            <a:pPr eaLnBrk="0" hangingPunct="0">
              <a:lnSpc>
                <a:spcPct val="110000"/>
              </a:lnSpc>
              <a:spcBef>
                <a:spcPts val="0"/>
              </a:spcBef>
              <a:buFont typeface="Arial" panose="020B0604020202020204" pitchFamily="34" charset="0"/>
              <a:buChar char="•"/>
              <a:defRPr/>
            </a:pPr>
            <a:endParaRPr lang="en-US" sz="400" dirty="0">
              <a:solidFill>
                <a:srgbClr val="002060"/>
              </a:solidFill>
            </a:endParaRPr>
          </a:p>
          <a:p>
            <a:pPr eaLnBrk="0" hangingPunct="0">
              <a:lnSpc>
                <a:spcPct val="110000"/>
              </a:lnSpc>
              <a:spcBef>
                <a:spcPts val="0"/>
              </a:spcBef>
              <a:buFont typeface="Arial" panose="020B0604020202020204" pitchFamily="34" charset="0"/>
              <a:buChar char="•"/>
              <a:defRPr/>
            </a:pPr>
            <a:r>
              <a:rPr lang="en-US" sz="2400" dirty="0">
                <a:solidFill>
                  <a:srgbClr val="002060"/>
                </a:solidFill>
              </a:rPr>
              <a:t>Become job ready thru workshop participation or training</a:t>
            </a:r>
          </a:p>
          <a:p>
            <a:pPr eaLnBrk="0" hangingPunct="0">
              <a:lnSpc>
                <a:spcPct val="110000"/>
              </a:lnSpc>
              <a:spcBef>
                <a:spcPts val="0"/>
              </a:spcBef>
              <a:buFont typeface="Arial" panose="020B0604020202020204" pitchFamily="34" charset="0"/>
              <a:buChar char="•"/>
              <a:defRPr/>
            </a:pPr>
            <a:endParaRPr lang="en-US" sz="400" dirty="0">
              <a:solidFill>
                <a:srgbClr val="002060"/>
              </a:solidFill>
            </a:endParaRPr>
          </a:p>
          <a:p>
            <a:pPr eaLnBrk="0" hangingPunct="0">
              <a:lnSpc>
                <a:spcPct val="110000"/>
              </a:lnSpc>
              <a:spcBef>
                <a:spcPts val="0"/>
              </a:spcBef>
              <a:buFont typeface="Arial" panose="020B0604020202020204" pitchFamily="34" charset="0"/>
              <a:buChar char="•"/>
              <a:defRPr/>
            </a:pPr>
            <a:endParaRPr lang="en-US" sz="400" dirty="0">
              <a:solidFill>
                <a:srgbClr val="002060"/>
              </a:solidFill>
            </a:endParaRPr>
          </a:p>
          <a:p>
            <a:pPr eaLnBrk="0" hangingPunct="0">
              <a:lnSpc>
                <a:spcPct val="110000"/>
              </a:lnSpc>
              <a:spcBef>
                <a:spcPts val="0"/>
              </a:spcBef>
              <a:buFont typeface="Arial" panose="020B0604020202020204" pitchFamily="34" charset="0"/>
              <a:buChar char="•"/>
              <a:defRPr/>
            </a:pPr>
            <a:r>
              <a:rPr lang="en-US" sz="2400" dirty="0">
                <a:solidFill>
                  <a:srgbClr val="002060"/>
                </a:solidFill>
              </a:rPr>
              <a:t>Connect with employers: recruitments &amp; job fairs</a:t>
            </a:r>
          </a:p>
          <a:p>
            <a:pPr eaLnBrk="0" hangingPunct="0">
              <a:lnSpc>
                <a:spcPct val="100000"/>
              </a:lnSpc>
              <a:spcBef>
                <a:spcPts val="0"/>
              </a:spcBef>
              <a:buFont typeface="Arial" panose="020B0604020202020204" pitchFamily="34" charset="0"/>
              <a:buChar char="•"/>
              <a:defRPr/>
            </a:pPr>
            <a:endParaRPr lang="en-US" sz="400" dirty="0">
              <a:solidFill>
                <a:srgbClr val="002060"/>
              </a:solidFill>
            </a:endParaRPr>
          </a:p>
          <a:p>
            <a:pPr eaLnBrk="0" hangingPunct="0">
              <a:lnSpc>
                <a:spcPct val="100000"/>
              </a:lnSpc>
              <a:spcBef>
                <a:spcPts val="0"/>
              </a:spcBef>
              <a:buFont typeface="Arial" panose="020B0604020202020204" pitchFamily="34" charset="0"/>
              <a:buChar char="•"/>
              <a:defRPr/>
            </a:pPr>
            <a:endParaRPr lang="en-US" sz="400" dirty="0">
              <a:solidFill>
                <a:srgbClr val="002060"/>
              </a:solidFill>
            </a:endParaRPr>
          </a:p>
          <a:p>
            <a:pPr eaLnBrk="0" hangingPunct="0">
              <a:lnSpc>
                <a:spcPct val="100000"/>
              </a:lnSpc>
              <a:spcBef>
                <a:spcPts val="0"/>
              </a:spcBef>
              <a:buFont typeface="Arial" panose="020B0604020202020204" pitchFamily="34" charset="0"/>
              <a:buChar char="•"/>
              <a:defRPr/>
            </a:pPr>
            <a:r>
              <a:rPr lang="en-US" sz="2400" dirty="0">
                <a:solidFill>
                  <a:srgbClr val="002060"/>
                </a:solidFill>
              </a:rPr>
              <a:t>Help you file an Unemployment Insurance (UI) claim, meet UI requirements and track your work search activities</a:t>
            </a:r>
          </a:p>
          <a:p>
            <a:pPr eaLnBrk="0" hangingPunct="0">
              <a:lnSpc>
                <a:spcPct val="110000"/>
              </a:lnSpc>
              <a:spcBef>
                <a:spcPts val="0"/>
              </a:spcBef>
              <a:buFont typeface="Arial" panose="020B0604020202020204" pitchFamily="34" charset="0"/>
              <a:buChar char="•"/>
              <a:defRPr/>
            </a:pPr>
            <a:endParaRPr lang="en-US" sz="400" dirty="0">
              <a:solidFill>
                <a:srgbClr val="002060"/>
              </a:solidFill>
            </a:endParaRPr>
          </a:p>
          <a:p>
            <a:pPr eaLnBrk="0" hangingPunct="0">
              <a:lnSpc>
                <a:spcPct val="110000"/>
              </a:lnSpc>
              <a:spcBef>
                <a:spcPts val="0"/>
              </a:spcBef>
              <a:buFont typeface="Arial" panose="020B0604020202020204" pitchFamily="34" charset="0"/>
              <a:buChar char="•"/>
              <a:defRPr/>
            </a:pPr>
            <a:endParaRPr lang="en-US" sz="400" dirty="0">
              <a:solidFill>
                <a:srgbClr val="002060"/>
              </a:solidFill>
            </a:endParaRPr>
          </a:p>
          <a:p>
            <a:pPr eaLnBrk="0" hangingPunct="0">
              <a:lnSpc>
                <a:spcPct val="110000"/>
              </a:lnSpc>
              <a:spcBef>
                <a:spcPts val="0"/>
              </a:spcBef>
              <a:buFont typeface="Arial" panose="020B0604020202020204" pitchFamily="34" charset="0"/>
              <a:buChar char="•"/>
              <a:defRPr/>
            </a:pPr>
            <a:r>
              <a:rPr lang="en-US" sz="2400" dirty="0">
                <a:solidFill>
                  <a:srgbClr val="002060"/>
                </a:solidFill>
              </a:rPr>
              <a:t>Connect with community partners</a:t>
            </a:r>
          </a:p>
          <a:p>
            <a:endParaRPr lang="en-US" dirty="0"/>
          </a:p>
        </p:txBody>
      </p:sp>
    </p:spTree>
    <p:extLst>
      <p:ext uri="{BB962C8B-B14F-4D97-AF65-F5344CB8AC3E}">
        <p14:creationId xmlns:p14="http://schemas.microsoft.com/office/powerpoint/2010/main" val="2309520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Career Center Partnerships</a:t>
            </a:r>
          </a:p>
        </p:txBody>
      </p:sp>
      <p:sp>
        <p:nvSpPr>
          <p:cNvPr id="3" name="Slide Number Placeholder 2"/>
          <p:cNvSpPr>
            <a:spLocks noGrp="1"/>
          </p:cNvSpPr>
          <p:nvPr>
            <p:ph type="sldNum" sz="quarter" idx="4"/>
          </p:nvPr>
        </p:nvSpPr>
        <p:spPr/>
        <p:txBody>
          <a:bodyPr/>
          <a:lstStyle/>
          <a:p>
            <a:fld id="{941BE8DD-6BA1-AD43-8321-0CEB068BCC7D}" type="slidenum">
              <a:rPr lang="en-US" smtClean="0"/>
              <a:pPr/>
              <a:t>5</a:t>
            </a:fld>
            <a:endParaRPr lang="en-US" dirty="0"/>
          </a:p>
        </p:txBody>
      </p:sp>
      <p:sp>
        <p:nvSpPr>
          <p:cNvPr id="4" name="Content Placeholder 3"/>
          <p:cNvSpPr>
            <a:spLocks noGrp="1"/>
          </p:cNvSpPr>
          <p:nvPr>
            <p:ph sz="quarter" idx="10"/>
          </p:nvPr>
        </p:nvSpPr>
        <p:spPr>
          <a:xfrm>
            <a:off x="134471" y="1317813"/>
            <a:ext cx="8794376" cy="4840940"/>
          </a:xfrm>
        </p:spPr>
        <p:txBody>
          <a:bodyPr>
            <a:normAutofit/>
          </a:bodyPr>
          <a:lstStyle/>
          <a:p>
            <a:pPr marL="0" indent="0">
              <a:buNone/>
            </a:pPr>
            <a:r>
              <a:rPr lang="en-US" sz="2400" dirty="0" err="1">
                <a:solidFill>
                  <a:srgbClr val="003A5D"/>
                </a:solidFill>
              </a:rPr>
              <a:t>MassHire</a:t>
            </a:r>
            <a:r>
              <a:rPr lang="en-US" sz="2400" dirty="0">
                <a:solidFill>
                  <a:srgbClr val="003A5D"/>
                </a:solidFill>
              </a:rPr>
              <a:t> Franklin Hampshire Career Center partners with local, state, and federal agencies, such as:</a:t>
            </a:r>
          </a:p>
          <a:p>
            <a:r>
              <a:rPr lang="en-US" sz="2400" dirty="0">
                <a:solidFill>
                  <a:srgbClr val="003A5D"/>
                </a:solidFill>
              </a:rPr>
              <a:t>Center for New Americans		</a:t>
            </a:r>
            <a:r>
              <a:rPr lang="en-US" dirty="0">
                <a:solidFill>
                  <a:srgbClr val="118963"/>
                </a:solidFill>
                <a:sym typeface="Wingdings 2" panose="05020102010507070707" pitchFamily="18" charset="2"/>
              </a:rPr>
              <a:t></a:t>
            </a:r>
            <a:r>
              <a:rPr lang="en-US" dirty="0">
                <a:sym typeface="Wingdings 2" panose="05020102010507070707" pitchFamily="18" charset="2"/>
              </a:rPr>
              <a:t> </a:t>
            </a:r>
            <a:r>
              <a:rPr lang="en-US" sz="2400" dirty="0">
                <a:sym typeface="Wingdings 2" panose="05020102010507070707" pitchFamily="18" charset="2"/>
              </a:rPr>
              <a:t>The Literacy Project </a:t>
            </a:r>
            <a:endParaRPr lang="en-US" dirty="0"/>
          </a:p>
          <a:p>
            <a:r>
              <a:rPr lang="en-US" sz="2400" dirty="0">
                <a:solidFill>
                  <a:srgbClr val="003A5D"/>
                </a:solidFill>
              </a:rPr>
              <a:t>Department of Transitional Assistance</a:t>
            </a:r>
          </a:p>
          <a:p>
            <a:r>
              <a:rPr lang="en-US" sz="2400" dirty="0">
                <a:solidFill>
                  <a:srgbClr val="003A5D"/>
                </a:solidFill>
              </a:rPr>
              <a:t>Massachusetts Commission for the Blind</a:t>
            </a:r>
          </a:p>
          <a:p>
            <a:r>
              <a:rPr lang="en-US" sz="2400" dirty="0">
                <a:solidFill>
                  <a:srgbClr val="003A5D"/>
                </a:solidFill>
              </a:rPr>
              <a:t>Senior Community Service Employment Program</a:t>
            </a:r>
          </a:p>
          <a:p>
            <a:r>
              <a:rPr lang="en-US" sz="2400" dirty="0">
                <a:solidFill>
                  <a:srgbClr val="003A5D"/>
                </a:solidFill>
              </a:rPr>
              <a:t>Massachusetts Rehabilitation Commission</a:t>
            </a:r>
          </a:p>
          <a:p>
            <a:r>
              <a:rPr lang="en-US" sz="2400" dirty="0">
                <a:solidFill>
                  <a:srgbClr val="003A5D"/>
                </a:solidFill>
              </a:rPr>
              <a:t>International Language Institute of MA</a:t>
            </a:r>
          </a:p>
          <a:p>
            <a:r>
              <a:rPr lang="en-US" sz="2400" dirty="0">
                <a:solidFill>
                  <a:srgbClr val="003A5D"/>
                </a:solidFill>
              </a:rPr>
              <a:t>Franklin County Sheriff’s Office</a:t>
            </a:r>
            <a:r>
              <a:rPr lang="en-US" sz="2400" dirty="0">
                <a:solidFill>
                  <a:srgbClr val="118963"/>
                </a:solidFill>
                <a:sym typeface="Wingdings 2" panose="05020102010507070707" pitchFamily="18" charset="2"/>
              </a:rPr>
              <a:t>  </a:t>
            </a:r>
            <a:r>
              <a:rPr lang="en-US" sz="2400" dirty="0">
                <a:sym typeface="Wingdings 2" panose="05020102010507070707" pitchFamily="18" charset="2"/>
              </a:rPr>
              <a:t> Hampshire County Sheriff’s Office</a:t>
            </a:r>
            <a:endParaRPr lang="en-US" sz="2400" dirty="0">
              <a:solidFill>
                <a:srgbClr val="003A5D"/>
              </a:solidFill>
            </a:endParaRPr>
          </a:p>
          <a:p>
            <a:endParaRPr lang="en-US" sz="2400" dirty="0">
              <a:solidFill>
                <a:srgbClr val="003A5D"/>
              </a:solidFill>
            </a:endParaRPr>
          </a:p>
        </p:txBody>
      </p:sp>
    </p:spTree>
    <p:extLst>
      <p:ext uri="{BB962C8B-B14F-4D97-AF65-F5344CB8AC3E}">
        <p14:creationId xmlns:p14="http://schemas.microsoft.com/office/powerpoint/2010/main" val="38324042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90C8A-2247-4513-8EA8-B5FEE04D3AF3}"/>
              </a:ext>
            </a:extLst>
          </p:cNvPr>
          <p:cNvSpPr>
            <a:spLocks noGrp="1"/>
          </p:cNvSpPr>
          <p:nvPr>
            <p:ph type="title"/>
          </p:nvPr>
        </p:nvSpPr>
        <p:spPr/>
        <p:txBody>
          <a:bodyPr/>
          <a:lstStyle/>
          <a:p>
            <a:r>
              <a:rPr lang="en-US" dirty="0"/>
              <a:t>Connect with a Career Coach</a:t>
            </a:r>
          </a:p>
        </p:txBody>
      </p:sp>
      <p:sp>
        <p:nvSpPr>
          <p:cNvPr id="3" name="Slide Number Placeholder 2">
            <a:extLst>
              <a:ext uri="{FF2B5EF4-FFF2-40B4-BE49-F238E27FC236}">
                <a16:creationId xmlns:a16="http://schemas.microsoft.com/office/drawing/2014/main" id="{E95FD32D-062E-4869-A676-B91E3A81FB9F}"/>
              </a:ext>
            </a:extLst>
          </p:cNvPr>
          <p:cNvSpPr>
            <a:spLocks noGrp="1"/>
          </p:cNvSpPr>
          <p:nvPr>
            <p:ph type="sldNum" sz="quarter" idx="4"/>
          </p:nvPr>
        </p:nvSpPr>
        <p:spPr/>
        <p:txBody>
          <a:bodyPr/>
          <a:lstStyle/>
          <a:p>
            <a:fld id="{941BE8DD-6BA1-AD43-8321-0CEB068BCC7D}" type="slidenum">
              <a:rPr lang="en-US" smtClean="0"/>
              <a:pPr/>
              <a:t>6</a:t>
            </a:fld>
            <a:endParaRPr lang="en-US" dirty="0"/>
          </a:p>
        </p:txBody>
      </p:sp>
      <p:sp>
        <p:nvSpPr>
          <p:cNvPr id="4" name="Content Placeholder 3">
            <a:extLst>
              <a:ext uri="{FF2B5EF4-FFF2-40B4-BE49-F238E27FC236}">
                <a16:creationId xmlns:a16="http://schemas.microsoft.com/office/drawing/2014/main" id="{94A0B48D-9E7D-49D4-9D80-A01A0E6F1377}"/>
              </a:ext>
            </a:extLst>
          </p:cNvPr>
          <p:cNvSpPr>
            <a:spLocks noGrp="1"/>
          </p:cNvSpPr>
          <p:nvPr>
            <p:ph sz="quarter" idx="10"/>
          </p:nvPr>
        </p:nvSpPr>
        <p:spPr/>
        <p:txBody>
          <a:bodyPr>
            <a:normAutofit/>
          </a:bodyPr>
          <a:lstStyle/>
          <a:p>
            <a:pPr>
              <a:buFont typeface="Wingdings" panose="05000000000000000000" pitchFamily="2" charset="2"/>
              <a:buChar char="q"/>
            </a:pPr>
            <a:endParaRPr lang="en-US" dirty="0"/>
          </a:p>
          <a:p>
            <a:pPr>
              <a:buFont typeface="Wingdings" panose="05000000000000000000" pitchFamily="2" charset="2"/>
              <a:buChar char="q"/>
            </a:pPr>
            <a:r>
              <a:rPr lang="en-US" dirty="0"/>
              <a:t>Customers can meet virtually or in person with a Career Services Counselor for a brief (15-20 min.) assessment and assistance in identifying possible next steps in meeting </a:t>
            </a:r>
            <a:r>
              <a:rPr lang="en-US"/>
              <a:t>career goals </a:t>
            </a:r>
            <a:r>
              <a:rPr lang="en-US" dirty="0"/>
              <a:t> </a:t>
            </a:r>
            <a:endParaRPr lang="en-US" b="1" dirty="0"/>
          </a:p>
          <a:p>
            <a:pPr>
              <a:buFont typeface="Wingdings" panose="05000000000000000000" pitchFamily="2" charset="2"/>
              <a:buChar char="q"/>
            </a:pPr>
            <a:r>
              <a:rPr lang="en-US" dirty="0"/>
              <a:t>Sessions Available Monday through Friday</a:t>
            </a:r>
            <a:endParaRPr lang="en-US" b="1" dirty="0"/>
          </a:p>
          <a:p>
            <a:pPr>
              <a:buFont typeface="Wingdings" panose="05000000000000000000" pitchFamily="2" charset="2"/>
              <a:buChar char="q"/>
            </a:pPr>
            <a:r>
              <a:rPr lang="en-US" dirty="0"/>
              <a:t>Contact Front Desk to Schedule or self schedule via </a:t>
            </a:r>
            <a:r>
              <a:rPr lang="en-US" dirty="0" err="1"/>
              <a:t>JobQuest</a:t>
            </a:r>
            <a:endParaRPr lang="en-US" b="1" dirty="0"/>
          </a:p>
          <a:p>
            <a:pPr marL="0" indent="0">
              <a:buNone/>
            </a:pPr>
            <a:endParaRPr lang="en-US" dirty="0"/>
          </a:p>
        </p:txBody>
      </p:sp>
    </p:spTree>
    <p:extLst>
      <p:ext uri="{BB962C8B-B14F-4D97-AF65-F5344CB8AC3E}">
        <p14:creationId xmlns:p14="http://schemas.microsoft.com/office/powerpoint/2010/main" val="1324178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Career Center Workshops/Webinars</a:t>
            </a:r>
          </a:p>
        </p:txBody>
      </p:sp>
      <p:sp>
        <p:nvSpPr>
          <p:cNvPr id="3" name="Slide Number Placeholder 2"/>
          <p:cNvSpPr>
            <a:spLocks noGrp="1"/>
          </p:cNvSpPr>
          <p:nvPr>
            <p:ph type="sldNum" sz="quarter" idx="4"/>
          </p:nvPr>
        </p:nvSpPr>
        <p:spPr/>
        <p:txBody>
          <a:bodyPr/>
          <a:lstStyle/>
          <a:p>
            <a:fld id="{941BE8DD-6BA1-AD43-8321-0CEB068BCC7D}" type="slidenum">
              <a:rPr lang="en-US" smtClean="0"/>
              <a:pPr/>
              <a:t>7</a:t>
            </a:fld>
            <a:endParaRPr lang="en-US" dirty="0"/>
          </a:p>
        </p:txBody>
      </p:sp>
      <p:sp>
        <p:nvSpPr>
          <p:cNvPr id="4" name="Content Placeholder 3"/>
          <p:cNvSpPr>
            <a:spLocks noGrp="1"/>
          </p:cNvSpPr>
          <p:nvPr>
            <p:ph sz="quarter" idx="10"/>
          </p:nvPr>
        </p:nvSpPr>
        <p:spPr/>
        <p:txBody>
          <a:bodyPr>
            <a:normAutofit/>
          </a:bodyPr>
          <a:lstStyle/>
          <a:p>
            <a:pPr>
              <a:spcBef>
                <a:spcPts val="1200"/>
              </a:spcBef>
              <a:defRPr/>
            </a:pPr>
            <a:r>
              <a:rPr lang="en-US" sz="2400" dirty="0">
                <a:solidFill>
                  <a:srgbClr val="003A5D"/>
                </a:solidFill>
              </a:rPr>
              <a:t>Resumes That Rock: Workshops/Consults </a:t>
            </a:r>
            <a:endParaRPr lang="en-US" sz="300" dirty="0">
              <a:solidFill>
                <a:srgbClr val="003A5D"/>
              </a:solidFill>
              <a:sym typeface="Wingdings" panose="05000000000000000000" pitchFamily="2" charset="2"/>
            </a:endParaRPr>
          </a:p>
          <a:p>
            <a:pPr>
              <a:spcBef>
                <a:spcPts val="1200"/>
              </a:spcBef>
              <a:spcAft>
                <a:spcPts val="0"/>
              </a:spcAft>
              <a:defRPr/>
            </a:pPr>
            <a:r>
              <a:rPr lang="en-US" sz="2400" dirty="0">
                <a:solidFill>
                  <a:srgbClr val="003A5D"/>
                </a:solidFill>
              </a:rPr>
              <a:t>Captivating Cover Letters: Workshops/Consults </a:t>
            </a:r>
            <a:endParaRPr lang="en-US" sz="300" dirty="0">
              <a:solidFill>
                <a:srgbClr val="003A5D"/>
              </a:solidFill>
              <a:sym typeface="Wingdings" panose="05000000000000000000" pitchFamily="2" charset="2"/>
            </a:endParaRPr>
          </a:p>
          <a:p>
            <a:pPr>
              <a:spcBef>
                <a:spcPts val="1200"/>
              </a:spcBef>
              <a:spcAft>
                <a:spcPts val="0"/>
              </a:spcAft>
              <a:defRPr/>
            </a:pPr>
            <a:r>
              <a:rPr lang="en-US" sz="2400" dirty="0">
                <a:solidFill>
                  <a:srgbClr val="003A5D"/>
                </a:solidFill>
              </a:rPr>
              <a:t>Get Ready for Your Next Interview</a:t>
            </a:r>
          </a:p>
          <a:p>
            <a:pPr>
              <a:spcBef>
                <a:spcPts val="1200"/>
              </a:spcBef>
              <a:spcAft>
                <a:spcPts val="0"/>
              </a:spcAft>
              <a:defRPr/>
            </a:pPr>
            <a:r>
              <a:rPr lang="en-US" sz="2400" dirty="0">
                <a:solidFill>
                  <a:srgbClr val="003A5D"/>
                </a:solidFill>
              </a:rPr>
              <a:t>Strengthen Your LinkedIn Profile </a:t>
            </a:r>
          </a:p>
          <a:p>
            <a:pPr>
              <a:spcBef>
                <a:spcPts val="1200"/>
              </a:spcBef>
              <a:spcAft>
                <a:spcPts val="0"/>
              </a:spcAft>
              <a:defRPr/>
            </a:pPr>
            <a:r>
              <a:rPr lang="en-US" sz="2400" dirty="0">
                <a:solidFill>
                  <a:srgbClr val="003A5D"/>
                </a:solidFill>
              </a:rPr>
              <a:t>Conquering Online Job Applications  </a:t>
            </a:r>
            <a:r>
              <a:rPr lang="en-US" dirty="0">
                <a:solidFill>
                  <a:srgbClr val="003A5D"/>
                </a:solidFill>
              </a:rPr>
              <a:t>		</a:t>
            </a:r>
          </a:p>
          <a:p>
            <a:pPr>
              <a:spcBef>
                <a:spcPts val="1200"/>
              </a:spcBef>
              <a:spcAft>
                <a:spcPts val="0"/>
              </a:spcAft>
              <a:defRPr/>
            </a:pPr>
            <a:r>
              <a:rPr lang="en-US" sz="2400" dirty="0">
                <a:solidFill>
                  <a:srgbClr val="003A5D"/>
                </a:solidFill>
                <a:sym typeface="Wingdings" panose="05000000000000000000" pitchFamily="2" charset="2"/>
              </a:rPr>
              <a:t>Career Center Seminars </a:t>
            </a:r>
            <a:r>
              <a:rPr lang="en-US" dirty="0">
                <a:solidFill>
                  <a:srgbClr val="003A5D"/>
                </a:solidFill>
                <a:sym typeface="Wingdings" panose="05000000000000000000" pitchFamily="2" charset="2"/>
              </a:rPr>
              <a:t> </a:t>
            </a:r>
            <a:endParaRPr lang="en-US" dirty="0">
              <a:solidFill>
                <a:srgbClr val="003A5D"/>
              </a:solidFill>
            </a:endParaRPr>
          </a:p>
          <a:p>
            <a:pPr algn="ctr">
              <a:spcBef>
                <a:spcPts val="1200"/>
              </a:spcBef>
              <a:spcAft>
                <a:spcPts val="0"/>
              </a:spcAft>
              <a:defRPr/>
            </a:pPr>
            <a:endParaRPr lang="en-US" sz="300" b="1" i="1" dirty="0">
              <a:solidFill>
                <a:srgbClr val="003A5D"/>
              </a:solidFill>
            </a:endParaRPr>
          </a:p>
          <a:p>
            <a:pPr algn="ctr">
              <a:spcBef>
                <a:spcPts val="1200"/>
              </a:spcBef>
              <a:spcAft>
                <a:spcPts val="0"/>
              </a:spcAft>
              <a:defRPr/>
            </a:pPr>
            <a:endParaRPr lang="en-US" sz="300" b="1" i="1" dirty="0">
              <a:solidFill>
                <a:srgbClr val="003A5D"/>
              </a:solidFill>
            </a:endParaRPr>
          </a:p>
          <a:p>
            <a:pPr marL="0" indent="0" algn="ctr">
              <a:spcBef>
                <a:spcPts val="1200"/>
              </a:spcBef>
              <a:spcAft>
                <a:spcPts val="0"/>
              </a:spcAft>
              <a:buNone/>
              <a:defRPr/>
            </a:pPr>
            <a:r>
              <a:rPr lang="en-US" sz="2400" b="1" i="1" dirty="0">
                <a:solidFill>
                  <a:srgbClr val="0070C0"/>
                </a:solidFill>
              </a:rPr>
              <a:t>Workshop/Webinar schedule can be found on our website.</a:t>
            </a:r>
          </a:p>
          <a:p>
            <a:endParaRPr lang="en-US" dirty="0"/>
          </a:p>
        </p:txBody>
      </p:sp>
    </p:spTree>
    <p:extLst>
      <p:ext uri="{BB962C8B-B14F-4D97-AF65-F5344CB8AC3E}">
        <p14:creationId xmlns:p14="http://schemas.microsoft.com/office/powerpoint/2010/main" val="3026057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Migrant Seasonal Farm Workers </a:t>
            </a:r>
          </a:p>
        </p:txBody>
      </p:sp>
      <p:sp>
        <p:nvSpPr>
          <p:cNvPr id="3" name="Slide Number Placeholder 2"/>
          <p:cNvSpPr>
            <a:spLocks noGrp="1"/>
          </p:cNvSpPr>
          <p:nvPr>
            <p:ph type="sldNum" sz="quarter" idx="4"/>
          </p:nvPr>
        </p:nvSpPr>
        <p:spPr/>
        <p:txBody>
          <a:bodyPr/>
          <a:lstStyle/>
          <a:p>
            <a:fld id="{941BE8DD-6BA1-AD43-8321-0CEB068BCC7D}" type="slidenum">
              <a:rPr lang="en-US" smtClean="0"/>
              <a:pPr/>
              <a:t>8</a:t>
            </a:fld>
            <a:endParaRPr lang="en-US" dirty="0"/>
          </a:p>
        </p:txBody>
      </p:sp>
      <p:sp>
        <p:nvSpPr>
          <p:cNvPr id="4" name="Content Placeholder 3"/>
          <p:cNvSpPr>
            <a:spLocks noGrp="1"/>
          </p:cNvSpPr>
          <p:nvPr>
            <p:ph sz="quarter" idx="10"/>
          </p:nvPr>
        </p:nvSpPr>
        <p:spPr/>
        <p:txBody>
          <a:bodyPr>
            <a:normAutofit fontScale="92500" lnSpcReduction="10000"/>
          </a:bodyPr>
          <a:lstStyle/>
          <a:p>
            <a:pPr marL="0" indent="0" eaLnBrk="0" hangingPunct="0">
              <a:spcAft>
                <a:spcPts val="600"/>
              </a:spcAft>
              <a:buNone/>
              <a:defRPr/>
            </a:pPr>
            <a:endParaRPr lang="en-US" dirty="0">
              <a:solidFill>
                <a:srgbClr val="0070C0"/>
              </a:solidFill>
              <a:latin typeface="Arial (Body)"/>
            </a:endParaRPr>
          </a:p>
          <a:p>
            <a:pPr marL="342900" indent="-342900" eaLnBrk="0" hangingPunct="0">
              <a:spcAft>
                <a:spcPts val="1200"/>
              </a:spcAft>
              <a:buFont typeface="Wingdings" panose="05000000000000000000" pitchFamily="2" charset="2"/>
              <a:buChar char="q"/>
              <a:defRPr/>
            </a:pPr>
            <a:r>
              <a:rPr lang="en-US" sz="2600" dirty="0">
                <a:solidFill>
                  <a:srgbClr val="002060"/>
                </a:solidFill>
              </a:rPr>
              <a:t>Job Referrals 		      </a:t>
            </a:r>
          </a:p>
          <a:p>
            <a:pPr marL="342900" indent="-342900" eaLnBrk="0" hangingPunct="0">
              <a:spcAft>
                <a:spcPts val="1200"/>
              </a:spcAft>
              <a:buFont typeface="Wingdings" panose="05000000000000000000" pitchFamily="2" charset="2"/>
              <a:buChar char="q"/>
              <a:defRPr/>
            </a:pPr>
            <a:r>
              <a:rPr lang="en-US" sz="2600" dirty="0">
                <a:solidFill>
                  <a:srgbClr val="002060"/>
                </a:solidFill>
                <a:sym typeface="Wingdings" panose="05000000000000000000" pitchFamily="2" charset="2"/>
              </a:rPr>
              <a:t>Job Development/Training</a:t>
            </a:r>
            <a:endParaRPr lang="en-US" sz="2600" dirty="0">
              <a:solidFill>
                <a:srgbClr val="002060"/>
              </a:solidFill>
            </a:endParaRPr>
          </a:p>
          <a:p>
            <a:pPr marL="342900" indent="-342900" eaLnBrk="0" hangingPunct="0">
              <a:spcAft>
                <a:spcPts val="1200"/>
              </a:spcAft>
              <a:buFont typeface="Wingdings" panose="05000000000000000000" pitchFamily="2" charset="2"/>
              <a:buChar char="q"/>
              <a:defRPr/>
            </a:pPr>
            <a:r>
              <a:rPr lang="en-US" sz="2600" dirty="0">
                <a:solidFill>
                  <a:srgbClr val="002060"/>
                </a:solidFill>
              </a:rPr>
              <a:t>Job Placement 	</a:t>
            </a:r>
          </a:p>
          <a:p>
            <a:pPr marL="342900" indent="-342900" eaLnBrk="0" hangingPunct="0">
              <a:spcAft>
                <a:spcPts val="1200"/>
              </a:spcAft>
              <a:buFont typeface="Wingdings" panose="05000000000000000000" pitchFamily="2" charset="2"/>
              <a:buChar char="q"/>
              <a:defRPr/>
            </a:pPr>
            <a:r>
              <a:rPr lang="en-US" sz="2600" dirty="0">
                <a:solidFill>
                  <a:srgbClr val="002060"/>
                </a:solidFill>
                <a:sym typeface="Wingdings" panose="05000000000000000000" pitchFamily="2" charset="2"/>
              </a:rPr>
              <a:t>Career Guidance / Counseling</a:t>
            </a:r>
          </a:p>
          <a:p>
            <a:pPr marL="342900" indent="-342900" eaLnBrk="0" hangingPunct="0">
              <a:spcAft>
                <a:spcPts val="1200"/>
              </a:spcAft>
              <a:buFont typeface="Wingdings" panose="05000000000000000000" pitchFamily="2" charset="2"/>
              <a:buChar char="q"/>
              <a:defRPr/>
            </a:pPr>
            <a:r>
              <a:rPr lang="en-US" sz="2600" dirty="0">
                <a:solidFill>
                  <a:srgbClr val="002060"/>
                </a:solidFill>
                <a:sym typeface="Wingdings" panose="05000000000000000000" pitchFamily="2" charset="2"/>
              </a:rPr>
              <a:t>Complaint System</a:t>
            </a:r>
          </a:p>
          <a:p>
            <a:pPr marL="0" indent="0" eaLnBrk="0" hangingPunct="0">
              <a:spcAft>
                <a:spcPts val="1200"/>
              </a:spcAft>
              <a:buNone/>
              <a:defRPr/>
            </a:pPr>
            <a:r>
              <a:rPr lang="en-US" dirty="0">
                <a:solidFill>
                  <a:srgbClr val="0070C0"/>
                </a:solidFill>
                <a:latin typeface="Arial (Body)"/>
              </a:rPr>
              <a:t>	</a:t>
            </a:r>
            <a:endParaRPr lang="en-US" b="1" i="1" dirty="0">
              <a:solidFill>
                <a:srgbClr val="003A5D"/>
              </a:solidFill>
            </a:endParaRPr>
          </a:p>
        </p:txBody>
      </p:sp>
    </p:spTree>
    <p:extLst>
      <p:ext uri="{BB962C8B-B14F-4D97-AF65-F5344CB8AC3E}">
        <p14:creationId xmlns:p14="http://schemas.microsoft.com/office/powerpoint/2010/main" val="3355838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Veterans’ Services </a:t>
            </a:r>
          </a:p>
        </p:txBody>
      </p:sp>
      <p:sp>
        <p:nvSpPr>
          <p:cNvPr id="3" name="Slide Number Placeholder 2"/>
          <p:cNvSpPr>
            <a:spLocks noGrp="1"/>
          </p:cNvSpPr>
          <p:nvPr>
            <p:ph type="sldNum" sz="quarter" idx="4"/>
          </p:nvPr>
        </p:nvSpPr>
        <p:spPr/>
        <p:txBody>
          <a:bodyPr/>
          <a:lstStyle/>
          <a:p>
            <a:fld id="{941BE8DD-6BA1-AD43-8321-0CEB068BCC7D}" type="slidenum">
              <a:rPr lang="en-US" smtClean="0"/>
              <a:pPr/>
              <a:t>9</a:t>
            </a:fld>
            <a:endParaRPr lang="en-US" dirty="0"/>
          </a:p>
        </p:txBody>
      </p:sp>
      <p:sp>
        <p:nvSpPr>
          <p:cNvPr id="4" name="Content Placeholder 3"/>
          <p:cNvSpPr>
            <a:spLocks noGrp="1"/>
          </p:cNvSpPr>
          <p:nvPr>
            <p:ph sz="quarter" idx="10"/>
          </p:nvPr>
        </p:nvSpPr>
        <p:spPr/>
        <p:txBody>
          <a:bodyPr>
            <a:normAutofit/>
          </a:bodyPr>
          <a:lstStyle/>
          <a:p>
            <a:pPr marL="0" indent="0" algn="ctr" eaLnBrk="0" hangingPunct="0">
              <a:lnSpc>
                <a:spcPct val="100000"/>
              </a:lnSpc>
              <a:spcAft>
                <a:spcPts val="600"/>
              </a:spcAft>
              <a:buNone/>
              <a:defRPr/>
            </a:pPr>
            <a:r>
              <a:rPr lang="en-US" sz="2400" dirty="0">
                <a:solidFill>
                  <a:srgbClr val="003A5D"/>
                </a:solidFill>
              </a:rPr>
              <a:t>All our Veteran Customers and Eligible Spouses                    receive </a:t>
            </a:r>
            <a:r>
              <a:rPr lang="en-US" sz="2600" b="1" i="1" u="sng" dirty="0">
                <a:solidFill>
                  <a:srgbClr val="003A5D"/>
                </a:solidFill>
              </a:rPr>
              <a:t>Priority of Service</a:t>
            </a:r>
            <a:endParaRPr lang="en-US" sz="2600" b="1" dirty="0">
              <a:solidFill>
                <a:srgbClr val="003A5D"/>
              </a:solidFill>
            </a:endParaRPr>
          </a:p>
          <a:p>
            <a:pPr marL="342900" indent="-342900" eaLnBrk="0" hangingPunct="0">
              <a:lnSpc>
                <a:spcPct val="70000"/>
              </a:lnSpc>
              <a:spcAft>
                <a:spcPts val="600"/>
              </a:spcAft>
              <a:buFont typeface="Wingdings" panose="05000000000000000000" pitchFamily="2" charset="2"/>
              <a:buChar char="q"/>
              <a:defRPr/>
            </a:pPr>
            <a:r>
              <a:rPr lang="en-US" sz="2400" dirty="0">
                <a:solidFill>
                  <a:srgbClr val="003A5D"/>
                </a:solidFill>
              </a:rPr>
              <a:t>Individual assistance available </a:t>
            </a:r>
            <a:endParaRPr lang="en-US" sz="800" dirty="0">
              <a:solidFill>
                <a:srgbClr val="003A5D"/>
              </a:solidFill>
            </a:endParaRPr>
          </a:p>
          <a:p>
            <a:pPr marL="342900" indent="-342900" eaLnBrk="0" hangingPunct="0">
              <a:lnSpc>
                <a:spcPct val="70000"/>
              </a:lnSpc>
              <a:spcAft>
                <a:spcPts val="600"/>
              </a:spcAft>
              <a:buFont typeface="Wingdings" panose="05000000000000000000" pitchFamily="2" charset="2"/>
              <a:buChar char="q"/>
              <a:defRPr/>
            </a:pPr>
            <a:r>
              <a:rPr lang="en-US" sz="2400" dirty="0">
                <a:solidFill>
                  <a:srgbClr val="003A5D"/>
                </a:solidFill>
              </a:rPr>
              <a:t>Veterans’ Employment Representative on site</a:t>
            </a:r>
          </a:p>
          <a:p>
            <a:pPr marL="342900" indent="-342900" eaLnBrk="0" hangingPunct="0">
              <a:spcAft>
                <a:spcPts val="600"/>
              </a:spcAft>
              <a:buFont typeface="Wingdings" panose="05000000000000000000" pitchFamily="2" charset="2"/>
              <a:buChar char="q"/>
              <a:defRPr/>
            </a:pPr>
            <a:r>
              <a:rPr lang="en-US" sz="2400" dirty="0">
                <a:solidFill>
                  <a:srgbClr val="003A5D"/>
                </a:solidFill>
              </a:rPr>
              <a:t>Access to other Veterans’ Services &amp; Benefits</a:t>
            </a:r>
          </a:p>
          <a:p>
            <a:pPr marL="0" indent="0" algn="ctr" eaLnBrk="0" hangingPunct="0">
              <a:spcAft>
                <a:spcPts val="600"/>
              </a:spcAft>
              <a:buNone/>
              <a:defRPr/>
            </a:pPr>
            <a:endParaRPr lang="en-US" sz="800" i="1" dirty="0">
              <a:solidFill>
                <a:srgbClr val="003A5D"/>
              </a:solidFill>
            </a:endParaRPr>
          </a:p>
          <a:p>
            <a:pPr marL="0" indent="0" algn="ctr" eaLnBrk="0" hangingPunct="0">
              <a:spcAft>
                <a:spcPts val="600"/>
              </a:spcAft>
              <a:buNone/>
              <a:defRPr/>
            </a:pPr>
            <a:r>
              <a:rPr lang="en-US" b="1" i="1" dirty="0">
                <a:solidFill>
                  <a:srgbClr val="003A5D"/>
                </a:solidFill>
              </a:rPr>
              <a:t>Thank you for your service!</a:t>
            </a:r>
          </a:p>
        </p:txBody>
      </p:sp>
    </p:spTree>
    <p:extLst>
      <p:ext uri="{BB962C8B-B14F-4D97-AF65-F5344CB8AC3E}">
        <p14:creationId xmlns:p14="http://schemas.microsoft.com/office/powerpoint/2010/main" val="249741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assHire">
      <a:dk1>
        <a:srgbClr val="009876"/>
      </a:dk1>
      <a:lt1>
        <a:srgbClr val="FFFFFF"/>
      </a:lt1>
      <a:dk2>
        <a:srgbClr val="032B4A"/>
      </a:dk2>
      <a:lt2>
        <a:srgbClr val="FDB525"/>
      </a:lt2>
      <a:accent1>
        <a:srgbClr val="D1D3D4"/>
      </a:accent1>
      <a:accent2>
        <a:srgbClr val="63BCE6"/>
      </a:accent2>
      <a:accent3>
        <a:srgbClr val="AF48B7"/>
      </a:accent3>
      <a:accent4>
        <a:srgbClr val="27C19F"/>
      </a:accent4>
      <a:accent5>
        <a:srgbClr val="436581"/>
      </a:accent5>
      <a:accent6>
        <a:srgbClr val="000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C0E4106B05AB4D96F170762C7FAB0E" ma:contentTypeVersion="16" ma:contentTypeDescription="Create a new document." ma:contentTypeScope="" ma:versionID="b5fb8404edd463036ea9c384ce05a1ab">
  <xsd:schema xmlns:xsd="http://www.w3.org/2001/XMLSchema" xmlns:xs="http://www.w3.org/2001/XMLSchema" xmlns:p="http://schemas.microsoft.com/office/2006/metadata/properties" xmlns:ns2="34601aee-bbde-49f2-ad42-bc13d499bb79" xmlns:ns3="2ed1e42b-3b16-4c4c-980e-db513e605f0f" targetNamespace="http://schemas.microsoft.com/office/2006/metadata/properties" ma:root="true" ma:fieldsID="4f110b45ca1acb597061fdaa924834a5" ns2:_="" ns3:_="">
    <xsd:import namespace="34601aee-bbde-49f2-ad42-bc13d499bb79"/>
    <xsd:import namespace="2ed1e42b-3b16-4c4c-980e-db513e605f0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01aee-bbde-49f2-ad42-bc13d499bb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276a186-9e68-4632-aee2-e126ee2ec76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ed1e42b-3b16-4c4c-980e-db513e605f0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db3e3c0-44a2-4d88-b8db-8d0a7e11350e}" ma:internalName="TaxCatchAll" ma:showField="CatchAllData" ma:web="2ed1e42b-3b16-4c4c-980e-db513e605f0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4601aee-bbde-49f2-ad42-bc13d499bb79">
      <Terms xmlns="http://schemas.microsoft.com/office/infopath/2007/PartnerControls"/>
    </lcf76f155ced4ddcb4097134ff3c332f>
    <TaxCatchAll xmlns="2ed1e42b-3b16-4c4c-980e-db513e605f0f" xsi:nil="true"/>
  </documentManagement>
</p:properties>
</file>

<file path=customXml/itemProps1.xml><?xml version="1.0" encoding="utf-8"?>
<ds:datastoreItem xmlns:ds="http://schemas.openxmlformats.org/officeDocument/2006/customXml" ds:itemID="{51DB2C93-5F44-41F4-AE89-4DC0A9E9B13A}"/>
</file>

<file path=customXml/itemProps2.xml><?xml version="1.0" encoding="utf-8"?>
<ds:datastoreItem xmlns:ds="http://schemas.openxmlformats.org/officeDocument/2006/customXml" ds:itemID="{E2D9EB5E-4B06-4122-A149-E258E68B821F}"/>
</file>

<file path=customXml/itemProps3.xml><?xml version="1.0" encoding="utf-8"?>
<ds:datastoreItem xmlns:ds="http://schemas.openxmlformats.org/officeDocument/2006/customXml" ds:itemID="{B265AA56-8ED5-4483-B3FF-53881457CC0E}"/>
</file>

<file path=docProps/app.xml><?xml version="1.0" encoding="utf-8"?>
<Properties xmlns="http://schemas.openxmlformats.org/officeDocument/2006/extended-properties" xmlns:vt="http://schemas.openxmlformats.org/officeDocument/2006/docPropsVTypes">
  <TotalTime>6172</TotalTime>
  <Words>2764</Words>
  <Application>Microsoft Office PowerPoint</Application>
  <PresentationFormat>On-screen Show (4:3)</PresentationFormat>
  <Paragraphs>219</Paragraphs>
  <Slides>20</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Arial (Body)</vt:lpstr>
      <vt:lpstr>Calibri</vt:lpstr>
      <vt:lpstr>Lucida Grande</vt:lpstr>
      <vt:lpstr>Times New Roman</vt:lpstr>
      <vt:lpstr>Wingdings</vt:lpstr>
      <vt:lpstr>Wingdings 2</vt:lpstr>
      <vt:lpstr>Office Theme</vt:lpstr>
      <vt:lpstr>  Welcome to the  MassHire Franklin Hampshire Career Center</vt:lpstr>
      <vt:lpstr>Getting to Know Us</vt:lpstr>
      <vt:lpstr>Multilingual Services</vt:lpstr>
      <vt:lpstr>MassHire Franklin Hampshire Career Center Can Help </vt:lpstr>
      <vt:lpstr>Career Center Partnerships</vt:lpstr>
      <vt:lpstr>Connect with a Career Coach</vt:lpstr>
      <vt:lpstr>Career Center Workshops/Webinars</vt:lpstr>
      <vt:lpstr>Migrant Seasonal Farm Workers </vt:lpstr>
      <vt:lpstr>Veterans’ Services </vt:lpstr>
      <vt:lpstr>Business Services </vt:lpstr>
      <vt:lpstr>Workforce Innovation &amp; Opportunity Act (WIOA)</vt:lpstr>
      <vt:lpstr>Training Opportunities Program (TOP) Section 30</vt:lpstr>
      <vt:lpstr>Work Participant Program (WPP) </vt:lpstr>
      <vt:lpstr>DTA Competitive Integrated    Employment Service (CIES)</vt:lpstr>
      <vt:lpstr>Customers with Disabilities</vt:lpstr>
      <vt:lpstr>Ticket to Work Program (TTW)</vt:lpstr>
      <vt:lpstr>MRC Workforce Training Partnership</vt:lpstr>
      <vt:lpstr>FREE TRAINING PROGRAMS</vt:lpstr>
      <vt:lpstr>Youth and Young Adults </vt:lpstr>
      <vt:lpstr>For 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Pertuso</dc:creator>
  <cp:lastModifiedBy>Keleigh Pereira</cp:lastModifiedBy>
  <cp:revision>202</cp:revision>
  <cp:lastPrinted>2022-09-13T19:11:58Z</cp:lastPrinted>
  <dcterms:created xsi:type="dcterms:W3CDTF">2018-04-17T17:15:10Z</dcterms:created>
  <dcterms:modified xsi:type="dcterms:W3CDTF">2022-09-14T17:16:43Z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0x010100DEC0E4106B05AB4D96F170762C7FAB0E</vt:lpwstr>
  </property>
</Properties>
</file>