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diagrams/colors6.xml" ContentType="application/vnd.openxmlformats-officedocument.drawingml.diagramColors+xml"/>
  <Override PartName="/ppt/theme/theme1.xml" ContentType="application/vnd.openxmlformats-officedocument.theme+xml"/>
  <Override PartName="/ppt/diagrams/colors4.xml" ContentType="application/vnd.openxmlformats-officedocument.drawingml.diagramColors+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drawing4.xml" ContentType="application/vnd.ms-office.drawingml.diagramDrawing+xml"/>
  <Override PartName="/ppt/diagrams/colors3.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drawing3.xml" ContentType="application/vnd.ms-office.drawingml.diagramDrawing+xml"/>
  <Override PartName="/ppt/diagrams/quickStyle3.xml" ContentType="application/vnd.openxmlformats-officedocument.drawingml.diagramStyle+xml"/>
  <Override PartName="/ppt/diagrams/drawing5.xml" ContentType="application/vnd.ms-office.drawingml.diagramDrawing+xml"/>
  <Override PartName="/ppt/diagrams/quickStyle4.xml" ContentType="application/vnd.openxmlformats-officedocument.drawingml.diagramStyle+xml"/>
  <Override PartName="/ppt/diagrams/colors5.xml" ContentType="application/vnd.openxmlformats-officedocument.drawingml.diagramColors+xml"/>
  <Override PartName="/ppt/diagrams/layout4.xml" ContentType="application/vnd.openxmlformats-officedocument.drawingml.diagramLayout+xml"/>
  <Override PartName="/ppt/diagrams/drawing6.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11" r:id="rId3"/>
    <p:sldId id="312" r:id="rId4"/>
    <p:sldId id="291" r:id="rId5"/>
    <p:sldId id="326" r:id="rId6"/>
    <p:sldId id="330" r:id="rId7"/>
    <p:sldId id="339" r:id="rId8"/>
    <p:sldId id="348" r:id="rId9"/>
    <p:sldId id="336" r:id="rId10"/>
    <p:sldId id="340" r:id="rId11"/>
    <p:sldId id="346" r:id="rId12"/>
    <p:sldId id="337" r:id="rId13"/>
    <p:sldId id="324" r:id="rId14"/>
    <p:sldId id="3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17" autoAdjust="0"/>
  </p:normalViewPr>
  <p:slideViewPr>
    <p:cSldViewPr snapToGrid="0">
      <p:cViewPr varScale="1">
        <p:scale>
          <a:sx n="60" d="100"/>
          <a:sy n="60" d="100"/>
        </p:scale>
        <p:origin x="908" y="44"/>
      </p:cViewPr>
      <p:guideLst/>
    </p:cSldViewPr>
  </p:slideViewPr>
  <p:notesTextViewPr>
    <p:cViewPr>
      <p:scale>
        <a:sx n="1" d="1"/>
        <a:sy n="1" d="1"/>
      </p:scale>
      <p:origin x="0" y="0"/>
    </p:cViewPr>
  </p:notesTextViewPr>
  <p:sorterViewPr>
    <p:cViewPr varScale="1">
      <p:scale>
        <a:sx n="100" d="100"/>
        <a:sy n="100" d="100"/>
      </p:scale>
      <p:origin x="0" y="-1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BDD8D-D694-4547-8479-D239A1C230CC}"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6A20E87A-3DCC-4113-B176-711BD48239E9}">
      <dgm:prSet phldrT="[Text]" custT="1"/>
      <dgm:spPr/>
      <dgm:t>
        <a:bodyPr/>
        <a:lstStyle/>
        <a:p>
          <a:r>
            <a:rPr lang="en-US" sz="1400" b="1" i="1" dirty="0"/>
            <a:t>Ability to describe the concept in some details or fluent</a:t>
          </a:r>
        </a:p>
        <a:p>
          <a:r>
            <a:rPr lang="en-US" sz="1300" dirty="0"/>
            <a:t>Racial disparities</a:t>
          </a:r>
        </a:p>
        <a:p>
          <a:r>
            <a:rPr lang="en-US" sz="1300" dirty="0"/>
            <a:t>Racial Equity</a:t>
          </a:r>
        </a:p>
        <a:p>
          <a:r>
            <a:rPr lang="en-US" sz="1300" dirty="0"/>
            <a:t>Color Blindness</a:t>
          </a:r>
        </a:p>
        <a:p>
          <a:r>
            <a:rPr lang="en-US" sz="1300" dirty="0"/>
            <a:t>White privilege</a:t>
          </a:r>
        </a:p>
        <a:p>
          <a:r>
            <a:rPr lang="en-US" sz="1300" dirty="0"/>
            <a:t>White dominant culture</a:t>
          </a:r>
        </a:p>
        <a:p>
          <a:r>
            <a:rPr lang="en-US" sz="1300" dirty="0"/>
            <a:t>Anti-blackness</a:t>
          </a:r>
        </a:p>
        <a:p>
          <a:r>
            <a:rPr lang="en-US" sz="1300" dirty="0"/>
            <a:t>Institutional Racism</a:t>
          </a:r>
        </a:p>
        <a:p>
          <a:r>
            <a:rPr lang="en-US" sz="1300" dirty="0"/>
            <a:t>Structural Racism</a:t>
          </a:r>
        </a:p>
        <a:p>
          <a:r>
            <a:rPr lang="en-US" sz="1300" dirty="0"/>
            <a:t>Racial Equity lens</a:t>
          </a:r>
        </a:p>
        <a:p>
          <a:r>
            <a:rPr lang="en-US" sz="1300" dirty="0"/>
            <a:t>Historical impact of housing policy on homelessness</a:t>
          </a:r>
        </a:p>
      </dgm:t>
    </dgm:pt>
    <dgm:pt modelId="{044F4254-8A6F-4C0F-BECD-E17FB9A4248B}" type="parTrans" cxnId="{5B9A8CA1-56FB-412A-A7B4-395273FDD012}">
      <dgm:prSet/>
      <dgm:spPr/>
      <dgm:t>
        <a:bodyPr/>
        <a:lstStyle/>
        <a:p>
          <a:endParaRPr lang="en-US"/>
        </a:p>
      </dgm:t>
    </dgm:pt>
    <dgm:pt modelId="{3AA10A7B-03D3-4B00-9FCC-41ADBF05AEB9}" type="sibTrans" cxnId="{5B9A8CA1-56FB-412A-A7B4-395273FDD012}">
      <dgm:prSet/>
      <dgm:spPr/>
      <dgm:t>
        <a:bodyPr/>
        <a:lstStyle/>
        <a:p>
          <a:endParaRPr lang="en-US"/>
        </a:p>
      </dgm:t>
    </dgm:pt>
    <dgm:pt modelId="{59B4F732-6963-4147-B6F1-F9EF5E9FBC4D}">
      <dgm:prSet custT="1"/>
      <dgm:spPr/>
      <dgm:t>
        <a:bodyPr/>
        <a:lstStyle/>
        <a:p>
          <a:pPr algn="ctr">
            <a:lnSpc>
              <a:spcPct val="100000"/>
            </a:lnSpc>
            <a:spcAft>
              <a:spcPts val="0"/>
            </a:spcAft>
          </a:pPr>
          <a:r>
            <a:rPr lang="en-US" sz="1400" b="1" i="1" dirty="0"/>
            <a:t>Basic Understanding of the concepts</a:t>
          </a:r>
        </a:p>
        <a:p>
          <a:pPr algn="ctr">
            <a:lnSpc>
              <a:spcPct val="100000"/>
            </a:lnSpc>
            <a:spcAft>
              <a:spcPts val="0"/>
            </a:spcAft>
          </a:pPr>
          <a:r>
            <a:rPr lang="en-US" sz="1400" b="0" i="0" dirty="0"/>
            <a:t>Race as a social construct</a:t>
          </a:r>
        </a:p>
        <a:p>
          <a:pPr algn="ctr">
            <a:lnSpc>
              <a:spcPct val="100000"/>
            </a:lnSpc>
            <a:spcAft>
              <a:spcPts val="0"/>
            </a:spcAft>
          </a:pPr>
          <a:endParaRPr lang="en-US" sz="1400" b="0" i="0" dirty="0"/>
        </a:p>
        <a:p>
          <a:pPr algn="ctr">
            <a:lnSpc>
              <a:spcPct val="100000"/>
            </a:lnSpc>
            <a:spcAft>
              <a:spcPts val="0"/>
            </a:spcAft>
          </a:pPr>
          <a:r>
            <a:rPr lang="en-US" sz="1400" b="0" i="0" dirty="0"/>
            <a:t>Contemporary manifestations of housing discrimination in the United States</a:t>
          </a:r>
        </a:p>
        <a:p>
          <a:pPr algn="ctr">
            <a:lnSpc>
              <a:spcPct val="100000"/>
            </a:lnSpc>
            <a:spcAft>
              <a:spcPts val="0"/>
            </a:spcAft>
          </a:pPr>
          <a:endParaRPr lang="en-US" sz="1400" b="0" i="0" dirty="0"/>
        </a:p>
        <a:p>
          <a:pPr algn="ctr">
            <a:lnSpc>
              <a:spcPct val="100000"/>
            </a:lnSpc>
            <a:spcAft>
              <a:spcPts val="0"/>
            </a:spcAft>
          </a:pPr>
          <a:r>
            <a:rPr lang="en-US" sz="1400" dirty="0"/>
            <a:t>Intersection of homelessness and structural racism</a:t>
          </a:r>
          <a:endParaRPr lang="en-US" sz="1400" b="0" i="0" dirty="0"/>
        </a:p>
      </dgm:t>
    </dgm:pt>
    <dgm:pt modelId="{F5854EA8-7B7D-41AC-93C8-0FA0B3800A81}" type="parTrans" cxnId="{B335435C-BE61-4AFC-BC6B-D551FB43C9CB}">
      <dgm:prSet/>
      <dgm:spPr/>
      <dgm:t>
        <a:bodyPr/>
        <a:lstStyle/>
        <a:p>
          <a:endParaRPr lang="en-US"/>
        </a:p>
      </dgm:t>
    </dgm:pt>
    <dgm:pt modelId="{F7C638D3-A718-483C-82D7-4EB007CA686B}" type="sibTrans" cxnId="{B335435C-BE61-4AFC-BC6B-D551FB43C9CB}">
      <dgm:prSet/>
      <dgm:spPr/>
      <dgm:t>
        <a:bodyPr/>
        <a:lstStyle/>
        <a:p>
          <a:endParaRPr lang="en-US"/>
        </a:p>
      </dgm:t>
    </dgm:pt>
    <dgm:pt modelId="{5BAB07F3-2771-415D-8FE8-E09E20D15C28}">
      <dgm:prSet custT="1"/>
      <dgm:spPr/>
      <dgm:t>
        <a:bodyPr/>
        <a:lstStyle/>
        <a:p>
          <a:pPr algn="ctr"/>
          <a:r>
            <a:rPr lang="en-US" sz="1400" b="1" i="1" dirty="0"/>
            <a:t>Mixed – some people were aware of these concepts and others weren’t</a:t>
          </a:r>
        </a:p>
        <a:p>
          <a:pPr algn="ctr"/>
          <a:r>
            <a:rPr lang="en-US" sz="1300" b="0" i="0" dirty="0"/>
            <a:t>Anti-blackness</a:t>
          </a:r>
        </a:p>
        <a:p>
          <a:pPr algn="ctr"/>
          <a:r>
            <a:rPr lang="en-US" sz="1300" b="0" i="0" dirty="0"/>
            <a:t>Internalized Racial Oppression</a:t>
          </a:r>
        </a:p>
      </dgm:t>
    </dgm:pt>
    <dgm:pt modelId="{65A193A5-9F1D-4B76-9DF6-74BEF8FCCA44}" type="sibTrans" cxnId="{8F244B5A-551C-47C3-908E-365EE48299B3}">
      <dgm:prSet/>
      <dgm:spPr/>
      <dgm:t>
        <a:bodyPr/>
        <a:lstStyle/>
        <a:p>
          <a:endParaRPr lang="en-US"/>
        </a:p>
      </dgm:t>
    </dgm:pt>
    <dgm:pt modelId="{0E314547-32DC-467D-BEA7-4EEF859F18F7}" type="parTrans" cxnId="{8F244B5A-551C-47C3-908E-365EE48299B3}">
      <dgm:prSet/>
      <dgm:spPr/>
      <dgm:t>
        <a:bodyPr/>
        <a:lstStyle/>
        <a:p>
          <a:endParaRPr lang="en-US"/>
        </a:p>
      </dgm:t>
    </dgm:pt>
    <dgm:pt modelId="{6A0A3CD2-71A1-409A-A5DE-EDE35D32B324}" type="pres">
      <dgm:prSet presAssocID="{CC0BDD8D-D694-4547-8479-D239A1C230CC}" presName="Name0" presStyleCnt="0">
        <dgm:presLayoutVars>
          <dgm:dir/>
          <dgm:resizeHandles val="exact"/>
        </dgm:presLayoutVars>
      </dgm:prSet>
      <dgm:spPr/>
    </dgm:pt>
    <dgm:pt modelId="{442C6593-313E-42F1-86EC-A19715D127D4}" type="pres">
      <dgm:prSet presAssocID="{6A20E87A-3DCC-4113-B176-711BD48239E9}" presName="compNode" presStyleCnt="0"/>
      <dgm:spPr/>
    </dgm:pt>
    <dgm:pt modelId="{A2E15C56-908A-45D6-B47C-5E7158C81D1E}" type="pres">
      <dgm:prSet presAssocID="{6A20E87A-3DCC-4113-B176-711BD48239E9}" presName="pictRect" presStyleLbl="node1" presStyleIdx="0" presStyleCnt="3" custScaleX="59344" custScaleY="61906" custLinFactNeighborX="-63" custLinFactNeighborY="-818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Earth Globe - Asia with solid fill"/>
        </a:ext>
      </dgm:extLst>
    </dgm:pt>
    <dgm:pt modelId="{69AA068A-71F3-46A3-ADE6-9E7315600C68}" type="pres">
      <dgm:prSet presAssocID="{6A20E87A-3DCC-4113-B176-711BD48239E9}" presName="textRect" presStyleLbl="revTx" presStyleIdx="0" presStyleCnt="3" custScaleX="120663" custScaleY="235803" custLinFactNeighborX="-63" custLinFactNeighborY="15632">
        <dgm:presLayoutVars>
          <dgm:bulletEnabled val="1"/>
        </dgm:presLayoutVars>
      </dgm:prSet>
      <dgm:spPr/>
    </dgm:pt>
    <dgm:pt modelId="{00839769-B0AA-4D11-84EF-D94B885BE1D3}" type="pres">
      <dgm:prSet presAssocID="{3AA10A7B-03D3-4B00-9FCC-41ADBF05AEB9}" presName="sibTrans" presStyleLbl="sibTrans2D1" presStyleIdx="0" presStyleCnt="0"/>
      <dgm:spPr/>
    </dgm:pt>
    <dgm:pt modelId="{883D02F3-66A7-42D5-8499-4DB95C7F4EAA}" type="pres">
      <dgm:prSet presAssocID="{59B4F732-6963-4147-B6F1-F9EF5E9FBC4D}" presName="compNode" presStyleCnt="0"/>
      <dgm:spPr/>
    </dgm:pt>
    <dgm:pt modelId="{0A00C658-CD0B-4480-AEB7-3DEC8D021C3B}" type="pres">
      <dgm:prSet presAssocID="{59B4F732-6963-4147-B6F1-F9EF5E9FBC4D}" presName="pictRect" presStyleLbl="node1" presStyleIdx="1" presStyleCnt="3" custScaleX="63771" custScaleY="58704" custLinFactNeighborX="-2784" custLinFactNeighborY="-2804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Neighborhood with solid fill"/>
        </a:ext>
      </dgm:extLst>
    </dgm:pt>
    <dgm:pt modelId="{A0B2B3AB-B626-4CDF-B79D-99CB33C027D3}" type="pres">
      <dgm:prSet presAssocID="{59B4F732-6963-4147-B6F1-F9EF5E9FBC4D}" presName="textRect" presStyleLbl="revTx" presStyleIdx="1" presStyleCnt="3" custLinFactNeighborX="0" custLinFactNeighborY="-82237">
        <dgm:presLayoutVars>
          <dgm:bulletEnabled val="1"/>
        </dgm:presLayoutVars>
      </dgm:prSet>
      <dgm:spPr/>
    </dgm:pt>
    <dgm:pt modelId="{E0C24E72-68F3-40BD-BAEE-295B6F00150E}" type="pres">
      <dgm:prSet presAssocID="{F7C638D3-A718-483C-82D7-4EB007CA686B}" presName="sibTrans" presStyleLbl="sibTrans2D1" presStyleIdx="0" presStyleCnt="0"/>
      <dgm:spPr/>
    </dgm:pt>
    <dgm:pt modelId="{AB63D85B-8EB7-44CB-891A-0FEC1229E10A}" type="pres">
      <dgm:prSet presAssocID="{5BAB07F3-2771-415D-8FE8-E09E20D15C28}" presName="compNode" presStyleCnt="0"/>
      <dgm:spPr/>
    </dgm:pt>
    <dgm:pt modelId="{80C7B28E-4A43-47A9-9B95-DBCB1481BFF7}" type="pres">
      <dgm:prSet presAssocID="{5BAB07F3-2771-415D-8FE8-E09E20D15C28}" presName="pictRect" presStyleLbl="node1" presStyleIdx="2" presStyleCnt="3" custScaleX="68816" custScaleY="61062" custLinFactNeighborX="-1792" custLinFactNeighborY="-26057"/>
      <dgm:spPr>
        <a:blipFill>
          <a:blip xmlns:r="http://schemas.openxmlformats.org/officeDocument/2006/relationships" r:embed="rId5">
            <a:extLst>
              <a:ext uri="{96DAC541-7B7A-43D3-8B79-37D633B846F1}">
                <asvg:svgBlip xmlns:asvg="http://schemas.microsoft.com/office/drawing/2016/SVG/main" r:embed="rId6"/>
              </a:ext>
            </a:extLst>
          </a:blip>
          <a:srcRect/>
          <a:stretch>
            <a:fillRect t="-23000" b="-23000"/>
          </a:stretch>
        </a:blipFill>
      </dgm:spPr>
      <dgm:extLst>
        <a:ext uri="{E40237B7-FDA0-4F09-8148-C483321AD2D9}">
          <dgm14:cNvPr xmlns:dgm14="http://schemas.microsoft.com/office/drawing/2010/diagram" id="0" name="" descr="Help with solid fill"/>
        </a:ext>
      </dgm:extLst>
    </dgm:pt>
    <dgm:pt modelId="{55AE301B-2579-4BA4-8370-8673E879A843}" type="pres">
      <dgm:prSet presAssocID="{5BAB07F3-2771-415D-8FE8-E09E20D15C28}" presName="textRect" presStyleLbl="revTx" presStyleIdx="2" presStyleCnt="3" custLinFactNeighborX="63" custLinFactNeighborY="-83904">
        <dgm:presLayoutVars>
          <dgm:bulletEnabled val="1"/>
        </dgm:presLayoutVars>
      </dgm:prSet>
      <dgm:spPr/>
    </dgm:pt>
  </dgm:ptLst>
  <dgm:cxnLst>
    <dgm:cxn modelId="{B335435C-BE61-4AFC-BC6B-D551FB43C9CB}" srcId="{CC0BDD8D-D694-4547-8479-D239A1C230CC}" destId="{59B4F732-6963-4147-B6F1-F9EF5E9FBC4D}" srcOrd="1" destOrd="0" parTransId="{F5854EA8-7B7D-41AC-93C8-0FA0B3800A81}" sibTransId="{F7C638D3-A718-483C-82D7-4EB007CA686B}"/>
    <dgm:cxn modelId="{8F244B5A-551C-47C3-908E-365EE48299B3}" srcId="{CC0BDD8D-D694-4547-8479-D239A1C230CC}" destId="{5BAB07F3-2771-415D-8FE8-E09E20D15C28}" srcOrd="2" destOrd="0" parTransId="{0E314547-32DC-467D-BEA7-4EEF859F18F7}" sibTransId="{65A193A5-9F1D-4B76-9DF6-74BEF8FCCA44}"/>
    <dgm:cxn modelId="{BF06E986-95FE-4027-BF77-4770045140CF}" type="presOf" srcId="{3AA10A7B-03D3-4B00-9FCC-41ADBF05AEB9}" destId="{00839769-B0AA-4D11-84EF-D94B885BE1D3}" srcOrd="0" destOrd="0" presId="urn:microsoft.com/office/officeart/2005/8/layout/pList1"/>
    <dgm:cxn modelId="{46E68E99-35FE-42F3-957B-161292DA7D9A}" type="presOf" srcId="{CC0BDD8D-D694-4547-8479-D239A1C230CC}" destId="{6A0A3CD2-71A1-409A-A5DE-EDE35D32B324}" srcOrd="0" destOrd="0" presId="urn:microsoft.com/office/officeart/2005/8/layout/pList1"/>
    <dgm:cxn modelId="{5B703A9A-353B-4854-87D9-4BF44435834C}" type="presOf" srcId="{5BAB07F3-2771-415D-8FE8-E09E20D15C28}" destId="{55AE301B-2579-4BA4-8370-8673E879A843}" srcOrd="0" destOrd="0" presId="urn:microsoft.com/office/officeart/2005/8/layout/pList1"/>
    <dgm:cxn modelId="{5B9A8CA1-56FB-412A-A7B4-395273FDD012}" srcId="{CC0BDD8D-D694-4547-8479-D239A1C230CC}" destId="{6A20E87A-3DCC-4113-B176-711BD48239E9}" srcOrd="0" destOrd="0" parTransId="{044F4254-8A6F-4C0F-BECD-E17FB9A4248B}" sibTransId="{3AA10A7B-03D3-4B00-9FCC-41ADBF05AEB9}"/>
    <dgm:cxn modelId="{1C618AAD-A453-4F8F-9F5A-3D321FB1F505}" type="presOf" srcId="{6A20E87A-3DCC-4113-B176-711BD48239E9}" destId="{69AA068A-71F3-46A3-ADE6-9E7315600C68}" srcOrd="0" destOrd="0" presId="urn:microsoft.com/office/officeart/2005/8/layout/pList1"/>
    <dgm:cxn modelId="{D2236DC3-8685-45CB-9CD1-5375EB004A96}" type="presOf" srcId="{59B4F732-6963-4147-B6F1-F9EF5E9FBC4D}" destId="{A0B2B3AB-B626-4CDF-B79D-99CB33C027D3}" srcOrd="0" destOrd="0" presId="urn:microsoft.com/office/officeart/2005/8/layout/pList1"/>
    <dgm:cxn modelId="{CEFC66F9-B6F6-49B2-8315-2619BBB3986F}" type="presOf" srcId="{F7C638D3-A718-483C-82D7-4EB007CA686B}" destId="{E0C24E72-68F3-40BD-BAEE-295B6F00150E}" srcOrd="0" destOrd="0" presId="urn:microsoft.com/office/officeart/2005/8/layout/pList1"/>
    <dgm:cxn modelId="{F440C76E-0B4D-49BF-ADF8-D0AAAC53FC8D}" type="presParOf" srcId="{6A0A3CD2-71A1-409A-A5DE-EDE35D32B324}" destId="{442C6593-313E-42F1-86EC-A19715D127D4}" srcOrd="0" destOrd="0" presId="urn:microsoft.com/office/officeart/2005/8/layout/pList1"/>
    <dgm:cxn modelId="{D4A6601A-69A2-4B7F-89F7-072F69953351}" type="presParOf" srcId="{442C6593-313E-42F1-86EC-A19715D127D4}" destId="{A2E15C56-908A-45D6-B47C-5E7158C81D1E}" srcOrd="0" destOrd="0" presId="urn:microsoft.com/office/officeart/2005/8/layout/pList1"/>
    <dgm:cxn modelId="{0402D7D9-1790-46D8-818B-BAD4A5D85039}" type="presParOf" srcId="{442C6593-313E-42F1-86EC-A19715D127D4}" destId="{69AA068A-71F3-46A3-ADE6-9E7315600C68}" srcOrd="1" destOrd="0" presId="urn:microsoft.com/office/officeart/2005/8/layout/pList1"/>
    <dgm:cxn modelId="{A9F3FB0B-CCE3-4B62-9630-4CFA628328C6}" type="presParOf" srcId="{6A0A3CD2-71A1-409A-A5DE-EDE35D32B324}" destId="{00839769-B0AA-4D11-84EF-D94B885BE1D3}" srcOrd="1" destOrd="0" presId="urn:microsoft.com/office/officeart/2005/8/layout/pList1"/>
    <dgm:cxn modelId="{B6B689F2-3A6E-4DB9-86B1-8FF86EDB6A0C}" type="presParOf" srcId="{6A0A3CD2-71A1-409A-A5DE-EDE35D32B324}" destId="{883D02F3-66A7-42D5-8499-4DB95C7F4EAA}" srcOrd="2" destOrd="0" presId="urn:microsoft.com/office/officeart/2005/8/layout/pList1"/>
    <dgm:cxn modelId="{BA8D945C-757A-4058-9579-14998F9073B4}" type="presParOf" srcId="{883D02F3-66A7-42D5-8499-4DB95C7F4EAA}" destId="{0A00C658-CD0B-4480-AEB7-3DEC8D021C3B}" srcOrd="0" destOrd="0" presId="urn:microsoft.com/office/officeart/2005/8/layout/pList1"/>
    <dgm:cxn modelId="{CD18295A-66EA-4870-83B0-18F0A38081E3}" type="presParOf" srcId="{883D02F3-66A7-42D5-8499-4DB95C7F4EAA}" destId="{A0B2B3AB-B626-4CDF-B79D-99CB33C027D3}" srcOrd="1" destOrd="0" presId="urn:microsoft.com/office/officeart/2005/8/layout/pList1"/>
    <dgm:cxn modelId="{1C720C6E-317E-4DEE-9362-B6BD9A65EB49}" type="presParOf" srcId="{6A0A3CD2-71A1-409A-A5DE-EDE35D32B324}" destId="{E0C24E72-68F3-40BD-BAEE-295B6F00150E}" srcOrd="3" destOrd="0" presId="urn:microsoft.com/office/officeart/2005/8/layout/pList1"/>
    <dgm:cxn modelId="{E1F01AFA-85C5-46A6-9585-06150C7C971C}" type="presParOf" srcId="{6A0A3CD2-71A1-409A-A5DE-EDE35D32B324}" destId="{AB63D85B-8EB7-44CB-891A-0FEC1229E10A}" srcOrd="4" destOrd="0" presId="urn:microsoft.com/office/officeart/2005/8/layout/pList1"/>
    <dgm:cxn modelId="{5EE3D9BC-AD5D-44B4-9344-3FACB455EE97}" type="presParOf" srcId="{AB63D85B-8EB7-44CB-891A-0FEC1229E10A}" destId="{80C7B28E-4A43-47A9-9B95-DBCB1481BFF7}" srcOrd="0" destOrd="0" presId="urn:microsoft.com/office/officeart/2005/8/layout/pList1"/>
    <dgm:cxn modelId="{C3B74E76-E088-4CE3-96C3-8465A36CF202}" type="presParOf" srcId="{AB63D85B-8EB7-44CB-891A-0FEC1229E10A}" destId="{55AE301B-2579-4BA4-8370-8673E879A84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E93B2-F954-4E40-97EA-054F1D2ECD3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D313A7C-2A9C-4843-915F-20791A2B2C0B}">
      <dgm:prSet custT="1"/>
      <dgm:spPr>
        <a:solidFill>
          <a:schemeClr val="accent5">
            <a:lumMod val="75000"/>
          </a:schemeClr>
        </a:solidFill>
        <a:ln>
          <a:solidFill>
            <a:schemeClr val="bg2">
              <a:lumMod val="50000"/>
            </a:schemeClr>
          </a:solidFill>
        </a:ln>
      </dgm:spPr>
      <dgm:t>
        <a:bodyPr/>
        <a:lstStyle/>
        <a:p>
          <a:r>
            <a:rPr lang="en-US" sz="2000" b="1" i="0" u="none" strike="noStrike" baseline="0" dirty="0">
              <a:solidFill>
                <a:schemeClr val="bg1"/>
              </a:solidFill>
            </a:rPr>
            <a:t>Professional Development/Hiring practices</a:t>
          </a:r>
        </a:p>
        <a:p>
          <a:r>
            <a:rPr lang="en-US" sz="1400" b="0" i="0" u="none" strike="noStrike" baseline="0" dirty="0">
              <a:solidFill>
                <a:schemeClr val="bg1"/>
              </a:solidFill>
            </a:rPr>
            <a:t>Examine hiring practices so staff matches their community</a:t>
          </a:r>
        </a:p>
      </dgm:t>
    </dgm:pt>
    <dgm:pt modelId="{82174FE1-1CF1-4E3E-8E1E-B40F84AE95A2}" type="parTrans" cxnId="{FF82F159-F064-446A-9408-72C647678EE9}">
      <dgm:prSet/>
      <dgm:spPr/>
      <dgm:t>
        <a:bodyPr/>
        <a:lstStyle/>
        <a:p>
          <a:endParaRPr lang="en-US"/>
        </a:p>
      </dgm:t>
    </dgm:pt>
    <dgm:pt modelId="{74DC5138-F0BA-4CAD-BBFE-6FC5B287B441}" type="sibTrans" cxnId="{FF82F159-F064-446A-9408-72C647678EE9}">
      <dgm:prSet/>
      <dgm:spPr/>
      <dgm:t>
        <a:bodyPr/>
        <a:lstStyle/>
        <a:p>
          <a:endParaRPr lang="en-US"/>
        </a:p>
      </dgm:t>
    </dgm:pt>
    <dgm:pt modelId="{5B305BD1-6A75-45BA-A924-8B4BA6942220}">
      <dgm:prSet custT="1"/>
      <dgm:spPr>
        <a:solidFill>
          <a:schemeClr val="accent5">
            <a:lumMod val="75000"/>
          </a:schemeClr>
        </a:solidFill>
        <a:ln>
          <a:solidFill>
            <a:schemeClr val="bg2">
              <a:lumMod val="50000"/>
            </a:schemeClr>
          </a:solidFill>
        </a:ln>
      </dgm:spPr>
      <dgm:t>
        <a:bodyPr/>
        <a:lstStyle/>
        <a:p>
          <a:r>
            <a:rPr lang="en-US" sz="2000" b="1" i="0" u="none" strike="noStrike" baseline="0" dirty="0">
              <a:solidFill>
                <a:schemeClr val="bg1"/>
              </a:solidFill>
            </a:rPr>
            <a:t>Diversity in senior leadership</a:t>
          </a:r>
        </a:p>
        <a:p>
          <a:r>
            <a:rPr lang="en-US" sz="1400" b="0" i="0" u="none" strike="noStrike" baseline="0" dirty="0">
              <a:solidFill>
                <a:schemeClr val="bg1"/>
              </a:solidFill>
            </a:rPr>
            <a:t>Staffing diversity on Board of Directors</a:t>
          </a:r>
        </a:p>
      </dgm:t>
    </dgm:pt>
    <dgm:pt modelId="{CA427E80-8820-4288-9D1C-01CCBEA75E2B}" type="parTrans" cxnId="{4E171D7C-574D-412B-B579-DE6AEF70B3C9}">
      <dgm:prSet/>
      <dgm:spPr/>
      <dgm:t>
        <a:bodyPr/>
        <a:lstStyle/>
        <a:p>
          <a:endParaRPr lang="en-US"/>
        </a:p>
      </dgm:t>
    </dgm:pt>
    <dgm:pt modelId="{146AF14D-8455-4545-B5D0-BEA5E641965B}" type="sibTrans" cxnId="{4E171D7C-574D-412B-B579-DE6AEF70B3C9}">
      <dgm:prSet/>
      <dgm:spPr/>
      <dgm:t>
        <a:bodyPr/>
        <a:lstStyle/>
        <a:p>
          <a:endParaRPr lang="en-US"/>
        </a:p>
      </dgm:t>
    </dgm:pt>
    <dgm:pt modelId="{89589D1D-963C-4AF4-BF4C-F33150FD71EF}">
      <dgm:prSet custT="1"/>
      <dgm:spPr>
        <a:solidFill>
          <a:schemeClr val="accent5">
            <a:lumMod val="75000"/>
          </a:schemeClr>
        </a:solidFill>
        <a:ln>
          <a:solidFill>
            <a:schemeClr val="bg2">
              <a:lumMod val="50000"/>
            </a:schemeClr>
          </a:solidFill>
        </a:ln>
      </dgm:spPr>
      <dgm:t>
        <a:bodyPr/>
        <a:lstStyle/>
        <a:p>
          <a:r>
            <a:rPr lang="en-US" sz="2000" b="1" i="0" u="none" strike="noStrike" baseline="0" dirty="0">
              <a:solidFill>
                <a:schemeClr val="bg1"/>
              </a:solidFill>
            </a:rPr>
            <a:t>Wages</a:t>
          </a:r>
        </a:p>
        <a:p>
          <a:r>
            <a:rPr lang="en-US" sz="1400" b="0" i="0" u="none" strike="noStrike" baseline="0" dirty="0">
              <a:solidFill>
                <a:schemeClr val="bg1"/>
              </a:solidFill>
            </a:rPr>
            <a:t> Increasing wages so staff can earn a living wage</a:t>
          </a:r>
        </a:p>
      </dgm:t>
    </dgm:pt>
    <dgm:pt modelId="{F2949BEB-89EE-4D89-89D8-25F059635CC2}" type="parTrans" cxnId="{DECF1696-193D-423B-AE55-99DAA015E067}">
      <dgm:prSet/>
      <dgm:spPr/>
      <dgm:t>
        <a:bodyPr/>
        <a:lstStyle/>
        <a:p>
          <a:endParaRPr lang="en-US"/>
        </a:p>
      </dgm:t>
    </dgm:pt>
    <dgm:pt modelId="{E23139E5-4CB4-47DB-A031-31886017937B}" type="sibTrans" cxnId="{DECF1696-193D-423B-AE55-99DAA015E067}">
      <dgm:prSet/>
      <dgm:spPr/>
      <dgm:t>
        <a:bodyPr/>
        <a:lstStyle/>
        <a:p>
          <a:endParaRPr lang="en-US"/>
        </a:p>
      </dgm:t>
    </dgm:pt>
    <dgm:pt modelId="{320742EC-BAAB-4B4C-B028-707F2D40B8C7}">
      <dgm:prSet custT="1"/>
      <dgm:spPr>
        <a:solidFill>
          <a:schemeClr val="bg1">
            <a:lumMod val="50000"/>
          </a:schemeClr>
        </a:solidFill>
        <a:ln>
          <a:solidFill>
            <a:schemeClr val="bg2">
              <a:lumMod val="50000"/>
            </a:schemeClr>
          </a:solidFill>
        </a:ln>
      </dgm:spPr>
      <dgm:t>
        <a:bodyPr/>
        <a:lstStyle/>
        <a:p>
          <a:r>
            <a:rPr lang="en-US" sz="2000" b="1" i="0" u="none" strike="noStrike" baseline="0" dirty="0">
              <a:solidFill>
                <a:schemeClr val="bg1"/>
              </a:solidFill>
            </a:rPr>
            <a:t>Accountability</a:t>
          </a:r>
        </a:p>
        <a:p>
          <a:r>
            <a:rPr lang="en-US" sz="1400" b="0" i="0" u="none" strike="noStrike" baseline="0" dirty="0">
              <a:solidFill>
                <a:schemeClr val="bg1"/>
              </a:solidFill>
            </a:rPr>
            <a:t>Internal trainings and accountability measures to ensure the CoC itself is modeling the practice/process of working through a racial equity lens; </a:t>
          </a:r>
        </a:p>
        <a:p>
          <a:r>
            <a:rPr lang="en-US" sz="1400" b="0" i="0" u="none" strike="noStrike" baseline="0" dirty="0">
              <a:solidFill>
                <a:schemeClr val="bg1"/>
              </a:solidFill>
            </a:rPr>
            <a:t>Using data to inform service delivery and partnerships</a:t>
          </a:r>
        </a:p>
      </dgm:t>
    </dgm:pt>
    <dgm:pt modelId="{20DD54AB-2562-4D3A-8E9A-C6E2A1AE7F6B}" type="parTrans" cxnId="{C8F15C0F-D512-4FFA-B33C-9C578B7371CC}">
      <dgm:prSet/>
      <dgm:spPr/>
      <dgm:t>
        <a:bodyPr/>
        <a:lstStyle/>
        <a:p>
          <a:endParaRPr lang="en-US"/>
        </a:p>
      </dgm:t>
    </dgm:pt>
    <dgm:pt modelId="{81E7D4C0-81A6-4082-A1AF-A5C7317E11E0}" type="sibTrans" cxnId="{C8F15C0F-D512-4FFA-B33C-9C578B7371CC}">
      <dgm:prSet/>
      <dgm:spPr/>
      <dgm:t>
        <a:bodyPr/>
        <a:lstStyle/>
        <a:p>
          <a:endParaRPr lang="en-US"/>
        </a:p>
      </dgm:t>
    </dgm:pt>
    <dgm:pt modelId="{7D61FC68-F50E-4F1D-95AC-0997CE176E2B}">
      <dgm:prSet custT="1"/>
      <dgm:spPr>
        <a:solidFill>
          <a:schemeClr val="bg1">
            <a:lumMod val="50000"/>
          </a:schemeClr>
        </a:solidFill>
        <a:ln>
          <a:solidFill>
            <a:schemeClr val="bg2">
              <a:lumMod val="50000"/>
            </a:schemeClr>
          </a:solidFill>
        </a:ln>
      </dgm:spPr>
      <dgm:t>
        <a:bodyPr/>
        <a:lstStyle/>
        <a:p>
          <a:r>
            <a:rPr lang="en-US" sz="2000" b="1" i="0" u="none" strike="noStrike" baseline="0" dirty="0">
              <a:solidFill>
                <a:schemeClr val="bg1"/>
              </a:solidFill>
            </a:rPr>
            <a:t>Client/Community Engagement</a:t>
          </a:r>
        </a:p>
        <a:p>
          <a:r>
            <a:rPr lang="en-US" sz="1400" b="0" i="0" u="none" strike="noStrike" baseline="0" dirty="0">
              <a:solidFill>
                <a:schemeClr val="bg1"/>
              </a:solidFill>
            </a:rPr>
            <a:t>Listening to people working directly in the field and to those with loved experience;</a:t>
          </a:r>
        </a:p>
        <a:p>
          <a:r>
            <a:rPr lang="en-US" sz="1400" b="0" i="0" u="none" strike="noStrike" baseline="0" dirty="0">
              <a:solidFill>
                <a:schemeClr val="bg1"/>
              </a:solidFill>
            </a:rPr>
            <a:t> Engaging community partners to develop strategies to address racial inequities in our homelessness response</a:t>
          </a:r>
        </a:p>
      </dgm:t>
    </dgm:pt>
    <dgm:pt modelId="{A7BCE20B-68C6-49C6-B183-1B552CFA1F62}" type="parTrans" cxnId="{7442289A-8782-41AC-B57F-03283F7D3D94}">
      <dgm:prSet/>
      <dgm:spPr/>
      <dgm:t>
        <a:bodyPr/>
        <a:lstStyle/>
        <a:p>
          <a:endParaRPr lang="en-US"/>
        </a:p>
      </dgm:t>
    </dgm:pt>
    <dgm:pt modelId="{273CC4E0-D6ED-45C0-A292-9633D3259E1B}" type="sibTrans" cxnId="{7442289A-8782-41AC-B57F-03283F7D3D94}">
      <dgm:prSet/>
      <dgm:spPr/>
      <dgm:t>
        <a:bodyPr/>
        <a:lstStyle/>
        <a:p>
          <a:endParaRPr lang="en-US"/>
        </a:p>
      </dgm:t>
    </dgm:pt>
    <dgm:pt modelId="{389B5496-90B2-4CBF-BEDC-B9E601856999}">
      <dgm:prSet custT="1"/>
      <dgm:spPr>
        <a:solidFill>
          <a:schemeClr val="bg1">
            <a:lumMod val="50000"/>
          </a:schemeClr>
        </a:solidFill>
        <a:ln>
          <a:solidFill>
            <a:schemeClr val="bg2">
              <a:lumMod val="50000"/>
            </a:schemeClr>
          </a:solidFill>
        </a:ln>
      </dgm:spPr>
      <dgm:t>
        <a:bodyPr/>
        <a:lstStyle/>
        <a:p>
          <a:r>
            <a:rPr lang="en-US" sz="2000" b="1" i="0" u="none" strike="noStrike" baseline="0" dirty="0">
              <a:solidFill>
                <a:schemeClr val="bg1"/>
              </a:solidFill>
            </a:rPr>
            <a:t>Housing</a:t>
          </a:r>
        </a:p>
        <a:p>
          <a:r>
            <a:rPr lang="en-US" sz="1400" b="0" i="0" u="none" strike="noStrike" baseline="0" dirty="0">
              <a:solidFill>
                <a:schemeClr val="bg1"/>
              </a:solidFill>
            </a:rPr>
            <a:t>Fair Access to Housing; Fair access to PSH, Decriminalize homelessness; prioritize some better options for non-chronic homeless population</a:t>
          </a:r>
        </a:p>
      </dgm:t>
    </dgm:pt>
    <dgm:pt modelId="{77EB0163-9D71-478A-9A88-5C670E910B4E}" type="parTrans" cxnId="{80166F77-5FA2-4379-BA9B-5A2C22718A63}">
      <dgm:prSet/>
      <dgm:spPr/>
      <dgm:t>
        <a:bodyPr/>
        <a:lstStyle/>
        <a:p>
          <a:endParaRPr lang="en-US"/>
        </a:p>
      </dgm:t>
    </dgm:pt>
    <dgm:pt modelId="{78A6C836-9EB6-4404-8472-BACA5D0177FE}" type="sibTrans" cxnId="{80166F77-5FA2-4379-BA9B-5A2C22718A63}">
      <dgm:prSet/>
      <dgm:spPr/>
      <dgm:t>
        <a:bodyPr/>
        <a:lstStyle/>
        <a:p>
          <a:endParaRPr lang="en-US"/>
        </a:p>
      </dgm:t>
    </dgm:pt>
    <dgm:pt modelId="{A2C59574-54F4-4F52-98E7-C3C29F7AFED3}" type="pres">
      <dgm:prSet presAssocID="{C8EE93B2-F954-4E40-97EA-054F1D2ECD35}" presName="diagram" presStyleCnt="0">
        <dgm:presLayoutVars>
          <dgm:dir/>
          <dgm:resizeHandles val="exact"/>
        </dgm:presLayoutVars>
      </dgm:prSet>
      <dgm:spPr/>
    </dgm:pt>
    <dgm:pt modelId="{FB159EEF-4AF2-466F-A23E-19191AB37525}" type="pres">
      <dgm:prSet presAssocID="{7D313A7C-2A9C-4843-915F-20791A2B2C0B}" presName="node" presStyleLbl="node1" presStyleIdx="0" presStyleCnt="6">
        <dgm:presLayoutVars>
          <dgm:bulletEnabled val="1"/>
        </dgm:presLayoutVars>
      </dgm:prSet>
      <dgm:spPr/>
    </dgm:pt>
    <dgm:pt modelId="{862466DD-B0D2-4A17-83A5-BE09E085E58B}" type="pres">
      <dgm:prSet presAssocID="{74DC5138-F0BA-4CAD-BBFE-6FC5B287B441}" presName="sibTrans" presStyleCnt="0"/>
      <dgm:spPr/>
    </dgm:pt>
    <dgm:pt modelId="{58F10FAA-6722-4E9B-B82D-DB6AF6B75619}" type="pres">
      <dgm:prSet presAssocID="{5B305BD1-6A75-45BA-A924-8B4BA6942220}" presName="node" presStyleLbl="node1" presStyleIdx="1" presStyleCnt="6">
        <dgm:presLayoutVars>
          <dgm:bulletEnabled val="1"/>
        </dgm:presLayoutVars>
      </dgm:prSet>
      <dgm:spPr/>
    </dgm:pt>
    <dgm:pt modelId="{8433A35A-AAA2-4560-BB66-9DCE101DB20B}" type="pres">
      <dgm:prSet presAssocID="{146AF14D-8455-4545-B5D0-BEA5E641965B}" presName="sibTrans" presStyleCnt="0"/>
      <dgm:spPr/>
    </dgm:pt>
    <dgm:pt modelId="{1509BA43-28E5-49DE-83F9-C07BEFD952A3}" type="pres">
      <dgm:prSet presAssocID="{89589D1D-963C-4AF4-BF4C-F33150FD71EF}" presName="node" presStyleLbl="node1" presStyleIdx="2" presStyleCnt="6">
        <dgm:presLayoutVars>
          <dgm:bulletEnabled val="1"/>
        </dgm:presLayoutVars>
      </dgm:prSet>
      <dgm:spPr/>
    </dgm:pt>
    <dgm:pt modelId="{15ED0275-45C1-414F-9262-05CF9CF7312D}" type="pres">
      <dgm:prSet presAssocID="{E23139E5-4CB4-47DB-A031-31886017937B}" presName="sibTrans" presStyleCnt="0"/>
      <dgm:spPr/>
    </dgm:pt>
    <dgm:pt modelId="{B3A22BAD-4473-4221-8136-4C20A114C6D4}" type="pres">
      <dgm:prSet presAssocID="{7D61FC68-F50E-4F1D-95AC-0997CE176E2B}" presName="node" presStyleLbl="node1" presStyleIdx="3" presStyleCnt="6">
        <dgm:presLayoutVars>
          <dgm:bulletEnabled val="1"/>
        </dgm:presLayoutVars>
      </dgm:prSet>
      <dgm:spPr/>
    </dgm:pt>
    <dgm:pt modelId="{727D2697-35CD-4D94-94DE-C5869BD9F480}" type="pres">
      <dgm:prSet presAssocID="{273CC4E0-D6ED-45C0-A292-9633D3259E1B}" presName="sibTrans" presStyleCnt="0"/>
      <dgm:spPr/>
    </dgm:pt>
    <dgm:pt modelId="{B91B340D-0AC3-41B6-B77F-88DB065B5D93}" type="pres">
      <dgm:prSet presAssocID="{389B5496-90B2-4CBF-BEDC-B9E601856999}" presName="node" presStyleLbl="node1" presStyleIdx="4" presStyleCnt="6">
        <dgm:presLayoutVars>
          <dgm:bulletEnabled val="1"/>
        </dgm:presLayoutVars>
      </dgm:prSet>
      <dgm:spPr/>
    </dgm:pt>
    <dgm:pt modelId="{7A2EB1FF-4712-4133-BEED-BA7F0EDBAD36}" type="pres">
      <dgm:prSet presAssocID="{78A6C836-9EB6-4404-8472-BACA5D0177FE}" presName="sibTrans" presStyleCnt="0"/>
      <dgm:spPr/>
    </dgm:pt>
    <dgm:pt modelId="{D89FB33C-7C52-47F6-80C8-B152A64190A4}" type="pres">
      <dgm:prSet presAssocID="{320742EC-BAAB-4B4C-B028-707F2D40B8C7}" presName="node" presStyleLbl="node1" presStyleIdx="5" presStyleCnt="6">
        <dgm:presLayoutVars>
          <dgm:bulletEnabled val="1"/>
        </dgm:presLayoutVars>
      </dgm:prSet>
      <dgm:spPr/>
    </dgm:pt>
  </dgm:ptLst>
  <dgm:cxnLst>
    <dgm:cxn modelId="{C8F15C0F-D512-4FFA-B33C-9C578B7371CC}" srcId="{C8EE93B2-F954-4E40-97EA-054F1D2ECD35}" destId="{320742EC-BAAB-4B4C-B028-707F2D40B8C7}" srcOrd="5" destOrd="0" parTransId="{20DD54AB-2562-4D3A-8E9A-C6E2A1AE7F6B}" sibTransId="{81E7D4C0-81A6-4082-A1AF-A5C7317E11E0}"/>
    <dgm:cxn modelId="{4A92F63C-013F-4908-B6B4-41F78CCF19EA}" type="presOf" srcId="{89589D1D-963C-4AF4-BF4C-F33150FD71EF}" destId="{1509BA43-28E5-49DE-83F9-C07BEFD952A3}" srcOrd="0" destOrd="0" presId="urn:microsoft.com/office/officeart/2005/8/layout/default"/>
    <dgm:cxn modelId="{BF04A944-8886-405E-9628-9ED6B1AB235E}" type="presOf" srcId="{5B305BD1-6A75-45BA-A924-8B4BA6942220}" destId="{58F10FAA-6722-4E9B-B82D-DB6AF6B75619}" srcOrd="0" destOrd="0" presId="urn:microsoft.com/office/officeart/2005/8/layout/default"/>
    <dgm:cxn modelId="{1D06AD4E-C062-413C-8EB3-8524FE5AC700}" type="presOf" srcId="{320742EC-BAAB-4B4C-B028-707F2D40B8C7}" destId="{D89FB33C-7C52-47F6-80C8-B152A64190A4}" srcOrd="0" destOrd="0" presId="urn:microsoft.com/office/officeart/2005/8/layout/default"/>
    <dgm:cxn modelId="{DB8E364F-B028-49D0-A52D-BA9519647E06}" type="presOf" srcId="{7D313A7C-2A9C-4843-915F-20791A2B2C0B}" destId="{FB159EEF-4AF2-466F-A23E-19191AB37525}" srcOrd="0" destOrd="0" presId="urn:microsoft.com/office/officeart/2005/8/layout/default"/>
    <dgm:cxn modelId="{80166F77-5FA2-4379-BA9B-5A2C22718A63}" srcId="{C8EE93B2-F954-4E40-97EA-054F1D2ECD35}" destId="{389B5496-90B2-4CBF-BEDC-B9E601856999}" srcOrd="4" destOrd="0" parTransId="{77EB0163-9D71-478A-9A88-5C670E910B4E}" sibTransId="{78A6C836-9EB6-4404-8472-BACA5D0177FE}"/>
    <dgm:cxn modelId="{FF82F159-F064-446A-9408-72C647678EE9}" srcId="{C8EE93B2-F954-4E40-97EA-054F1D2ECD35}" destId="{7D313A7C-2A9C-4843-915F-20791A2B2C0B}" srcOrd="0" destOrd="0" parTransId="{82174FE1-1CF1-4E3E-8E1E-B40F84AE95A2}" sibTransId="{74DC5138-F0BA-4CAD-BBFE-6FC5B287B441}"/>
    <dgm:cxn modelId="{4E171D7C-574D-412B-B579-DE6AEF70B3C9}" srcId="{C8EE93B2-F954-4E40-97EA-054F1D2ECD35}" destId="{5B305BD1-6A75-45BA-A924-8B4BA6942220}" srcOrd="1" destOrd="0" parTransId="{CA427E80-8820-4288-9D1C-01CCBEA75E2B}" sibTransId="{146AF14D-8455-4545-B5D0-BEA5E641965B}"/>
    <dgm:cxn modelId="{8362C282-A673-4EC9-8DB2-A66A48B028EB}" type="presOf" srcId="{C8EE93B2-F954-4E40-97EA-054F1D2ECD35}" destId="{A2C59574-54F4-4F52-98E7-C3C29F7AFED3}" srcOrd="0" destOrd="0" presId="urn:microsoft.com/office/officeart/2005/8/layout/default"/>
    <dgm:cxn modelId="{DECF1696-193D-423B-AE55-99DAA015E067}" srcId="{C8EE93B2-F954-4E40-97EA-054F1D2ECD35}" destId="{89589D1D-963C-4AF4-BF4C-F33150FD71EF}" srcOrd="2" destOrd="0" parTransId="{F2949BEB-89EE-4D89-89D8-25F059635CC2}" sibTransId="{E23139E5-4CB4-47DB-A031-31886017937B}"/>
    <dgm:cxn modelId="{7442289A-8782-41AC-B57F-03283F7D3D94}" srcId="{C8EE93B2-F954-4E40-97EA-054F1D2ECD35}" destId="{7D61FC68-F50E-4F1D-95AC-0997CE176E2B}" srcOrd="3" destOrd="0" parTransId="{A7BCE20B-68C6-49C6-B183-1B552CFA1F62}" sibTransId="{273CC4E0-D6ED-45C0-A292-9633D3259E1B}"/>
    <dgm:cxn modelId="{69C6FEA8-48CD-4711-840B-5A3E41E7B619}" type="presOf" srcId="{7D61FC68-F50E-4F1D-95AC-0997CE176E2B}" destId="{B3A22BAD-4473-4221-8136-4C20A114C6D4}" srcOrd="0" destOrd="0" presId="urn:microsoft.com/office/officeart/2005/8/layout/default"/>
    <dgm:cxn modelId="{823350F7-B7EB-4B45-884D-AEB5B27DC53B}" type="presOf" srcId="{389B5496-90B2-4CBF-BEDC-B9E601856999}" destId="{B91B340D-0AC3-41B6-B77F-88DB065B5D93}" srcOrd="0" destOrd="0" presId="urn:microsoft.com/office/officeart/2005/8/layout/default"/>
    <dgm:cxn modelId="{E30B76F3-9637-4F16-81BF-0B6ADF26E829}" type="presParOf" srcId="{A2C59574-54F4-4F52-98E7-C3C29F7AFED3}" destId="{FB159EEF-4AF2-466F-A23E-19191AB37525}" srcOrd="0" destOrd="0" presId="urn:microsoft.com/office/officeart/2005/8/layout/default"/>
    <dgm:cxn modelId="{EF254F10-7F95-48B2-B28F-BC6255F8FA68}" type="presParOf" srcId="{A2C59574-54F4-4F52-98E7-C3C29F7AFED3}" destId="{862466DD-B0D2-4A17-83A5-BE09E085E58B}" srcOrd="1" destOrd="0" presId="urn:microsoft.com/office/officeart/2005/8/layout/default"/>
    <dgm:cxn modelId="{B9819449-E0B1-405A-A3EF-BFF17BF51245}" type="presParOf" srcId="{A2C59574-54F4-4F52-98E7-C3C29F7AFED3}" destId="{58F10FAA-6722-4E9B-B82D-DB6AF6B75619}" srcOrd="2" destOrd="0" presId="urn:microsoft.com/office/officeart/2005/8/layout/default"/>
    <dgm:cxn modelId="{1D42AA88-C735-4C8A-AA1C-77DA6E96627D}" type="presParOf" srcId="{A2C59574-54F4-4F52-98E7-C3C29F7AFED3}" destId="{8433A35A-AAA2-4560-BB66-9DCE101DB20B}" srcOrd="3" destOrd="0" presId="urn:microsoft.com/office/officeart/2005/8/layout/default"/>
    <dgm:cxn modelId="{85CBA370-5725-4A88-8F19-41C856CF4E12}" type="presParOf" srcId="{A2C59574-54F4-4F52-98E7-C3C29F7AFED3}" destId="{1509BA43-28E5-49DE-83F9-C07BEFD952A3}" srcOrd="4" destOrd="0" presId="urn:microsoft.com/office/officeart/2005/8/layout/default"/>
    <dgm:cxn modelId="{15A15279-6258-4219-ACAB-93F79D1CBDA1}" type="presParOf" srcId="{A2C59574-54F4-4F52-98E7-C3C29F7AFED3}" destId="{15ED0275-45C1-414F-9262-05CF9CF7312D}" srcOrd="5" destOrd="0" presId="urn:microsoft.com/office/officeart/2005/8/layout/default"/>
    <dgm:cxn modelId="{B33A7400-0817-42CB-9EEA-8127108FAFE8}" type="presParOf" srcId="{A2C59574-54F4-4F52-98E7-C3C29F7AFED3}" destId="{B3A22BAD-4473-4221-8136-4C20A114C6D4}" srcOrd="6" destOrd="0" presId="urn:microsoft.com/office/officeart/2005/8/layout/default"/>
    <dgm:cxn modelId="{B436D789-DFA7-465E-A511-659A73F80108}" type="presParOf" srcId="{A2C59574-54F4-4F52-98E7-C3C29F7AFED3}" destId="{727D2697-35CD-4D94-94DE-C5869BD9F480}" srcOrd="7" destOrd="0" presId="urn:microsoft.com/office/officeart/2005/8/layout/default"/>
    <dgm:cxn modelId="{B0BC8C32-12D3-4A77-9D44-BC4203E0B5C5}" type="presParOf" srcId="{A2C59574-54F4-4F52-98E7-C3C29F7AFED3}" destId="{B91B340D-0AC3-41B6-B77F-88DB065B5D93}" srcOrd="8" destOrd="0" presId="urn:microsoft.com/office/officeart/2005/8/layout/default"/>
    <dgm:cxn modelId="{F7D4DF00-F833-4F15-BA26-07C529DA66A2}" type="presParOf" srcId="{A2C59574-54F4-4F52-98E7-C3C29F7AFED3}" destId="{7A2EB1FF-4712-4133-BEED-BA7F0EDBAD36}" srcOrd="9" destOrd="0" presId="urn:microsoft.com/office/officeart/2005/8/layout/default"/>
    <dgm:cxn modelId="{60CC7D1C-767A-4D01-A618-AA6529D4654E}" type="presParOf" srcId="{A2C59574-54F4-4F52-98E7-C3C29F7AFED3}" destId="{D89FB33C-7C52-47F6-80C8-B152A64190A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4E62FD-78B9-4CED-82E7-1173BE7CB35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2E5C2C4-5B66-40B4-9AA2-B2651FE6C7A4}">
      <dgm:prSet phldrT="[Text]"/>
      <dgm:spPr/>
      <dgm:t>
        <a:bodyPr/>
        <a:lstStyle/>
        <a:p>
          <a:r>
            <a:rPr lang="en-US" dirty="0"/>
            <a:t>We provide supplemental resources and support to address barriers to accessing CES services (i.e., transportation resources, reminder calls, and technology) (71%)</a:t>
          </a:r>
        </a:p>
      </dgm:t>
    </dgm:pt>
    <dgm:pt modelId="{400500E6-0A2A-4D11-AD24-52F479A0399D}" type="parTrans" cxnId="{7DDCD943-2BA3-4F99-B814-F031B606E59A}">
      <dgm:prSet/>
      <dgm:spPr/>
      <dgm:t>
        <a:bodyPr/>
        <a:lstStyle/>
        <a:p>
          <a:endParaRPr lang="en-US"/>
        </a:p>
      </dgm:t>
    </dgm:pt>
    <dgm:pt modelId="{7A201985-9447-4802-9D2E-8CF39A8D1658}" type="sibTrans" cxnId="{7DDCD943-2BA3-4F99-B814-F031B606E59A}">
      <dgm:prSet/>
      <dgm:spPr/>
      <dgm:t>
        <a:bodyPr/>
        <a:lstStyle/>
        <a:p>
          <a:endParaRPr lang="en-US"/>
        </a:p>
      </dgm:t>
    </dgm:pt>
    <dgm:pt modelId="{348FCA3A-1CBB-4D65-BBD9-0E8074EF02AA}">
      <dgm:prSet/>
      <dgm:spPr/>
      <dgm:t>
        <a:bodyPr/>
        <a:lstStyle/>
        <a:p>
          <a:r>
            <a:rPr lang="en-US" dirty="0"/>
            <a:t>We have standardized a CES intake and assessment that is trauma-informed (77%)</a:t>
          </a:r>
        </a:p>
      </dgm:t>
    </dgm:pt>
    <dgm:pt modelId="{3C9901F8-D45C-470A-BC6E-C46B3ED1075C}" type="parTrans" cxnId="{E57FF359-C295-4465-BEFA-BBAE74D7B6C4}">
      <dgm:prSet/>
      <dgm:spPr/>
      <dgm:t>
        <a:bodyPr/>
        <a:lstStyle/>
        <a:p>
          <a:endParaRPr lang="en-US"/>
        </a:p>
      </dgm:t>
    </dgm:pt>
    <dgm:pt modelId="{6FE3F537-BC97-4286-8393-7FB442D9685F}" type="sibTrans" cxnId="{E57FF359-C295-4465-BEFA-BBAE74D7B6C4}">
      <dgm:prSet/>
      <dgm:spPr/>
      <dgm:t>
        <a:bodyPr/>
        <a:lstStyle/>
        <a:p>
          <a:endParaRPr lang="en-US"/>
        </a:p>
      </dgm:t>
    </dgm:pt>
    <dgm:pt modelId="{0DB97EDC-3386-4CDE-99FB-1D09944519CD}">
      <dgm:prSet/>
      <dgm:spPr/>
      <dgm:t>
        <a:bodyPr/>
        <a:lstStyle/>
        <a:p>
          <a:r>
            <a:rPr lang="en-US" b="0" i="0" u="none" strike="noStrike" baseline="0" dirty="0">
              <a:solidFill>
                <a:srgbClr val="333E48"/>
              </a:solidFill>
            </a:rPr>
            <a:t>We have standardized a CES intake and assessment process that is strengths based</a:t>
          </a:r>
          <a:r>
            <a:rPr lang="en-US" dirty="0">
              <a:solidFill>
                <a:srgbClr val="333E48"/>
              </a:solidFill>
            </a:rPr>
            <a:t> </a:t>
          </a:r>
          <a:r>
            <a:rPr lang="en-US" b="0" i="0" u="none" strike="noStrike" baseline="0" dirty="0">
              <a:solidFill>
                <a:srgbClr val="333E48"/>
              </a:solidFill>
            </a:rPr>
            <a:t>(i.e., it focuses on the client's assets and strengths rather than their deficits) (71%)</a:t>
          </a:r>
          <a:endParaRPr lang="en-US" dirty="0"/>
        </a:p>
      </dgm:t>
    </dgm:pt>
    <dgm:pt modelId="{3ADD2D4A-B520-4D80-9EC6-F6630A6A8664}" type="parTrans" cxnId="{A111DF2F-5A19-4492-AD96-AA47DC6664AC}">
      <dgm:prSet/>
      <dgm:spPr/>
      <dgm:t>
        <a:bodyPr/>
        <a:lstStyle/>
        <a:p>
          <a:endParaRPr lang="en-US"/>
        </a:p>
      </dgm:t>
    </dgm:pt>
    <dgm:pt modelId="{D3844EF5-0359-4802-9203-689AA80EC344}" type="sibTrans" cxnId="{A111DF2F-5A19-4492-AD96-AA47DC6664AC}">
      <dgm:prSet/>
      <dgm:spPr/>
      <dgm:t>
        <a:bodyPr/>
        <a:lstStyle/>
        <a:p>
          <a:endParaRPr lang="en-US"/>
        </a:p>
      </dgm:t>
    </dgm:pt>
    <dgm:pt modelId="{EE25AA4E-0BF8-4E05-81DC-3B351FBA2B10}">
      <dgm:prSet/>
      <dgm:spPr/>
      <dgm:t>
        <a:bodyPr/>
        <a:lstStyle/>
        <a:p>
          <a:r>
            <a:rPr lang="en-US" b="0" i="0" u="none" strike="noStrike" baseline="0" dirty="0">
              <a:solidFill>
                <a:srgbClr val="333E48"/>
              </a:solidFill>
            </a:rPr>
            <a:t>The screening tool being used for housing prioritization is fair and equitable for all being served (71%)</a:t>
          </a:r>
        </a:p>
      </dgm:t>
    </dgm:pt>
    <dgm:pt modelId="{B1E00F6C-6D21-4CBD-8CA5-FB225CBF2E7C}" type="parTrans" cxnId="{1EE75403-90A1-49DF-82DA-D26CBB8567D9}">
      <dgm:prSet/>
      <dgm:spPr/>
      <dgm:t>
        <a:bodyPr/>
        <a:lstStyle/>
        <a:p>
          <a:endParaRPr lang="en-US"/>
        </a:p>
      </dgm:t>
    </dgm:pt>
    <dgm:pt modelId="{AD99E714-34C9-417D-911E-62F62A7B0A45}" type="sibTrans" cxnId="{1EE75403-90A1-49DF-82DA-D26CBB8567D9}">
      <dgm:prSet/>
      <dgm:spPr/>
      <dgm:t>
        <a:bodyPr/>
        <a:lstStyle/>
        <a:p>
          <a:endParaRPr lang="en-US"/>
        </a:p>
      </dgm:t>
    </dgm:pt>
    <dgm:pt modelId="{1CC4906A-58E7-4A62-8880-48F342F0BAB2}">
      <dgm:prSet phldrT="[Text]" custT="1"/>
      <dgm:spPr/>
      <dgm:t>
        <a:bodyPr/>
        <a:lstStyle/>
        <a:p>
          <a:r>
            <a:rPr lang="en-US" sz="1800" b="1" dirty="0"/>
            <a:t>Accessibility</a:t>
          </a:r>
        </a:p>
      </dgm:t>
    </dgm:pt>
    <dgm:pt modelId="{4C7AFA13-3EA5-46EE-AD8B-362B2D52CD47}" type="parTrans" cxnId="{477BC5C1-68E1-43C7-B18D-3F66B78D3F0F}">
      <dgm:prSet/>
      <dgm:spPr/>
      <dgm:t>
        <a:bodyPr/>
        <a:lstStyle/>
        <a:p>
          <a:endParaRPr lang="en-US"/>
        </a:p>
      </dgm:t>
    </dgm:pt>
    <dgm:pt modelId="{503F33D7-14F9-4745-832B-02C5F188AD86}" type="sibTrans" cxnId="{477BC5C1-68E1-43C7-B18D-3F66B78D3F0F}">
      <dgm:prSet/>
      <dgm:spPr/>
      <dgm:t>
        <a:bodyPr/>
        <a:lstStyle/>
        <a:p>
          <a:endParaRPr lang="en-US"/>
        </a:p>
      </dgm:t>
    </dgm:pt>
    <dgm:pt modelId="{E94748F3-703D-4771-8D50-F073A366A3AB}">
      <dgm:prSet custT="1"/>
      <dgm:spPr/>
      <dgm:t>
        <a:bodyPr/>
        <a:lstStyle/>
        <a:p>
          <a:r>
            <a:rPr lang="en-US" sz="1800" b="1" i="0" u="none" strike="noStrike" baseline="0" dirty="0">
              <a:solidFill>
                <a:schemeClr val="bg1"/>
              </a:solidFill>
            </a:rPr>
            <a:t>Who has Access</a:t>
          </a:r>
        </a:p>
      </dgm:t>
    </dgm:pt>
    <dgm:pt modelId="{5DCB0E03-509B-4100-A6C4-B6D79A296D17}" type="parTrans" cxnId="{6E0A35DE-E10A-4F9B-85FA-17E7AA8FB0C6}">
      <dgm:prSet/>
      <dgm:spPr/>
      <dgm:t>
        <a:bodyPr/>
        <a:lstStyle/>
        <a:p>
          <a:endParaRPr lang="en-US"/>
        </a:p>
      </dgm:t>
    </dgm:pt>
    <dgm:pt modelId="{D0BBC963-2C8D-43DC-A88D-4BD05EF4298C}" type="sibTrans" cxnId="{6E0A35DE-E10A-4F9B-85FA-17E7AA8FB0C6}">
      <dgm:prSet/>
      <dgm:spPr/>
      <dgm:t>
        <a:bodyPr/>
        <a:lstStyle/>
        <a:p>
          <a:endParaRPr lang="en-US"/>
        </a:p>
      </dgm:t>
    </dgm:pt>
    <dgm:pt modelId="{AB0CCC67-AB9D-4CB1-81A7-69849EEBDDD1}">
      <dgm:prSet/>
      <dgm:spPr/>
      <dgm:t>
        <a:bodyPr/>
        <a:lstStyle/>
        <a:p>
          <a:r>
            <a:rPr lang="en-US" dirty="0"/>
            <a:t>CES is accessible for people with a severe mental illness (83%)</a:t>
          </a:r>
          <a:endParaRPr lang="en-US" b="0" i="0" u="none" strike="noStrike" baseline="0" dirty="0">
            <a:solidFill>
              <a:srgbClr val="333E48"/>
            </a:solidFill>
          </a:endParaRPr>
        </a:p>
      </dgm:t>
    </dgm:pt>
    <dgm:pt modelId="{ADD8AB9D-3BE7-48EE-91A9-45D620A7C9AD}" type="parTrans" cxnId="{694C0D5E-2F61-44E6-A8A6-ED0FFB911ABE}">
      <dgm:prSet/>
      <dgm:spPr/>
      <dgm:t>
        <a:bodyPr/>
        <a:lstStyle/>
        <a:p>
          <a:endParaRPr lang="en-US"/>
        </a:p>
      </dgm:t>
    </dgm:pt>
    <dgm:pt modelId="{9B0DCBE2-3D47-44FD-A26E-566444D96E1D}" type="sibTrans" cxnId="{694C0D5E-2F61-44E6-A8A6-ED0FFB911ABE}">
      <dgm:prSet/>
      <dgm:spPr/>
      <dgm:t>
        <a:bodyPr/>
        <a:lstStyle/>
        <a:p>
          <a:endParaRPr lang="en-US"/>
        </a:p>
      </dgm:t>
    </dgm:pt>
    <dgm:pt modelId="{38DA934C-BA21-45E7-A210-1C756AFA2E20}">
      <dgm:prSet/>
      <dgm:spPr/>
      <dgm:t>
        <a:bodyPr/>
        <a:lstStyle/>
        <a:p>
          <a:r>
            <a:rPr lang="en-US" b="0" i="0" u="none" strike="noStrike" baseline="0" dirty="0">
              <a:solidFill>
                <a:srgbClr val="333E48"/>
              </a:solidFill>
            </a:rPr>
            <a:t>The CES is accessible for those who have a hearing impairment, vision impairment and/or mobility issues (53%)</a:t>
          </a:r>
          <a:endParaRPr lang="en-US" dirty="0"/>
        </a:p>
      </dgm:t>
    </dgm:pt>
    <dgm:pt modelId="{21541A7D-8E00-483D-900C-079385A0B0A7}" type="parTrans" cxnId="{384EB397-76DD-40F8-9799-D8D36C03EE69}">
      <dgm:prSet/>
      <dgm:spPr/>
      <dgm:t>
        <a:bodyPr/>
        <a:lstStyle/>
        <a:p>
          <a:endParaRPr lang="en-US"/>
        </a:p>
      </dgm:t>
    </dgm:pt>
    <dgm:pt modelId="{BB481992-6045-4EDF-9556-CB8056139B71}" type="sibTrans" cxnId="{384EB397-76DD-40F8-9799-D8D36C03EE69}">
      <dgm:prSet/>
      <dgm:spPr/>
      <dgm:t>
        <a:bodyPr/>
        <a:lstStyle/>
        <a:p>
          <a:endParaRPr lang="en-US"/>
        </a:p>
      </dgm:t>
    </dgm:pt>
    <dgm:pt modelId="{F0D262ED-DA91-4977-9AAB-FCB89D501508}">
      <dgm:prSet custT="1"/>
      <dgm:spPr/>
      <dgm:t>
        <a:bodyPr/>
        <a:lstStyle/>
        <a:p>
          <a:r>
            <a:rPr lang="en-US" sz="1800" b="1" dirty="0"/>
            <a:t>Hiring Practices</a:t>
          </a:r>
        </a:p>
      </dgm:t>
    </dgm:pt>
    <dgm:pt modelId="{21870AE8-861F-4285-B7AC-DB921284F35C}" type="parTrans" cxnId="{0C653139-AABC-4352-88F5-7493DA5211CD}">
      <dgm:prSet/>
      <dgm:spPr/>
      <dgm:t>
        <a:bodyPr/>
        <a:lstStyle/>
        <a:p>
          <a:endParaRPr lang="en-US"/>
        </a:p>
      </dgm:t>
    </dgm:pt>
    <dgm:pt modelId="{B11ECBC7-F8FB-4AAE-9C7C-C354A1FDB248}" type="sibTrans" cxnId="{0C653139-AABC-4352-88F5-7493DA5211CD}">
      <dgm:prSet/>
      <dgm:spPr/>
      <dgm:t>
        <a:bodyPr/>
        <a:lstStyle/>
        <a:p>
          <a:endParaRPr lang="en-US"/>
        </a:p>
      </dgm:t>
    </dgm:pt>
    <dgm:pt modelId="{644D66EE-8A03-4423-8580-7DD9A4446211}">
      <dgm:prSet/>
      <dgm:spPr/>
      <dgm:t>
        <a:bodyPr/>
        <a:lstStyle/>
        <a:p>
          <a:r>
            <a:rPr lang="en-US" b="0" i="0" u="none" strike="noStrike" baseline="0" dirty="0">
              <a:solidFill>
                <a:srgbClr val="333E48"/>
              </a:solidFill>
            </a:rPr>
            <a:t>The CoC prioritizes hiring people with lived experience within the coordinated entry system (71%)</a:t>
          </a:r>
          <a:endParaRPr lang="en-US" dirty="0"/>
        </a:p>
      </dgm:t>
    </dgm:pt>
    <dgm:pt modelId="{68108290-2A10-4A21-B6E7-DBEDA4D9CCF7}" type="parTrans" cxnId="{63E5F153-1184-460F-9310-35BA473D034D}">
      <dgm:prSet/>
      <dgm:spPr/>
      <dgm:t>
        <a:bodyPr/>
        <a:lstStyle/>
        <a:p>
          <a:endParaRPr lang="en-US"/>
        </a:p>
      </dgm:t>
    </dgm:pt>
    <dgm:pt modelId="{C33D32C0-05EB-4CCF-A2B7-7227A07D4CA2}" type="sibTrans" cxnId="{63E5F153-1184-460F-9310-35BA473D034D}">
      <dgm:prSet/>
      <dgm:spPr/>
      <dgm:t>
        <a:bodyPr/>
        <a:lstStyle/>
        <a:p>
          <a:endParaRPr lang="en-US"/>
        </a:p>
      </dgm:t>
    </dgm:pt>
    <dgm:pt modelId="{ACC58738-0EF1-4267-9F80-CE32951306E9}">
      <dgm:prSet/>
      <dgm:spPr/>
      <dgm:t>
        <a:bodyPr/>
        <a:lstStyle/>
        <a:p>
          <a:r>
            <a:rPr lang="en-US" b="0" i="0" u="none" strike="noStrike" baseline="0" dirty="0">
              <a:solidFill>
                <a:srgbClr val="333E48"/>
              </a:solidFill>
            </a:rPr>
            <a:t>The individuals who are conducting coordinated entry appointments represent the racial and/or ethnic makeup of the people they aim to serve (53%)</a:t>
          </a:r>
        </a:p>
      </dgm:t>
    </dgm:pt>
    <dgm:pt modelId="{6F168252-537A-4A00-8040-F6D30B937B5F}" type="parTrans" cxnId="{E576DF94-A8E9-40E4-BC21-A2BF80B2547D}">
      <dgm:prSet/>
      <dgm:spPr/>
      <dgm:t>
        <a:bodyPr/>
        <a:lstStyle/>
        <a:p>
          <a:endParaRPr lang="en-US"/>
        </a:p>
      </dgm:t>
    </dgm:pt>
    <dgm:pt modelId="{ACEB7FE6-F8A3-4C36-86CF-C055682EFE29}" type="sibTrans" cxnId="{E576DF94-A8E9-40E4-BC21-A2BF80B2547D}">
      <dgm:prSet/>
      <dgm:spPr/>
      <dgm:t>
        <a:bodyPr/>
        <a:lstStyle/>
        <a:p>
          <a:endParaRPr lang="en-US"/>
        </a:p>
      </dgm:t>
    </dgm:pt>
    <dgm:pt modelId="{5B8018AC-C0AB-415D-A1C6-20EDDDE0A58F}" type="pres">
      <dgm:prSet presAssocID="{FF4E62FD-78B9-4CED-82E7-1173BE7CB357}" presName="Name0" presStyleCnt="0">
        <dgm:presLayoutVars>
          <dgm:dir/>
          <dgm:animLvl val="lvl"/>
          <dgm:resizeHandles val="exact"/>
        </dgm:presLayoutVars>
      </dgm:prSet>
      <dgm:spPr/>
    </dgm:pt>
    <dgm:pt modelId="{2565ED2B-09F2-4E33-8A7B-F6BBA95367F4}" type="pres">
      <dgm:prSet presAssocID="{1CC4906A-58E7-4A62-8880-48F342F0BAB2}" presName="composite" presStyleCnt="0"/>
      <dgm:spPr/>
    </dgm:pt>
    <dgm:pt modelId="{313C908F-C599-495D-932D-1F3049B024F2}" type="pres">
      <dgm:prSet presAssocID="{1CC4906A-58E7-4A62-8880-48F342F0BAB2}" presName="parTx" presStyleLbl="alignNode1" presStyleIdx="0" presStyleCnt="3">
        <dgm:presLayoutVars>
          <dgm:chMax val="0"/>
          <dgm:chPref val="0"/>
          <dgm:bulletEnabled val="1"/>
        </dgm:presLayoutVars>
      </dgm:prSet>
      <dgm:spPr/>
    </dgm:pt>
    <dgm:pt modelId="{ACB05570-C1A0-4FB7-9BC5-65272B4ACAD1}" type="pres">
      <dgm:prSet presAssocID="{1CC4906A-58E7-4A62-8880-48F342F0BAB2}" presName="desTx" presStyleLbl="alignAccFollowNode1" presStyleIdx="0" presStyleCnt="3">
        <dgm:presLayoutVars>
          <dgm:bulletEnabled val="1"/>
        </dgm:presLayoutVars>
      </dgm:prSet>
      <dgm:spPr/>
    </dgm:pt>
    <dgm:pt modelId="{6CB6BF88-829C-4BE8-84B8-20190532700B}" type="pres">
      <dgm:prSet presAssocID="{503F33D7-14F9-4745-832B-02C5F188AD86}" presName="space" presStyleCnt="0"/>
      <dgm:spPr/>
    </dgm:pt>
    <dgm:pt modelId="{7F3031B6-2AA7-4538-A7EF-2F6CE9D524AF}" type="pres">
      <dgm:prSet presAssocID="{E94748F3-703D-4771-8D50-F073A366A3AB}" presName="composite" presStyleCnt="0"/>
      <dgm:spPr/>
    </dgm:pt>
    <dgm:pt modelId="{25CCA882-154A-4F01-A2A0-6C079C92390B}" type="pres">
      <dgm:prSet presAssocID="{E94748F3-703D-4771-8D50-F073A366A3AB}" presName="parTx" presStyleLbl="alignNode1" presStyleIdx="1" presStyleCnt="3">
        <dgm:presLayoutVars>
          <dgm:chMax val="0"/>
          <dgm:chPref val="0"/>
          <dgm:bulletEnabled val="1"/>
        </dgm:presLayoutVars>
      </dgm:prSet>
      <dgm:spPr/>
    </dgm:pt>
    <dgm:pt modelId="{56EDA633-B399-4B2C-828F-C56D32267C17}" type="pres">
      <dgm:prSet presAssocID="{E94748F3-703D-4771-8D50-F073A366A3AB}" presName="desTx" presStyleLbl="alignAccFollowNode1" presStyleIdx="1" presStyleCnt="3">
        <dgm:presLayoutVars>
          <dgm:bulletEnabled val="1"/>
        </dgm:presLayoutVars>
      </dgm:prSet>
      <dgm:spPr/>
    </dgm:pt>
    <dgm:pt modelId="{A8A6631F-9C86-4C9D-ABA7-36BE9E3091E7}" type="pres">
      <dgm:prSet presAssocID="{D0BBC963-2C8D-43DC-A88D-4BD05EF4298C}" presName="space" presStyleCnt="0"/>
      <dgm:spPr/>
    </dgm:pt>
    <dgm:pt modelId="{9CB76D91-A3DF-45C9-8862-E74C57C0C8F8}" type="pres">
      <dgm:prSet presAssocID="{F0D262ED-DA91-4977-9AAB-FCB89D501508}" presName="composite" presStyleCnt="0"/>
      <dgm:spPr/>
    </dgm:pt>
    <dgm:pt modelId="{6246D764-AF8D-4294-AF24-70C2FE21BA40}" type="pres">
      <dgm:prSet presAssocID="{F0D262ED-DA91-4977-9AAB-FCB89D501508}" presName="parTx" presStyleLbl="alignNode1" presStyleIdx="2" presStyleCnt="3">
        <dgm:presLayoutVars>
          <dgm:chMax val="0"/>
          <dgm:chPref val="0"/>
          <dgm:bulletEnabled val="1"/>
        </dgm:presLayoutVars>
      </dgm:prSet>
      <dgm:spPr/>
    </dgm:pt>
    <dgm:pt modelId="{1F7FA790-DD74-4BFF-913F-A7B072731D05}" type="pres">
      <dgm:prSet presAssocID="{F0D262ED-DA91-4977-9AAB-FCB89D501508}" presName="desTx" presStyleLbl="alignAccFollowNode1" presStyleIdx="2" presStyleCnt="3">
        <dgm:presLayoutVars>
          <dgm:bulletEnabled val="1"/>
        </dgm:presLayoutVars>
      </dgm:prSet>
      <dgm:spPr/>
    </dgm:pt>
  </dgm:ptLst>
  <dgm:cxnLst>
    <dgm:cxn modelId="{1EE75403-90A1-49DF-82DA-D26CBB8567D9}" srcId="{1CC4906A-58E7-4A62-8880-48F342F0BAB2}" destId="{EE25AA4E-0BF8-4E05-81DC-3B351FBA2B10}" srcOrd="3" destOrd="0" parTransId="{B1E00F6C-6D21-4CBD-8CA5-FB225CBF2E7C}" sibTransId="{AD99E714-34C9-417D-911E-62F62A7B0A45}"/>
    <dgm:cxn modelId="{91EA9C0D-1EB1-4697-9F6D-162C37EA7AA8}" type="presOf" srcId="{F0D262ED-DA91-4977-9AAB-FCB89D501508}" destId="{6246D764-AF8D-4294-AF24-70C2FE21BA40}" srcOrd="0" destOrd="0" presId="urn:microsoft.com/office/officeart/2005/8/layout/hList1"/>
    <dgm:cxn modelId="{A05E0611-2D5B-4742-95D2-B816793005A9}" type="presOf" srcId="{644D66EE-8A03-4423-8580-7DD9A4446211}" destId="{1F7FA790-DD74-4BFF-913F-A7B072731D05}" srcOrd="0" destOrd="0" presId="urn:microsoft.com/office/officeart/2005/8/layout/hList1"/>
    <dgm:cxn modelId="{3FEC5F25-E022-4693-ABD1-9704FAB3B59F}" type="presOf" srcId="{38DA934C-BA21-45E7-A210-1C756AFA2E20}" destId="{56EDA633-B399-4B2C-828F-C56D32267C17}" srcOrd="0" destOrd="1" presId="urn:microsoft.com/office/officeart/2005/8/layout/hList1"/>
    <dgm:cxn modelId="{A111DF2F-5A19-4492-AD96-AA47DC6664AC}" srcId="{1CC4906A-58E7-4A62-8880-48F342F0BAB2}" destId="{0DB97EDC-3386-4CDE-99FB-1D09944519CD}" srcOrd="2" destOrd="0" parTransId="{3ADD2D4A-B520-4D80-9EC6-F6630A6A8664}" sibTransId="{D3844EF5-0359-4802-9203-689AA80EC344}"/>
    <dgm:cxn modelId="{0C653139-AABC-4352-88F5-7493DA5211CD}" srcId="{FF4E62FD-78B9-4CED-82E7-1173BE7CB357}" destId="{F0D262ED-DA91-4977-9AAB-FCB89D501508}" srcOrd="2" destOrd="0" parTransId="{21870AE8-861F-4285-B7AC-DB921284F35C}" sibTransId="{B11ECBC7-F8FB-4AAE-9C7C-C354A1FDB248}"/>
    <dgm:cxn modelId="{9EF8EF3F-1D2B-44C9-8144-02CED88E71E3}" type="presOf" srcId="{1CC4906A-58E7-4A62-8880-48F342F0BAB2}" destId="{313C908F-C599-495D-932D-1F3049B024F2}" srcOrd="0" destOrd="0" presId="urn:microsoft.com/office/officeart/2005/8/layout/hList1"/>
    <dgm:cxn modelId="{694C0D5E-2F61-44E6-A8A6-ED0FFB911ABE}" srcId="{E94748F3-703D-4771-8D50-F073A366A3AB}" destId="{AB0CCC67-AB9D-4CB1-81A7-69849EEBDDD1}" srcOrd="0" destOrd="0" parTransId="{ADD8AB9D-3BE7-48EE-91A9-45D620A7C9AD}" sibTransId="{9B0DCBE2-3D47-44FD-A26E-566444D96E1D}"/>
    <dgm:cxn modelId="{7DDCD943-2BA3-4F99-B814-F031B606E59A}" srcId="{1CC4906A-58E7-4A62-8880-48F342F0BAB2}" destId="{92E5C2C4-5B66-40B4-9AA2-B2651FE6C7A4}" srcOrd="0" destOrd="0" parTransId="{400500E6-0A2A-4D11-AD24-52F479A0399D}" sibTransId="{7A201985-9447-4802-9D2E-8CF39A8D1658}"/>
    <dgm:cxn modelId="{1E2DA565-D9AB-43D7-BC02-B380A739BFAA}" type="presOf" srcId="{92E5C2C4-5B66-40B4-9AA2-B2651FE6C7A4}" destId="{ACB05570-C1A0-4FB7-9BC5-65272B4ACAD1}" srcOrd="0" destOrd="0" presId="urn:microsoft.com/office/officeart/2005/8/layout/hList1"/>
    <dgm:cxn modelId="{C3A5406B-77E7-46EE-ABB1-FE6149BCAAAB}" type="presOf" srcId="{0DB97EDC-3386-4CDE-99FB-1D09944519CD}" destId="{ACB05570-C1A0-4FB7-9BC5-65272B4ACAD1}" srcOrd="0" destOrd="2" presId="urn:microsoft.com/office/officeart/2005/8/layout/hList1"/>
    <dgm:cxn modelId="{E8711153-B770-41B7-863C-094362343FBE}" type="presOf" srcId="{E94748F3-703D-4771-8D50-F073A366A3AB}" destId="{25CCA882-154A-4F01-A2A0-6C079C92390B}" srcOrd="0" destOrd="0" presId="urn:microsoft.com/office/officeart/2005/8/layout/hList1"/>
    <dgm:cxn modelId="{63E5F153-1184-460F-9310-35BA473D034D}" srcId="{F0D262ED-DA91-4977-9AAB-FCB89D501508}" destId="{644D66EE-8A03-4423-8580-7DD9A4446211}" srcOrd="0" destOrd="0" parTransId="{68108290-2A10-4A21-B6E7-DBEDA4D9CCF7}" sibTransId="{C33D32C0-05EB-4CCF-A2B7-7227A07D4CA2}"/>
    <dgm:cxn modelId="{E57FF359-C295-4465-BEFA-BBAE74D7B6C4}" srcId="{1CC4906A-58E7-4A62-8880-48F342F0BAB2}" destId="{348FCA3A-1CBB-4D65-BBD9-0E8074EF02AA}" srcOrd="1" destOrd="0" parTransId="{3C9901F8-D45C-470A-BC6E-C46B3ED1075C}" sibTransId="{6FE3F537-BC97-4286-8393-7FB442D9685F}"/>
    <dgm:cxn modelId="{3119A892-6EB7-4CEA-ADF1-48B4A7002FED}" type="presOf" srcId="{FF4E62FD-78B9-4CED-82E7-1173BE7CB357}" destId="{5B8018AC-C0AB-415D-A1C6-20EDDDE0A58F}" srcOrd="0" destOrd="0" presId="urn:microsoft.com/office/officeart/2005/8/layout/hList1"/>
    <dgm:cxn modelId="{E576DF94-A8E9-40E4-BC21-A2BF80B2547D}" srcId="{F0D262ED-DA91-4977-9AAB-FCB89D501508}" destId="{ACC58738-0EF1-4267-9F80-CE32951306E9}" srcOrd="1" destOrd="0" parTransId="{6F168252-537A-4A00-8040-F6D30B937B5F}" sibTransId="{ACEB7FE6-F8A3-4C36-86CF-C055682EFE29}"/>
    <dgm:cxn modelId="{384EB397-76DD-40F8-9799-D8D36C03EE69}" srcId="{E94748F3-703D-4771-8D50-F073A366A3AB}" destId="{38DA934C-BA21-45E7-A210-1C756AFA2E20}" srcOrd="1" destOrd="0" parTransId="{21541A7D-8E00-483D-900C-079385A0B0A7}" sibTransId="{BB481992-6045-4EDF-9556-CB8056139B71}"/>
    <dgm:cxn modelId="{477BC5C1-68E1-43C7-B18D-3F66B78D3F0F}" srcId="{FF4E62FD-78B9-4CED-82E7-1173BE7CB357}" destId="{1CC4906A-58E7-4A62-8880-48F342F0BAB2}" srcOrd="0" destOrd="0" parTransId="{4C7AFA13-3EA5-46EE-AD8B-362B2D52CD47}" sibTransId="{503F33D7-14F9-4745-832B-02C5F188AD86}"/>
    <dgm:cxn modelId="{3F19C0C5-3066-42B5-A32C-6CDF78DAAF92}" type="presOf" srcId="{EE25AA4E-0BF8-4E05-81DC-3B351FBA2B10}" destId="{ACB05570-C1A0-4FB7-9BC5-65272B4ACAD1}" srcOrd="0" destOrd="3" presId="urn:microsoft.com/office/officeart/2005/8/layout/hList1"/>
    <dgm:cxn modelId="{B48476CF-FEFE-49E6-A4C4-2C719E220E3D}" type="presOf" srcId="{348FCA3A-1CBB-4D65-BBD9-0E8074EF02AA}" destId="{ACB05570-C1A0-4FB7-9BC5-65272B4ACAD1}" srcOrd="0" destOrd="1" presId="urn:microsoft.com/office/officeart/2005/8/layout/hList1"/>
    <dgm:cxn modelId="{6E0A35DE-E10A-4F9B-85FA-17E7AA8FB0C6}" srcId="{FF4E62FD-78B9-4CED-82E7-1173BE7CB357}" destId="{E94748F3-703D-4771-8D50-F073A366A3AB}" srcOrd="1" destOrd="0" parTransId="{5DCB0E03-509B-4100-A6C4-B6D79A296D17}" sibTransId="{D0BBC963-2C8D-43DC-A88D-4BD05EF4298C}"/>
    <dgm:cxn modelId="{5C7E7EE7-FE93-41F1-B6FD-5FEA4F1D1D33}" type="presOf" srcId="{AB0CCC67-AB9D-4CB1-81A7-69849EEBDDD1}" destId="{56EDA633-B399-4B2C-828F-C56D32267C17}" srcOrd="0" destOrd="0" presId="urn:microsoft.com/office/officeart/2005/8/layout/hList1"/>
    <dgm:cxn modelId="{AD066EEC-C5A8-4C4E-B453-12729EDE3815}" type="presOf" srcId="{ACC58738-0EF1-4267-9F80-CE32951306E9}" destId="{1F7FA790-DD74-4BFF-913F-A7B072731D05}" srcOrd="0" destOrd="1" presId="urn:microsoft.com/office/officeart/2005/8/layout/hList1"/>
    <dgm:cxn modelId="{2FE56EFB-5C0A-4025-AA29-34C6AEBFA03C}" type="presParOf" srcId="{5B8018AC-C0AB-415D-A1C6-20EDDDE0A58F}" destId="{2565ED2B-09F2-4E33-8A7B-F6BBA95367F4}" srcOrd="0" destOrd="0" presId="urn:microsoft.com/office/officeart/2005/8/layout/hList1"/>
    <dgm:cxn modelId="{2A38AE40-B7F8-4C41-B330-EC6A2531E77B}" type="presParOf" srcId="{2565ED2B-09F2-4E33-8A7B-F6BBA95367F4}" destId="{313C908F-C599-495D-932D-1F3049B024F2}" srcOrd="0" destOrd="0" presId="urn:microsoft.com/office/officeart/2005/8/layout/hList1"/>
    <dgm:cxn modelId="{EF70FE58-9AAE-4F74-BCB0-F78590D5448E}" type="presParOf" srcId="{2565ED2B-09F2-4E33-8A7B-F6BBA95367F4}" destId="{ACB05570-C1A0-4FB7-9BC5-65272B4ACAD1}" srcOrd="1" destOrd="0" presId="urn:microsoft.com/office/officeart/2005/8/layout/hList1"/>
    <dgm:cxn modelId="{010649AB-54F9-4926-9807-D5212C290091}" type="presParOf" srcId="{5B8018AC-C0AB-415D-A1C6-20EDDDE0A58F}" destId="{6CB6BF88-829C-4BE8-84B8-20190532700B}" srcOrd="1" destOrd="0" presId="urn:microsoft.com/office/officeart/2005/8/layout/hList1"/>
    <dgm:cxn modelId="{0BA648ED-D67B-4B0C-8933-8CDD91430BD2}" type="presParOf" srcId="{5B8018AC-C0AB-415D-A1C6-20EDDDE0A58F}" destId="{7F3031B6-2AA7-4538-A7EF-2F6CE9D524AF}" srcOrd="2" destOrd="0" presId="urn:microsoft.com/office/officeart/2005/8/layout/hList1"/>
    <dgm:cxn modelId="{63F06CCE-7809-4014-8E3F-8FE05411117A}" type="presParOf" srcId="{7F3031B6-2AA7-4538-A7EF-2F6CE9D524AF}" destId="{25CCA882-154A-4F01-A2A0-6C079C92390B}" srcOrd="0" destOrd="0" presId="urn:microsoft.com/office/officeart/2005/8/layout/hList1"/>
    <dgm:cxn modelId="{DEABCE6F-A7F0-4A1F-AB5B-EE3F9FCBE55E}" type="presParOf" srcId="{7F3031B6-2AA7-4538-A7EF-2F6CE9D524AF}" destId="{56EDA633-B399-4B2C-828F-C56D32267C17}" srcOrd="1" destOrd="0" presId="urn:microsoft.com/office/officeart/2005/8/layout/hList1"/>
    <dgm:cxn modelId="{65369BAF-9277-4DB3-918D-F4DF49B104A3}" type="presParOf" srcId="{5B8018AC-C0AB-415D-A1C6-20EDDDE0A58F}" destId="{A8A6631F-9C86-4C9D-ABA7-36BE9E3091E7}" srcOrd="3" destOrd="0" presId="urn:microsoft.com/office/officeart/2005/8/layout/hList1"/>
    <dgm:cxn modelId="{8E31705E-E9B4-4679-AA75-3229FF576423}" type="presParOf" srcId="{5B8018AC-C0AB-415D-A1C6-20EDDDE0A58F}" destId="{9CB76D91-A3DF-45C9-8862-E74C57C0C8F8}" srcOrd="4" destOrd="0" presId="urn:microsoft.com/office/officeart/2005/8/layout/hList1"/>
    <dgm:cxn modelId="{5FBE1FAC-E2F4-4E4E-8CE5-AC557D755B9B}" type="presParOf" srcId="{9CB76D91-A3DF-45C9-8862-E74C57C0C8F8}" destId="{6246D764-AF8D-4294-AF24-70C2FE21BA40}" srcOrd="0" destOrd="0" presId="urn:microsoft.com/office/officeart/2005/8/layout/hList1"/>
    <dgm:cxn modelId="{22355476-9299-43D8-B151-86E8784EF509}" type="presParOf" srcId="{9CB76D91-A3DF-45C9-8862-E74C57C0C8F8}" destId="{1F7FA790-DD74-4BFF-913F-A7B072731D0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83BAB4-C005-4FF5-B92C-79C6FE28E8A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DEBC935-B0CE-4A69-8443-B901CD326F00}">
      <dgm:prSet/>
      <dgm:spPr/>
      <dgm:t>
        <a:bodyPr/>
        <a:lstStyle/>
        <a:p>
          <a:r>
            <a:rPr lang="en-US" b="1" i="0" u="none" strike="noStrike" baseline="0" dirty="0">
              <a:solidFill>
                <a:schemeClr val="bg1"/>
              </a:solidFill>
              <a:latin typeface="LiberationSans"/>
            </a:rPr>
            <a:t>Hiring practices</a:t>
          </a:r>
          <a:r>
            <a:rPr lang="en-US" b="0" i="0" u="none" strike="noStrike" baseline="0" dirty="0">
              <a:solidFill>
                <a:schemeClr val="bg1"/>
              </a:solidFill>
              <a:latin typeface="LiberationSans"/>
            </a:rPr>
            <a:t>, at the organizational level, that ensure the composition of CES staff and </a:t>
          </a:r>
          <a:r>
            <a:rPr lang="en-US" b="1" i="0" u="none" strike="noStrike" baseline="0" dirty="0">
              <a:solidFill>
                <a:schemeClr val="bg1"/>
              </a:solidFill>
              <a:latin typeface="LiberationSans"/>
            </a:rPr>
            <a:t>leadership are racially representative of the population </a:t>
          </a:r>
          <a:r>
            <a:rPr lang="en-US" b="0" i="0" u="none" strike="noStrike" baseline="0" dirty="0">
              <a:solidFill>
                <a:schemeClr val="bg1"/>
              </a:solidFill>
              <a:latin typeface="LiberationSans"/>
            </a:rPr>
            <a:t>being served and inclusive of lived experience (n=9)</a:t>
          </a:r>
        </a:p>
      </dgm:t>
    </dgm:pt>
    <dgm:pt modelId="{8CB1A287-B567-443F-A870-1BEFF168DFCD}" type="parTrans" cxnId="{1FC9B85B-504C-4351-A1D5-D61991AD03D0}">
      <dgm:prSet/>
      <dgm:spPr/>
      <dgm:t>
        <a:bodyPr/>
        <a:lstStyle/>
        <a:p>
          <a:endParaRPr lang="en-US"/>
        </a:p>
      </dgm:t>
    </dgm:pt>
    <dgm:pt modelId="{2C60E868-ED16-4D24-840D-34127963E5F4}" type="sibTrans" cxnId="{1FC9B85B-504C-4351-A1D5-D61991AD03D0}">
      <dgm:prSet/>
      <dgm:spPr/>
      <dgm:t>
        <a:bodyPr/>
        <a:lstStyle/>
        <a:p>
          <a:endParaRPr lang="en-US"/>
        </a:p>
      </dgm:t>
    </dgm:pt>
    <dgm:pt modelId="{CCCFAC09-B892-42E5-B2A5-55892F842CD8}">
      <dgm:prSet/>
      <dgm:spPr/>
      <dgm:t>
        <a:bodyPr/>
        <a:lstStyle/>
        <a:p>
          <a:r>
            <a:rPr lang="en-US" b="1" i="0" u="none" strike="noStrike" baseline="0" dirty="0">
              <a:solidFill>
                <a:schemeClr val="bg1"/>
              </a:solidFill>
              <a:latin typeface="LiberationSans"/>
            </a:rPr>
            <a:t>Funding</a:t>
          </a:r>
          <a:r>
            <a:rPr lang="en-US" b="0" i="0" u="none" strike="noStrike" baseline="0" dirty="0">
              <a:solidFill>
                <a:schemeClr val="bg1"/>
              </a:solidFill>
              <a:latin typeface="LiberationSans"/>
            </a:rPr>
            <a:t> to support racial equity initiatives (n=6)</a:t>
          </a:r>
          <a:endParaRPr lang="en-US" dirty="0">
            <a:solidFill>
              <a:schemeClr val="bg1"/>
            </a:solidFill>
            <a:latin typeface="LiberationSans"/>
          </a:endParaRPr>
        </a:p>
      </dgm:t>
    </dgm:pt>
    <dgm:pt modelId="{82593B92-0839-4718-9B77-0B69C40F9783}" type="parTrans" cxnId="{70DF3CA7-93D2-4B86-ABF3-C887FB607253}">
      <dgm:prSet/>
      <dgm:spPr/>
      <dgm:t>
        <a:bodyPr/>
        <a:lstStyle/>
        <a:p>
          <a:endParaRPr lang="en-US"/>
        </a:p>
      </dgm:t>
    </dgm:pt>
    <dgm:pt modelId="{438D083C-A194-43BD-9581-08E7D7D4A6A7}" type="sibTrans" cxnId="{70DF3CA7-93D2-4B86-ABF3-C887FB607253}">
      <dgm:prSet/>
      <dgm:spPr/>
      <dgm:t>
        <a:bodyPr/>
        <a:lstStyle/>
        <a:p>
          <a:endParaRPr lang="en-US"/>
        </a:p>
      </dgm:t>
    </dgm:pt>
    <dgm:pt modelId="{A6B225AD-7A42-4E41-B981-0BE94F214033}">
      <dgm:prSet/>
      <dgm:spPr/>
      <dgm:t>
        <a:bodyPr/>
        <a:lstStyle/>
        <a:p>
          <a:r>
            <a:rPr lang="en-US" b="1" i="0" u="none" strike="noStrike" baseline="0" dirty="0">
              <a:solidFill>
                <a:schemeClr val="bg1"/>
              </a:solidFill>
              <a:latin typeface="LiberationSans"/>
            </a:rPr>
            <a:t>Infrastructure </a:t>
          </a:r>
          <a:r>
            <a:rPr lang="en-US" b="0" i="0" u="none" strike="noStrike" baseline="0" dirty="0">
              <a:solidFill>
                <a:schemeClr val="bg1"/>
              </a:solidFill>
              <a:latin typeface="LiberationSans"/>
            </a:rPr>
            <a:t>to support the sustainability of racial equity initiatives (n=6)</a:t>
          </a:r>
        </a:p>
      </dgm:t>
    </dgm:pt>
    <dgm:pt modelId="{74FEC896-23C8-4E8F-A9F8-F7553C8F0F34}" type="parTrans" cxnId="{294827A6-04E4-4920-9B68-51264BB872A5}">
      <dgm:prSet/>
      <dgm:spPr/>
      <dgm:t>
        <a:bodyPr/>
        <a:lstStyle/>
        <a:p>
          <a:endParaRPr lang="en-US"/>
        </a:p>
      </dgm:t>
    </dgm:pt>
    <dgm:pt modelId="{DB4E39EA-C8CC-4A6E-8090-756D8E0EC291}" type="sibTrans" cxnId="{294827A6-04E4-4920-9B68-51264BB872A5}">
      <dgm:prSet/>
      <dgm:spPr/>
      <dgm:t>
        <a:bodyPr/>
        <a:lstStyle/>
        <a:p>
          <a:endParaRPr lang="en-US"/>
        </a:p>
      </dgm:t>
    </dgm:pt>
    <dgm:pt modelId="{AA706A02-D6EB-4065-90BA-4D67785E2547}">
      <dgm:prSet/>
      <dgm:spPr/>
      <dgm:t>
        <a:bodyPr/>
        <a:lstStyle/>
        <a:p>
          <a:r>
            <a:rPr lang="en-US" b="1" i="0" u="none" strike="noStrike" baseline="0">
              <a:solidFill>
                <a:schemeClr val="bg1"/>
              </a:solidFill>
              <a:latin typeface="LiberationSans"/>
            </a:rPr>
            <a:t>Increased staffing </a:t>
          </a:r>
          <a:r>
            <a:rPr lang="en-US" b="0" i="0" u="none" strike="noStrike" baseline="0">
              <a:solidFill>
                <a:schemeClr val="bg1"/>
              </a:solidFill>
              <a:latin typeface="LiberationSans"/>
            </a:rPr>
            <a:t>for the CES (n=4)</a:t>
          </a:r>
          <a:endParaRPr lang="en-US" b="0" i="0" u="none" strike="noStrike" baseline="0" dirty="0">
            <a:solidFill>
              <a:schemeClr val="bg1"/>
            </a:solidFill>
            <a:latin typeface="LiberationSans"/>
          </a:endParaRPr>
        </a:p>
      </dgm:t>
    </dgm:pt>
    <dgm:pt modelId="{0E853EDA-7410-4E04-B9DF-F70D10AD2335}" type="parTrans" cxnId="{E841C548-D6DE-4DC3-B9FE-B4FF65273043}">
      <dgm:prSet/>
      <dgm:spPr/>
      <dgm:t>
        <a:bodyPr/>
        <a:lstStyle/>
        <a:p>
          <a:endParaRPr lang="en-US"/>
        </a:p>
      </dgm:t>
    </dgm:pt>
    <dgm:pt modelId="{645355DA-0DEA-43E8-8958-39A180BC91E4}" type="sibTrans" cxnId="{E841C548-D6DE-4DC3-B9FE-B4FF65273043}">
      <dgm:prSet/>
      <dgm:spPr/>
      <dgm:t>
        <a:bodyPr/>
        <a:lstStyle/>
        <a:p>
          <a:endParaRPr lang="en-US"/>
        </a:p>
      </dgm:t>
    </dgm:pt>
    <dgm:pt modelId="{E4D97530-3182-4FE1-B98B-E591EB7CE29E}">
      <dgm:prSet/>
      <dgm:spPr/>
      <dgm:t>
        <a:bodyPr/>
        <a:lstStyle/>
        <a:p>
          <a:r>
            <a:rPr lang="en-US" b="1" i="0" u="none" strike="noStrike" baseline="0">
              <a:solidFill>
                <a:schemeClr val="bg1"/>
              </a:solidFill>
              <a:latin typeface="LiberationSans"/>
            </a:rPr>
            <a:t>Partnerships</a:t>
          </a:r>
          <a:r>
            <a:rPr lang="en-US" b="0" i="0" u="none" strike="noStrike" baseline="0">
              <a:solidFill>
                <a:schemeClr val="bg1"/>
              </a:solidFill>
              <a:latin typeface="LiberationSans"/>
            </a:rPr>
            <a:t> with more culturally responsive community providers (n=7)</a:t>
          </a:r>
          <a:endParaRPr lang="en-US" b="0" i="0" u="none" strike="noStrike" baseline="0" dirty="0">
            <a:solidFill>
              <a:schemeClr val="bg1"/>
            </a:solidFill>
            <a:latin typeface="LiberationSans"/>
          </a:endParaRPr>
        </a:p>
      </dgm:t>
    </dgm:pt>
    <dgm:pt modelId="{06E9D53C-2847-42FF-9A99-4A47FC478FB6}" type="parTrans" cxnId="{21CE5765-1F54-49BC-9895-9745CEC24042}">
      <dgm:prSet/>
      <dgm:spPr/>
      <dgm:t>
        <a:bodyPr/>
        <a:lstStyle/>
        <a:p>
          <a:endParaRPr lang="en-US"/>
        </a:p>
      </dgm:t>
    </dgm:pt>
    <dgm:pt modelId="{F7FADAE3-466F-4F79-B9BC-11BE76C6FE32}" type="sibTrans" cxnId="{21CE5765-1F54-49BC-9895-9745CEC24042}">
      <dgm:prSet/>
      <dgm:spPr/>
      <dgm:t>
        <a:bodyPr/>
        <a:lstStyle/>
        <a:p>
          <a:endParaRPr lang="en-US"/>
        </a:p>
      </dgm:t>
    </dgm:pt>
    <dgm:pt modelId="{A00463CA-5D81-43CD-A9FA-2723BE117E4F}">
      <dgm:prSet/>
      <dgm:spPr/>
      <dgm:t>
        <a:bodyPr/>
        <a:lstStyle/>
        <a:p>
          <a:r>
            <a:rPr lang="en-US" b="1" i="0" u="none" strike="noStrike" baseline="0" dirty="0">
              <a:solidFill>
                <a:schemeClr val="bg1"/>
              </a:solidFill>
              <a:latin typeface="LiberationSans"/>
            </a:rPr>
            <a:t>Accountability: A process to collect feedback from those utilizing the system </a:t>
          </a:r>
          <a:r>
            <a:rPr lang="en-US" b="0" i="0" u="none" strike="noStrike" baseline="0" dirty="0">
              <a:solidFill>
                <a:schemeClr val="bg1"/>
              </a:solidFill>
              <a:latin typeface="LiberationSans"/>
            </a:rPr>
            <a:t>to drive transformative system change (n=9)</a:t>
          </a:r>
        </a:p>
      </dgm:t>
    </dgm:pt>
    <dgm:pt modelId="{D7E1FC73-9EF8-448F-B723-C9B9D3889587}" type="parTrans" cxnId="{E1F672C9-C507-44BC-999F-08A770946E9D}">
      <dgm:prSet/>
      <dgm:spPr/>
      <dgm:t>
        <a:bodyPr/>
        <a:lstStyle/>
        <a:p>
          <a:endParaRPr lang="en-US"/>
        </a:p>
      </dgm:t>
    </dgm:pt>
    <dgm:pt modelId="{509BCA22-DC50-40A3-91D6-D6C130B2CEE5}" type="sibTrans" cxnId="{E1F672C9-C507-44BC-999F-08A770946E9D}">
      <dgm:prSet/>
      <dgm:spPr/>
      <dgm:t>
        <a:bodyPr/>
        <a:lstStyle/>
        <a:p>
          <a:endParaRPr lang="en-US"/>
        </a:p>
      </dgm:t>
    </dgm:pt>
    <dgm:pt modelId="{77810A88-9E07-4F27-932A-2414137A3C74}" type="pres">
      <dgm:prSet presAssocID="{4E83BAB4-C005-4FF5-B92C-79C6FE28E8A6}" presName="diagram" presStyleCnt="0">
        <dgm:presLayoutVars>
          <dgm:dir/>
          <dgm:resizeHandles val="exact"/>
        </dgm:presLayoutVars>
      </dgm:prSet>
      <dgm:spPr/>
    </dgm:pt>
    <dgm:pt modelId="{A83C0970-D07B-4665-8765-8226365AFC15}" type="pres">
      <dgm:prSet presAssocID="{ADEBC935-B0CE-4A69-8443-B901CD326F00}" presName="node" presStyleLbl="node1" presStyleIdx="0" presStyleCnt="6">
        <dgm:presLayoutVars>
          <dgm:bulletEnabled val="1"/>
        </dgm:presLayoutVars>
      </dgm:prSet>
      <dgm:spPr/>
    </dgm:pt>
    <dgm:pt modelId="{5948DC60-3814-4179-9505-3C72135FDF57}" type="pres">
      <dgm:prSet presAssocID="{2C60E868-ED16-4D24-840D-34127963E5F4}" presName="sibTrans" presStyleCnt="0"/>
      <dgm:spPr/>
    </dgm:pt>
    <dgm:pt modelId="{79662D4D-8437-4F27-B525-BBA7EC3DD8CB}" type="pres">
      <dgm:prSet presAssocID="{A00463CA-5D81-43CD-A9FA-2723BE117E4F}" presName="node" presStyleLbl="node1" presStyleIdx="1" presStyleCnt="6" custLinFactNeighborX="126">
        <dgm:presLayoutVars>
          <dgm:bulletEnabled val="1"/>
        </dgm:presLayoutVars>
      </dgm:prSet>
      <dgm:spPr/>
    </dgm:pt>
    <dgm:pt modelId="{92E4F2C7-CB14-4753-AA64-6F23FCE88A7E}" type="pres">
      <dgm:prSet presAssocID="{509BCA22-DC50-40A3-91D6-D6C130B2CEE5}" presName="sibTrans" presStyleCnt="0"/>
      <dgm:spPr/>
    </dgm:pt>
    <dgm:pt modelId="{209B8D8F-823F-4A5D-A33A-B38B8B568EC9}" type="pres">
      <dgm:prSet presAssocID="{E4D97530-3182-4FE1-B98B-E591EB7CE29E}" presName="node" presStyleLbl="node1" presStyleIdx="2" presStyleCnt="6">
        <dgm:presLayoutVars>
          <dgm:bulletEnabled val="1"/>
        </dgm:presLayoutVars>
      </dgm:prSet>
      <dgm:spPr/>
    </dgm:pt>
    <dgm:pt modelId="{DBD9F67C-E837-4805-9F31-7EDF601917A3}" type="pres">
      <dgm:prSet presAssocID="{F7FADAE3-466F-4F79-B9BC-11BE76C6FE32}" presName="sibTrans" presStyleCnt="0"/>
      <dgm:spPr/>
    </dgm:pt>
    <dgm:pt modelId="{92B3B71A-E66D-488D-8CC5-F967C0B075E1}" type="pres">
      <dgm:prSet presAssocID="{CCCFAC09-B892-42E5-B2A5-55892F842CD8}" presName="node" presStyleLbl="node1" presStyleIdx="3" presStyleCnt="6">
        <dgm:presLayoutVars>
          <dgm:bulletEnabled val="1"/>
        </dgm:presLayoutVars>
      </dgm:prSet>
      <dgm:spPr/>
    </dgm:pt>
    <dgm:pt modelId="{321E7B97-E1BC-4707-8C08-AA272225852B}" type="pres">
      <dgm:prSet presAssocID="{438D083C-A194-43BD-9581-08E7D7D4A6A7}" presName="sibTrans" presStyleCnt="0"/>
      <dgm:spPr/>
    </dgm:pt>
    <dgm:pt modelId="{80CBF7EA-01C7-4F7B-A836-847F82B72DB0}" type="pres">
      <dgm:prSet presAssocID="{A6B225AD-7A42-4E41-B981-0BE94F214033}" presName="node" presStyleLbl="node1" presStyleIdx="4" presStyleCnt="6">
        <dgm:presLayoutVars>
          <dgm:bulletEnabled val="1"/>
        </dgm:presLayoutVars>
      </dgm:prSet>
      <dgm:spPr/>
    </dgm:pt>
    <dgm:pt modelId="{E73B7726-35EB-4C59-8E13-73DDAECFFF1D}" type="pres">
      <dgm:prSet presAssocID="{DB4E39EA-C8CC-4A6E-8090-756D8E0EC291}" presName="sibTrans" presStyleCnt="0"/>
      <dgm:spPr/>
    </dgm:pt>
    <dgm:pt modelId="{E6F1B02A-017E-455A-BC60-4E97231CFF57}" type="pres">
      <dgm:prSet presAssocID="{AA706A02-D6EB-4065-90BA-4D67785E2547}" presName="node" presStyleLbl="node1" presStyleIdx="5" presStyleCnt="6">
        <dgm:presLayoutVars>
          <dgm:bulletEnabled val="1"/>
        </dgm:presLayoutVars>
      </dgm:prSet>
      <dgm:spPr/>
    </dgm:pt>
  </dgm:ptLst>
  <dgm:cxnLst>
    <dgm:cxn modelId="{36284A07-6C8B-4BCA-AA92-9B2410B4E6EE}" type="presOf" srcId="{ADEBC935-B0CE-4A69-8443-B901CD326F00}" destId="{A83C0970-D07B-4665-8765-8226365AFC15}" srcOrd="0" destOrd="0" presId="urn:microsoft.com/office/officeart/2005/8/layout/default"/>
    <dgm:cxn modelId="{440B9C28-22B3-4026-B095-B2DF0AFD7A88}" type="presOf" srcId="{4E83BAB4-C005-4FF5-B92C-79C6FE28E8A6}" destId="{77810A88-9E07-4F27-932A-2414137A3C74}" srcOrd="0" destOrd="0" presId="urn:microsoft.com/office/officeart/2005/8/layout/default"/>
    <dgm:cxn modelId="{1FC9B85B-504C-4351-A1D5-D61991AD03D0}" srcId="{4E83BAB4-C005-4FF5-B92C-79C6FE28E8A6}" destId="{ADEBC935-B0CE-4A69-8443-B901CD326F00}" srcOrd="0" destOrd="0" parTransId="{8CB1A287-B567-443F-A870-1BEFF168DFCD}" sibTransId="{2C60E868-ED16-4D24-840D-34127963E5F4}"/>
    <dgm:cxn modelId="{D2F41763-283A-4098-8766-5BBE1ECA264F}" type="presOf" srcId="{A6B225AD-7A42-4E41-B981-0BE94F214033}" destId="{80CBF7EA-01C7-4F7B-A836-847F82B72DB0}" srcOrd="0" destOrd="0" presId="urn:microsoft.com/office/officeart/2005/8/layout/default"/>
    <dgm:cxn modelId="{21CE5765-1F54-49BC-9895-9745CEC24042}" srcId="{4E83BAB4-C005-4FF5-B92C-79C6FE28E8A6}" destId="{E4D97530-3182-4FE1-B98B-E591EB7CE29E}" srcOrd="2" destOrd="0" parTransId="{06E9D53C-2847-42FF-9A99-4A47FC478FB6}" sibTransId="{F7FADAE3-466F-4F79-B9BC-11BE76C6FE32}"/>
    <dgm:cxn modelId="{E48DBE65-496A-407B-8297-580DE556DE3D}" type="presOf" srcId="{E4D97530-3182-4FE1-B98B-E591EB7CE29E}" destId="{209B8D8F-823F-4A5D-A33A-B38B8B568EC9}" srcOrd="0" destOrd="0" presId="urn:microsoft.com/office/officeart/2005/8/layout/default"/>
    <dgm:cxn modelId="{E841C548-D6DE-4DC3-B9FE-B4FF65273043}" srcId="{4E83BAB4-C005-4FF5-B92C-79C6FE28E8A6}" destId="{AA706A02-D6EB-4065-90BA-4D67785E2547}" srcOrd="5" destOrd="0" parTransId="{0E853EDA-7410-4E04-B9DF-F70D10AD2335}" sibTransId="{645355DA-0DEA-43E8-8958-39A180BC91E4}"/>
    <dgm:cxn modelId="{1A87CE7F-A5F7-453E-9EA2-BEF405635197}" type="presOf" srcId="{CCCFAC09-B892-42E5-B2A5-55892F842CD8}" destId="{92B3B71A-E66D-488D-8CC5-F967C0B075E1}" srcOrd="0" destOrd="0" presId="urn:microsoft.com/office/officeart/2005/8/layout/default"/>
    <dgm:cxn modelId="{E7029099-11C9-493B-B96B-54DB283135B9}" type="presOf" srcId="{AA706A02-D6EB-4065-90BA-4D67785E2547}" destId="{E6F1B02A-017E-455A-BC60-4E97231CFF57}" srcOrd="0" destOrd="0" presId="urn:microsoft.com/office/officeart/2005/8/layout/default"/>
    <dgm:cxn modelId="{294827A6-04E4-4920-9B68-51264BB872A5}" srcId="{4E83BAB4-C005-4FF5-B92C-79C6FE28E8A6}" destId="{A6B225AD-7A42-4E41-B981-0BE94F214033}" srcOrd="4" destOrd="0" parTransId="{74FEC896-23C8-4E8F-A9F8-F7553C8F0F34}" sibTransId="{DB4E39EA-C8CC-4A6E-8090-756D8E0EC291}"/>
    <dgm:cxn modelId="{70DF3CA7-93D2-4B86-ABF3-C887FB607253}" srcId="{4E83BAB4-C005-4FF5-B92C-79C6FE28E8A6}" destId="{CCCFAC09-B892-42E5-B2A5-55892F842CD8}" srcOrd="3" destOrd="0" parTransId="{82593B92-0839-4718-9B77-0B69C40F9783}" sibTransId="{438D083C-A194-43BD-9581-08E7D7D4A6A7}"/>
    <dgm:cxn modelId="{E1F672C9-C507-44BC-999F-08A770946E9D}" srcId="{4E83BAB4-C005-4FF5-B92C-79C6FE28E8A6}" destId="{A00463CA-5D81-43CD-A9FA-2723BE117E4F}" srcOrd="1" destOrd="0" parTransId="{D7E1FC73-9EF8-448F-B723-C9B9D3889587}" sibTransId="{509BCA22-DC50-40A3-91D6-D6C130B2CEE5}"/>
    <dgm:cxn modelId="{374597E2-1F00-4902-B350-4E152C2259DD}" type="presOf" srcId="{A00463CA-5D81-43CD-A9FA-2723BE117E4F}" destId="{79662D4D-8437-4F27-B525-BBA7EC3DD8CB}" srcOrd="0" destOrd="0" presId="urn:microsoft.com/office/officeart/2005/8/layout/default"/>
    <dgm:cxn modelId="{38F0C2B8-E41A-4258-B124-C251D30929C2}" type="presParOf" srcId="{77810A88-9E07-4F27-932A-2414137A3C74}" destId="{A83C0970-D07B-4665-8765-8226365AFC15}" srcOrd="0" destOrd="0" presId="urn:microsoft.com/office/officeart/2005/8/layout/default"/>
    <dgm:cxn modelId="{57601B6B-3649-412A-997D-831F1EAE292B}" type="presParOf" srcId="{77810A88-9E07-4F27-932A-2414137A3C74}" destId="{5948DC60-3814-4179-9505-3C72135FDF57}" srcOrd="1" destOrd="0" presId="urn:microsoft.com/office/officeart/2005/8/layout/default"/>
    <dgm:cxn modelId="{E3EA30A6-3BEC-43C9-B52D-E50125092856}" type="presParOf" srcId="{77810A88-9E07-4F27-932A-2414137A3C74}" destId="{79662D4D-8437-4F27-B525-BBA7EC3DD8CB}" srcOrd="2" destOrd="0" presId="urn:microsoft.com/office/officeart/2005/8/layout/default"/>
    <dgm:cxn modelId="{CE8905C0-6079-4642-B54A-5531882E9E58}" type="presParOf" srcId="{77810A88-9E07-4F27-932A-2414137A3C74}" destId="{92E4F2C7-CB14-4753-AA64-6F23FCE88A7E}" srcOrd="3" destOrd="0" presId="urn:microsoft.com/office/officeart/2005/8/layout/default"/>
    <dgm:cxn modelId="{4BC80EA0-2D3E-4389-A7CD-AF0571427922}" type="presParOf" srcId="{77810A88-9E07-4F27-932A-2414137A3C74}" destId="{209B8D8F-823F-4A5D-A33A-B38B8B568EC9}" srcOrd="4" destOrd="0" presId="urn:microsoft.com/office/officeart/2005/8/layout/default"/>
    <dgm:cxn modelId="{CB01F8FD-2C8F-45C6-9981-DF954469F0CE}" type="presParOf" srcId="{77810A88-9E07-4F27-932A-2414137A3C74}" destId="{DBD9F67C-E837-4805-9F31-7EDF601917A3}" srcOrd="5" destOrd="0" presId="urn:microsoft.com/office/officeart/2005/8/layout/default"/>
    <dgm:cxn modelId="{940842CB-627F-4E40-9667-F3D4935808FD}" type="presParOf" srcId="{77810A88-9E07-4F27-932A-2414137A3C74}" destId="{92B3B71A-E66D-488D-8CC5-F967C0B075E1}" srcOrd="6" destOrd="0" presId="urn:microsoft.com/office/officeart/2005/8/layout/default"/>
    <dgm:cxn modelId="{84F5C355-BB4B-4B50-A1AA-C868765280BD}" type="presParOf" srcId="{77810A88-9E07-4F27-932A-2414137A3C74}" destId="{321E7B97-E1BC-4707-8C08-AA272225852B}" srcOrd="7" destOrd="0" presId="urn:microsoft.com/office/officeart/2005/8/layout/default"/>
    <dgm:cxn modelId="{77054075-9F73-4603-A76D-77A3BF5345BA}" type="presParOf" srcId="{77810A88-9E07-4F27-932A-2414137A3C74}" destId="{80CBF7EA-01C7-4F7B-A836-847F82B72DB0}" srcOrd="8" destOrd="0" presId="urn:microsoft.com/office/officeart/2005/8/layout/default"/>
    <dgm:cxn modelId="{8BD6A797-83A7-4F23-9BEE-E2F8DEACEEA3}" type="presParOf" srcId="{77810A88-9E07-4F27-932A-2414137A3C74}" destId="{E73B7726-35EB-4C59-8E13-73DDAECFFF1D}" srcOrd="9" destOrd="0" presId="urn:microsoft.com/office/officeart/2005/8/layout/default"/>
    <dgm:cxn modelId="{A4B4683E-5D9A-4410-8662-F90150F1695C}" type="presParOf" srcId="{77810A88-9E07-4F27-932A-2414137A3C74}" destId="{E6F1B02A-017E-455A-BC60-4E97231CFF5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F5CA0B-282B-45AE-93CE-594700D881B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767A58D-9F3F-4037-96F8-D295716B28E7}">
      <dgm:prSet phldrT="[Text]"/>
      <dgm:spPr/>
      <dgm:t>
        <a:bodyPr/>
        <a:lstStyle/>
        <a:p>
          <a:r>
            <a:rPr lang="en-US" b="1" dirty="0"/>
            <a:t>Housing Environment</a:t>
          </a:r>
        </a:p>
      </dgm:t>
    </dgm:pt>
    <dgm:pt modelId="{5F9FFA75-B5E1-4E17-A63E-66C8C95BF090}" type="parTrans" cxnId="{DB09D6EA-2AC7-48C9-B5AB-D11727EA7B5C}">
      <dgm:prSet/>
      <dgm:spPr/>
      <dgm:t>
        <a:bodyPr/>
        <a:lstStyle/>
        <a:p>
          <a:endParaRPr lang="en-US"/>
        </a:p>
      </dgm:t>
    </dgm:pt>
    <dgm:pt modelId="{A3F364B0-54F8-4F0F-B1F2-67AEF46CAB46}" type="sibTrans" cxnId="{DB09D6EA-2AC7-48C9-B5AB-D11727EA7B5C}">
      <dgm:prSet/>
      <dgm:spPr/>
      <dgm:t>
        <a:bodyPr/>
        <a:lstStyle/>
        <a:p>
          <a:endParaRPr lang="en-US"/>
        </a:p>
      </dgm:t>
    </dgm:pt>
    <dgm:pt modelId="{A51F89A5-BE8C-446A-879E-107C36ADED63}">
      <dgm:prSet phldrT="[Text]"/>
      <dgm:spPr/>
      <dgm:t>
        <a:bodyPr/>
        <a:lstStyle/>
        <a:p>
          <a:r>
            <a:rPr lang="en-US" dirty="0"/>
            <a:t>Some housing units are not accessible by public transportation, and this can be isolating</a:t>
          </a:r>
        </a:p>
      </dgm:t>
    </dgm:pt>
    <dgm:pt modelId="{656931F8-2D08-410A-9872-B84362CAC73E}" type="parTrans" cxnId="{72EECD03-90BA-4B68-BEFE-6B5E649A1380}">
      <dgm:prSet/>
      <dgm:spPr/>
      <dgm:t>
        <a:bodyPr/>
        <a:lstStyle/>
        <a:p>
          <a:endParaRPr lang="en-US"/>
        </a:p>
      </dgm:t>
    </dgm:pt>
    <dgm:pt modelId="{00CCD13C-8E30-4703-828B-789ECCD9DE8E}" type="sibTrans" cxnId="{72EECD03-90BA-4B68-BEFE-6B5E649A1380}">
      <dgm:prSet/>
      <dgm:spPr/>
      <dgm:t>
        <a:bodyPr/>
        <a:lstStyle/>
        <a:p>
          <a:endParaRPr lang="en-US"/>
        </a:p>
      </dgm:t>
    </dgm:pt>
    <dgm:pt modelId="{00F93035-41C2-4F3B-B5E6-BCC47641977A}">
      <dgm:prSet phldrT="[Text]"/>
      <dgm:spPr/>
      <dgm:t>
        <a:bodyPr/>
        <a:lstStyle/>
        <a:p>
          <a:r>
            <a:rPr lang="en-US" b="1" dirty="0"/>
            <a:t>Barriers</a:t>
          </a:r>
        </a:p>
      </dgm:t>
    </dgm:pt>
    <dgm:pt modelId="{1E7BA839-5E3D-40EA-965F-886CD56E5C4D}" type="parTrans" cxnId="{0507D6BD-5837-41D5-B0B0-75C8CF90184A}">
      <dgm:prSet/>
      <dgm:spPr/>
      <dgm:t>
        <a:bodyPr/>
        <a:lstStyle/>
        <a:p>
          <a:endParaRPr lang="en-US"/>
        </a:p>
      </dgm:t>
    </dgm:pt>
    <dgm:pt modelId="{41A07225-1480-4D6C-B0BA-E68D2C0C906D}" type="sibTrans" cxnId="{0507D6BD-5837-41D5-B0B0-75C8CF90184A}">
      <dgm:prSet/>
      <dgm:spPr/>
      <dgm:t>
        <a:bodyPr/>
        <a:lstStyle/>
        <a:p>
          <a:endParaRPr lang="en-US"/>
        </a:p>
      </dgm:t>
    </dgm:pt>
    <dgm:pt modelId="{4D86CAFD-442E-4058-9F34-D8671A6417BD}">
      <dgm:prSet phldrT="[Text]"/>
      <dgm:spPr/>
      <dgm:t>
        <a:bodyPr/>
        <a:lstStyle/>
        <a:p>
          <a:r>
            <a:rPr lang="en-US" b="1" dirty="0"/>
            <a:t>Lack of Affordable Housing</a:t>
          </a:r>
        </a:p>
      </dgm:t>
    </dgm:pt>
    <dgm:pt modelId="{603AD0C3-9484-45C4-906E-BC6F73AC225C}" type="parTrans" cxnId="{818B397D-9BFD-4262-B5A0-212FA9A8F3B7}">
      <dgm:prSet/>
      <dgm:spPr/>
      <dgm:t>
        <a:bodyPr/>
        <a:lstStyle/>
        <a:p>
          <a:endParaRPr lang="en-US"/>
        </a:p>
      </dgm:t>
    </dgm:pt>
    <dgm:pt modelId="{F6D0CE27-C4ED-4096-8B56-29BE671656B7}" type="sibTrans" cxnId="{818B397D-9BFD-4262-B5A0-212FA9A8F3B7}">
      <dgm:prSet/>
      <dgm:spPr/>
      <dgm:t>
        <a:bodyPr/>
        <a:lstStyle/>
        <a:p>
          <a:endParaRPr lang="en-US"/>
        </a:p>
      </dgm:t>
    </dgm:pt>
    <dgm:pt modelId="{2E1C3C88-961F-4802-831B-D81C61233B93}">
      <dgm:prSet phldrT="[Text]"/>
      <dgm:spPr/>
      <dgm:t>
        <a:bodyPr/>
        <a:lstStyle/>
        <a:p>
          <a:r>
            <a:rPr lang="en-US" dirty="0"/>
            <a:t>Lack of quality affordable housing increases length of time homeless and limits client choice</a:t>
          </a:r>
        </a:p>
      </dgm:t>
    </dgm:pt>
    <dgm:pt modelId="{9512EBD9-ED85-456C-80B5-0B89570EE21A}" type="parTrans" cxnId="{D9877C65-D685-4FA4-A3F8-92DEE1D729F6}">
      <dgm:prSet/>
      <dgm:spPr/>
      <dgm:t>
        <a:bodyPr/>
        <a:lstStyle/>
        <a:p>
          <a:endParaRPr lang="en-US"/>
        </a:p>
      </dgm:t>
    </dgm:pt>
    <dgm:pt modelId="{8A56ADB1-278D-4D1C-8171-872594CCF0C9}" type="sibTrans" cxnId="{D9877C65-D685-4FA4-A3F8-92DEE1D729F6}">
      <dgm:prSet/>
      <dgm:spPr/>
      <dgm:t>
        <a:bodyPr/>
        <a:lstStyle/>
        <a:p>
          <a:endParaRPr lang="en-US"/>
        </a:p>
      </dgm:t>
    </dgm:pt>
    <dgm:pt modelId="{BA3D51BE-D008-4C03-BA1A-C39D9EF70898}">
      <dgm:prSet/>
      <dgm:spPr/>
      <dgm:t>
        <a:bodyPr/>
        <a:lstStyle/>
        <a:p>
          <a:r>
            <a:rPr lang="en-US" dirty="0"/>
            <a:t>Black and brown individuals experiencing homelessness are also disproportionately impacted by experiences with the </a:t>
          </a:r>
          <a:r>
            <a:rPr lang="en-US" b="1" dirty="0"/>
            <a:t>criminal justice system</a:t>
          </a:r>
        </a:p>
      </dgm:t>
    </dgm:pt>
    <dgm:pt modelId="{F88C57F1-8E80-4AA4-8362-64919C8B939B}" type="parTrans" cxnId="{87C3655C-B8DA-48A8-AB14-DC0A559FBC81}">
      <dgm:prSet/>
      <dgm:spPr/>
      <dgm:t>
        <a:bodyPr/>
        <a:lstStyle/>
        <a:p>
          <a:endParaRPr lang="en-US"/>
        </a:p>
      </dgm:t>
    </dgm:pt>
    <dgm:pt modelId="{00EF8400-6847-437E-BFCF-C181C7A862E8}" type="sibTrans" cxnId="{87C3655C-B8DA-48A8-AB14-DC0A559FBC81}">
      <dgm:prSet/>
      <dgm:spPr/>
      <dgm:t>
        <a:bodyPr/>
        <a:lstStyle/>
        <a:p>
          <a:endParaRPr lang="en-US"/>
        </a:p>
      </dgm:t>
    </dgm:pt>
    <dgm:pt modelId="{CFE97840-D6AA-4AD6-A0F1-29B80D8D2DCB}">
      <dgm:prSet/>
      <dgm:spPr/>
      <dgm:t>
        <a:bodyPr/>
        <a:lstStyle/>
        <a:p>
          <a:r>
            <a:rPr lang="en-US" dirty="0"/>
            <a:t>Cross-sector systems often contribute to barriers related to housing stability and family wellbeing (e.g., </a:t>
          </a:r>
          <a:r>
            <a:rPr lang="en-US" b="1" dirty="0"/>
            <a:t>child welfare system, criminal justice system</a:t>
          </a:r>
        </a:p>
      </dgm:t>
    </dgm:pt>
    <dgm:pt modelId="{DAF45B8F-1B0B-44D4-97E5-B2DA11A1A225}" type="parTrans" cxnId="{128E6369-19AC-49E4-AA7C-F586C47FCD29}">
      <dgm:prSet/>
      <dgm:spPr/>
      <dgm:t>
        <a:bodyPr/>
        <a:lstStyle/>
        <a:p>
          <a:endParaRPr lang="en-US"/>
        </a:p>
      </dgm:t>
    </dgm:pt>
    <dgm:pt modelId="{43285F2B-3BB0-4BDB-9AC6-93D7046E84E1}" type="sibTrans" cxnId="{128E6369-19AC-49E4-AA7C-F586C47FCD29}">
      <dgm:prSet/>
      <dgm:spPr/>
      <dgm:t>
        <a:bodyPr/>
        <a:lstStyle/>
        <a:p>
          <a:endParaRPr lang="en-US"/>
        </a:p>
      </dgm:t>
    </dgm:pt>
    <dgm:pt modelId="{7F02C7CB-6E5A-47B1-B711-3D927CED0914}">
      <dgm:prSet phldrT="[Text]"/>
      <dgm:spPr/>
      <dgm:t>
        <a:bodyPr/>
        <a:lstStyle/>
        <a:p>
          <a:r>
            <a:rPr lang="en-US" b="0" i="0" u="none" strike="noStrike" baseline="0" dirty="0">
              <a:latin typeface="Calibri" panose="020F0502020204030204" pitchFamily="34" charset="0"/>
            </a:rPr>
            <a:t>Implicit bias and stigma around homelessness impacts how program participants are treated by housing and homelessness staff.</a:t>
          </a:r>
          <a:endParaRPr lang="en-US" dirty="0"/>
        </a:p>
      </dgm:t>
    </dgm:pt>
    <dgm:pt modelId="{B1DB706A-E856-46E9-B4D6-E87949514E63}" type="parTrans" cxnId="{E71E7030-F338-4719-800A-4DEF96D0B8D7}">
      <dgm:prSet/>
      <dgm:spPr/>
      <dgm:t>
        <a:bodyPr/>
        <a:lstStyle/>
        <a:p>
          <a:endParaRPr lang="en-US"/>
        </a:p>
      </dgm:t>
    </dgm:pt>
    <dgm:pt modelId="{7963397B-A2D2-430C-8881-EB898D90B002}" type="sibTrans" cxnId="{E71E7030-F338-4719-800A-4DEF96D0B8D7}">
      <dgm:prSet/>
      <dgm:spPr/>
      <dgm:t>
        <a:bodyPr/>
        <a:lstStyle/>
        <a:p>
          <a:endParaRPr lang="en-US"/>
        </a:p>
      </dgm:t>
    </dgm:pt>
    <dgm:pt modelId="{FDFE02A1-4FED-4D27-B37B-1E9784E2D0AE}">
      <dgm:prSet/>
      <dgm:spPr/>
      <dgm:t>
        <a:bodyPr/>
        <a:lstStyle/>
        <a:p>
          <a:r>
            <a:rPr lang="en-US" dirty="0"/>
            <a:t>Eligibility criteria creates barriers to being housed</a:t>
          </a:r>
        </a:p>
      </dgm:t>
    </dgm:pt>
    <dgm:pt modelId="{5A843C49-C8B1-4ADA-95D3-532665BA0A41}" type="parTrans" cxnId="{A6B2C067-C351-4102-A312-BABC2EA9837A}">
      <dgm:prSet/>
      <dgm:spPr/>
      <dgm:t>
        <a:bodyPr/>
        <a:lstStyle/>
        <a:p>
          <a:endParaRPr lang="en-US"/>
        </a:p>
      </dgm:t>
    </dgm:pt>
    <dgm:pt modelId="{6F9CC29B-EC7B-40CD-8E39-990884A66D9C}" type="sibTrans" cxnId="{A6B2C067-C351-4102-A312-BABC2EA9837A}">
      <dgm:prSet/>
      <dgm:spPr/>
      <dgm:t>
        <a:bodyPr/>
        <a:lstStyle/>
        <a:p>
          <a:endParaRPr lang="en-US"/>
        </a:p>
      </dgm:t>
    </dgm:pt>
    <dgm:pt modelId="{768B5976-43AF-4FE7-BC49-EA7B77ADA859}">
      <dgm:prSet phldrT="[Text]"/>
      <dgm:spPr/>
      <dgm:t>
        <a:bodyPr/>
        <a:lstStyle/>
        <a:p>
          <a:r>
            <a:rPr lang="en-US" b="1" dirty="0"/>
            <a:t>Stigma</a:t>
          </a:r>
          <a:endParaRPr lang="en-US" dirty="0"/>
        </a:p>
      </dgm:t>
    </dgm:pt>
    <dgm:pt modelId="{12D63F85-132F-44D1-AD4D-DD6C6CB0BC37}" type="sibTrans" cxnId="{A1D45C11-E974-47B3-A605-0633EE3DE67A}">
      <dgm:prSet/>
      <dgm:spPr/>
      <dgm:t>
        <a:bodyPr/>
        <a:lstStyle/>
        <a:p>
          <a:endParaRPr lang="en-US"/>
        </a:p>
      </dgm:t>
    </dgm:pt>
    <dgm:pt modelId="{5A49B204-14E3-457D-BF33-0FD9826390BD}" type="parTrans" cxnId="{A1D45C11-E974-47B3-A605-0633EE3DE67A}">
      <dgm:prSet/>
      <dgm:spPr/>
      <dgm:t>
        <a:bodyPr/>
        <a:lstStyle/>
        <a:p>
          <a:endParaRPr lang="en-US"/>
        </a:p>
      </dgm:t>
    </dgm:pt>
    <dgm:pt modelId="{B5954F3E-97AF-472A-977E-68C7D50A1C56}" type="pres">
      <dgm:prSet presAssocID="{2CF5CA0B-282B-45AE-93CE-594700D881BE}" presName="Name0" presStyleCnt="0">
        <dgm:presLayoutVars>
          <dgm:dir/>
          <dgm:animLvl val="lvl"/>
          <dgm:resizeHandles val="exact"/>
        </dgm:presLayoutVars>
      </dgm:prSet>
      <dgm:spPr/>
    </dgm:pt>
    <dgm:pt modelId="{F1B72AD4-D452-4C95-A579-AFE38F549F10}" type="pres">
      <dgm:prSet presAssocID="{D767A58D-9F3F-4037-96F8-D295716B28E7}" presName="composite" presStyleCnt="0"/>
      <dgm:spPr/>
    </dgm:pt>
    <dgm:pt modelId="{C8E45ED6-7ED9-4FE0-8837-5DCFCB8938A1}" type="pres">
      <dgm:prSet presAssocID="{D767A58D-9F3F-4037-96F8-D295716B28E7}" presName="parTx" presStyleLbl="alignNode1" presStyleIdx="0" presStyleCnt="4">
        <dgm:presLayoutVars>
          <dgm:chMax val="0"/>
          <dgm:chPref val="0"/>
          <dgm:bulletEnabled val="1"/>
        </dgm:presLayoutVars>
      </dgm:prSet>
      <dgm:spPr/>
    </dgm:pt>
    <dgm:pt modelId="{4EC4A996-776F-41CB-AD99-F27A59FE2FCB}" type="pres">
      <dgm:prSet presAssocID="{D767A58D-9F3F-4037-96F8-D295716B28E7}" presName="desTx" presStyleLbl="alignAccFollowNode1" presStyleIdx="0" presStyleCnt="4">
        <dgm:presLayoutVars>
          <dgm:bulletEnabled val="1"/>
        </dgm:presLayoutVars>
      </dgm:prSet>
      <dgm:spPr/>
    </dgm:pt>
    <dgm:pt modelId="{54B32E6F-72E5-47FA-906A-AA6BC49325EC}" type="pres">
      <dgm:prSet presAssocID="{A3F364B0-54F8-4F0F-B1F2-67AEF46CAB46}" presName="space" presStyleCnt="0"/>
      <dgm:spPr/>
    </dgm:pt>
    <dgm:pt modelId="{A66F20C3-CD6C-417B-BA83-BED1F9E9A68E}" type="pres">
      <dgm:prSet presAssocID="{00F93035-41C2-4F3B-B5E6-BCC47641977A}" presName="composite" presStyleCnt="0"/>
      <dgm:spPr/>
    </dgm:pt>
    <dgm:pt modelId="{A7FB73A0-BE0C-4790-8050-0E5C17B705E1}" type="pres">
      <dgm:prSet presAssocID="{00F93035-41C2-4F3B-B5E6-BCC47641977A}" presName="parTx" presStyleLbl="alignNode1" presStyleIdx="1" presStyleCnt="4">
        <dgm:presLayoutVars>
          <dgm:chMax val="0"/>
          <dgm:chPref val="0"/>
          <dgm:bulletEnabled val="1"/>
        </dgm:presLayoutVars>
      </dgm:prSet>
      <dgm:spPr/>
    </dgm:pt>
    <dgm:pt modelId="{47E0A9CB-C499-4E6F-9643-3C044D9BD31B}" type="pres">
      <dgm:prSet presAssocID="{00F93035-41C2-4F3B-B5E6-BCC47641977A}" presName="desTx" presStyleLbl="alignAccFollowNode1" presStyleIdx="1" presStyleCnt="4" custLinFactNeighborX="357">
        <dgm:presLayoutVars>
          <dgm:bulletEnabled val="1"/>
        </dgm:presLayoutVars>
      </dgm:prSet>
      <dgm:spPr/>
    </dgm:pt>
    <dgm:pt modelId="{4C8C2DDF-6127-4F9C-9F13-05DB92B97B30}" type="pres">
      <dgm:prSet presAssocID="{41A07225-1480-4D6C-B0BA-E68D2C0C906D}" presName="space" presStyleCnt="0"/>
      <dgm:spPr/>
    </dgm:pt>
    <dgm:pt modelId="{E0F8EAD2-2E54-4850-B8B2-ACFE50E52649}" type="pres">
      <dgm:prSet presAssocID="{4D86CAFD-442E-4058-9F34-D8671A6417BD}" presName="composite" presStyleCnt="0"/>
      <dgm:spPr/>
    </dgm:pt>
    <dgm:pt modelId="{8342C55C-00F8-4E28-AC92-A5BBBBA2D26F}" type="pres">
      <dgm:prSet presAssocID="{4D86CAFD-442E-4058-9F34-D8671A6417BD}" presName="parTx" presStyleLbl="alignNode1" presStyleIdx="2" presStyleCnt="4" custLinFactNeighborX="103" custLinFactNeighborY="5292">
        <dgm:presLayoutVars>
          <dgm:chMax val="0"/>
          <dgm:chPref val="0"/>
          <dgm:bulletEnabled val="1"/>
        </dgm:presLayoutVars>
      </dgm:prSet>
      <dgm:spPr/>
    </dgm:pt>
    <dgm:pt modelId="{89566C1C-BF7D-40DD-8EB4-81C587FF0211}" type="pres">
      <dgm:prSet presAssocID="{4D86CAFD-442E-4058-9F34-D8671A6417BD}" presName="desTx" presStyleLbl="alignAccFollowNode1" presStyleIdx="2" presStyleCnt="4">
        <dgm:presLayoutVars>
          <dgm:bulletEnabled val="1"/>
        </dgm:presLayoutVars>
      </dgm:prSet>
      <dgm:spPr/>
    </dgm:pt>
    <dgm:pt modelId="{8EA5B680-F605-432D-8722-0246C674E865}" type="pres">
      <dgm:prSet presAssocID="{F6D0CE27-C4ED-4096-8B56-29BE671656B7}" presName="space" presStyleCnt="0"/>
      <dgm:spPr/>
    </dgm:pt>
    <dgm:pt modelId="{4E4B66D3-211B-4AFD-B6B4-258CFC596446}" type="pres">
      <dgm:prSet presAssocID="{768B5976-43AF-4FE7-BC49-EA7B77ADA859}" presName="composite" presStyleCnt="0"/>
      <dgm:spPr/>
    </dgm:pt>
    <dgm:pt modelId="{7A778DB0-8374-490D-BA47-0EFF416DC2B8}" type="pres">
      <dgm:prSet presAssocID="{768B5976-43AF-4FE7-BC49-EA7B77ADA859}" presName="parTx" presStyleLbl="alignNode1" presStyleIdx="3" presStyleCnt="4">
        <dgm:presLayoutVars>
          <dgm:chMax val="0"/>
          <dgm:chPref val="0"/>
          <dgm:bulletEnabled val="1"/>
        </dgm:presLayoutVars>
      </dgm:prSet>
      <dgm:spPr/>
    </dgm:pt>
    <dgm:pt modelId="{712EF8B9-7296-48BC-BD64-81FED5FD2312}" type="pres">
      <dgm:prSet presAssocID="{768B5976-43AF-4FE7-BC49-EA7B77ADA859}" presName="desTx" presStyleLbl="alignAccFollowNode1" presStyleIdx="3" presStyleCnt="4">
        <dgm:presLayoutVars>
          <dgm:bulletEnabled val="1"/>
        </dgm:presLayoutVars>
      </dgm:prSet>
      <dgm:spPr/>
    </dgm:pt>
  </dgm:ptLst>
  <dgm:cxnLst>
    <dgm:cxn modelId="{72EECD03-90BA-4B68-BEFE-6B5E649A1380}" srcId="{D767A58D-9F3F-4037-96F8-D295716B28E7}" destId="{A51F89A5-BE8C-446A-879E-107C36ADED63}" srcOrd="0" destOrd="0" parTransId="{656931F8-2D08-410A-9872-B84362CAC73E}" sibTransId="{00CCD13C-8E30-4703-828B-789ECCD9DE8E}"/>
    <dgm:cxn modelId="{A1D45C11-E974-47B3-A605-0633EE3DE67A}" srcId="{2CF5CA0B-282B-45AE-93CE-594700D881BE}" destId="{768B5976-43AF-4FE7-BC49-EA7B77ADA859}" srcOrd="3" destOrd="0" parTransId="{5A49B204-14E3-457D-BF33-0FD9826390BD}" sibTransId="{12D63F85-132F-44D1-AD4D-DD6C6CB0BC37}"/>
    <dgm:cxn modelId="{E71E7030-F338-4719-800A-4DEF96D0B8D7}" srcId="{768B5976-43AF-4FE7-BC49-EA7B77ADA859}" destId="{7F02C7CB-6E5A-47B1-B711-3D927CED0914}" srcOrd="0" destOrd="0" parTransId="{B1DB706A-E856-46E9-B4D6-E87949514E63}" sibTransId="{7963397B-A2D2-430C-8881-EB898D90B002}"/>
    <dgm:cxn modelId="{329E6934-A483-45FD-8A6F-22D423026192}" type="presOf" srcId="{00F93035-41C2-4F3B-B5E6-BCC47641977A}" destId="{A7FB73A0-BE0C-4790-8050-0E5C17B705E1}" srcOrd="0" destOrd="0" presId="urn:microsoft.com/office/officeart/2005/8/layout/hList1"/>
    <dgm:cxn modelId="{1EC5D140-BC03-4460-B720-364FA84B0FBD}" type="presOf" srcId="{BA3D51BE-D008-4C03-BA1A-C39D9EF70898}" destId="{47E0A9CB-C499-4E6F-9643-3C044D9BD31B}" srcOrd="0" destOrd="0" presId="urn:microsoft.com/office/officeart/2005/8/layout/hList1"/>
    <dgm:cxn modelId="{87C3655C-B8DA-48A8-AB14-DC0A559FBC81}" srcId="{00F93035-41C2-4F3B-B5E6-BCC47641977A}" destId="{BA3D51BE-D008-4C03-BA1A-C39D9EF70898}" srcOrd="0" destOrd="0" parTransId="{F88C57F1-8E80-4AA4-8362-64919C8B939B}" sibTransId="{00EF8400-6847-437E-BFCF-C181C7A862E8}"/>
    <dgm:cxn modelId="{6E143464-C962-4CB0-81CA-1506A65B10C8}" type="presOf" srcId="{D767A58D-9F3F-4037-96F8-D295716B28E7}" destId="{C8E45ED6-7ED9-4FE0-8837-5DCFCB8938A1}" srcOrd="0" destOrd="0" presId="urn:microsoft.com/office/officeart/2005/8/layout/hList1"/>
    <dgm:cxn modelId="{1A043A64-EDF6-4CB7-860A-10ECAABBB9D5}" type="presOf" srcId="{FDFE02A1-4FED-4D27-B37B-1E9784E2D0AE}" destId="{47E0A9CB-C499-4E6F-9643-3C044D9BD31B}" srcOrd="0" destOrd="2" presId="urn:microsoft.com/office/officeart/2005/8/layout/hList1"/>
    <dgm:cxn modelId="{D9877C65-D685-4FA4-A3F8-92DEE1D729F6}" srcId="{4D86CAFD-442E-4058-9F34-D8671A6417BD}" destId="{2E1C3C88-961F-4802-831B-D81C61233B93}" srcOrd="0" destOrd="0" parTransId="{9512EBD9-ED85-456C-80B5-0B89570EE21A}" sibTransId="{8A56ADB1-278D-4D1C-8171-872594CCF0C9}"/>
    <dgm:cxn modelId="{A6B2C067-C351-4102-A312-BABC2EA9837A}" srcId="{00F93035-41C2-4F3B-B5E6-BCC47641977A}" destId="{FDFE02A1-4FED-4D27-B37B-1E9784E2D0AE}" srcOrd="2" destOrd="0" parTransId="{5A843C49-C8B1-4ADA-95D3-532665BA0A41}" sibTransId="{6F9CC29B-EC7B-40CD-8E39-990884A66D9C}"/>
    <dgm:cxn modelId="{128E6369-19AC-49E4-AA7C-F586C47FCD29}" srcId="{00F93035-41C2-4F3B-B5E6-BCC47641977A}" destId="{CFE97840-D6AA-4AD6-A0F1-29B80D8D2DCB}" srcOrd="1" destOrd="0" parTransId="{DAF45B8F-1B0B-44D4-97E5-B2DA11A1A225}" sibTransId="{43285F2B-3BB0-4BDB-9AC6-93D7046E84E1}"/>
    <dgm:cxn modelId="{02F8F76E-08C1-4241-9A37-30DEF12F5482}" type="presOf" srcId="{4D86CAFD-442E-4058-9F34-D8671A6417BD}" destId="{8342C55C-00F8-4E28-AC92-A5BBBBA2D26F}" srcOrd="0" destOrd="0" presId="urn:microsoft.com/office/officeart/2005/8/layout/hList1"/>
    <dgm:cxn modelId="{818B397D-9BFD-4262-B5A0-212FA9A8F3B7}" srcId="{2CF5CA0B-282B-45AE-93CE-594700D881BE}" destId="{4D86CAFD-442E-4058-9F34-D8671A6417BD}" srcOrd="2" destOrd="0" parTransId="{603AD0C3-9484-45C4-906E-BC6F73AC225C}" sibTransId="{F6D0CE27-C4ED-4096-8B56-29BE671656B7}"/>
    <dgm:cxn modelId="{FF892281-2AD2-4122-A814-C86CB57CCB0B}" type="presOf" srcId="{2E1C3C88-961F-4802-831B-D81C61233B93}" destId="{89566C1C-BF7D-40DD-8EB4-81C587FF0211}" srcOrd="0" destOrd="0" presId="urn:microsoft.com/office/officeart/2005/8/layout/hList1"/>
    <dgm:cxn modelId="{1A26DC8F-6CC3-4EC3-A109-2EBDE0A32E58}" type="presOf" srcId="{2CF5CA0B-282B-45AE-93CE-594700D881BE}" destId="{B5954F3E-97AF-472A-977E-68C7D50A1C56}" srcOrd="0" destOrd="0" presId="urn:microsoft.com/office/officeart/2005/8/layout/hList1"/>
    <dgm:cxn modelId="{E4FB3CA3-F2F9-44AC-841A-18BB17172EBF}" type="presOf" srcId="{CFE97840-D6AA-4AD6-A0F1-29B80D8D2DCB}" destId="{47E0A9CB-C499-4E6F-9643-3C044D9BD31B}" srcOrd="0" destOrd="1" presId="urn:microsoft.com/office/officeart/2005/8/layout/hList1"/>
    <dgm:cxn modelId="{303791AC-E5C6-4A98-8466-3C54FFCA5336}" type="presOf" srcId="{768B5976-43AF-4FE7-BC49-EA7B77ADA859}" destId="{7A778DB0-8374-490D-BA47-0EFF416DC2B8}" srcOrd="0" destOrd="0" presId="urn:microsoft.com/office/officeart/2005/8/layout/hList1"/>
    <dgm:cxn modelId="{0507D6BD-5837-41D5-B0B0-75C8CF90184A}" srcId="{2CF5CA0B-282B-45AE-93CE-594700D881BE}" destId="{00F93035-41C2-4F3B-B5E6-BCC47641977A}" srcOrd="1" destOrd="0" parTransId="{1E7BA839-5E3D-40EA-965F-886CD56E5C4D}" sibTransId="{41A07225-1480-4D6C-B0BA-E68D2C0C906D}"/>
    <dgm:cxn modelId="{BC2DE2C6-1CE6-40DF-9592-44CB382223F2}" type="presOf" srcId="{7F02C7CB-6E5A-47B1-B711-3D927CED0914}" destId="{712EF8B9-7296-48BC-BD64-81FED5FD2312}" srcOrd="0" destOrd="0" presId="urn:microsoft.com/office/officeart/2005/8/layout/hList1"/>
    <dgm:cxn modelId="{DB09D6EA-2AC7-48C9-B5AB-D11727EA7B5C}" srcId="{2CF5CA0B-282B-45AE-93CE-594700D881BE}" destId="{D767A58D-9F3F-4037-96F8-D295716B28E7}" srcOrd="0" destOrd="0" parTransId="{5F9FFA75-B5E1-4E17-A63E-66C8C95BF090}" sibTransId="{A3F364B0-54F8-4F0F-B1F2-67AEF46CAB46}"/>
    <dgm:cxn modelId="{1B114EFD-3A16-4A41-9FA9-2F28847F4547}" type="presOf" srcId="{A51F89A5-BE8C-446A-879E-107C36ADED63}" destId="{4EC4A996-776F-41CB-AD99-F27A59FE2FCB}" srcOrd="0" destOrd="0" presId="urn:microsoft.com/office/officeart/2005/8/layout/hList1"/>
    <dgm:cxn modelId="{2BBBB075-8B37-40A3-A78A-99C6FA697450}" type="presParOf" srcId="{B5954F3E-97AF-472A-977E-68C7D50A1C56}" destId="{F1B72AD4-D452-4C95-A579-AFE38F549F10}" srcOrd="0" destOrd="0" presId="urn:microsoft.com/office/officeart/2005/8/layout/hList1"/>
    <dgm:cxn modelId="{35515D61-588C-4DDC-8FE9-FF2A35D71DAC}" type="presParOf" srcId="{F1B72AD4-D452-4C95-A579-AFE38F549F10}" destId="{C8E45ED6-7ED9-4FE0-8837-5DCFCB8938A1}" srcOrd="0" destOrd="0" presId="urn:microsoft.com/office/officeart/2005/8/layout/hList1"/>
    <dgm:cxn modelId="{4C23C4F1-DCAA-4214-818A-753C33CA2089}" type="presParOf" srcId="{F1B72AD4-D452-4C95-A579-AFE38F549F10}" destId="{4EC4A996-776F-41CB-AD99-F27A59FE2FCB}" srcOrd="1" destOrd="0" presId="urn:microsoft.com/office/officeart/2005/8/layout/hList1"/>
    <dgm:cxn modelId="{7CD22EDD-383C-492F-BBBA-32FD49F31319}" type="presParOf" srcId="{B5954F3E-97AF-472A-977E-68C7D50A1C56}" destId="{54B32E6F-72E5-47FA-906A-AA6BC49325EC}" srcOrd="1" destOrd="0" presId="urn:microsoft.com/office/officeart/2005/8/layout/hList1"/>
    <dgm:cxn modelId="{BBEC4CEC-AB4D-4A61-B9EE-4CD43D2F6986}" type="presParOf" srcId="{B5954F3E-97AF-472A-977E-68C7D50A1C56}" destId="{A66F20C3-CD6C-417B-BA83-BED1F9E9A68E}" srcOrd="2" destOrd="0" presId="urn:microsoft.com/office/officeart/2005/8/layout/hList1"/>
    <dgm:cxn modelId="{CAC5A469-212D-42FA-9837-9CD8646875E6}" type="presParOf" srcId="{A66F20C3-CD6C-417B-BA83-BED1F9E9A68E}" destId="{A7FB73A0-BE0C-4790-8050-0E5C17B705E1}" srcOrd="0" destOrd="0" presId="urn:microsoft.com/office/officeart/2005/8/layout/hList1"/>
    <dgm:cxn modelId="{CF0214A5-907A-4D7E-AE0E-83B1911D61AC}" type="presParOf" srcId="{A66F20C3-CD6C-417B-BA83-BED1F9E9A68E}" destId="{47E0A9CB-C499-4E6F-9643-3C044D9BD31B}" srcOrd="1" destOrd="0" presId="urn:microsoft.com/office/officeart/2005/8/layout/hList1"/>
    <dgm:cxn modelId="{4353D95C-DEA9-4B93-B53C-17E8C306491B}" type="presParOf" srcId="{B5954F3E-97AF-472A-977E-68C7D50A1C56}" destId="{4C8C2DDF-6127-4F9C-9F13-05DB92B97B30}" srcOrd="3" destOrd="0" presId="urn:microsoft.com/office/officeart/2005/8/layout/hList1"/>
    <dgm:cxn modelId="{07AC7754-49C5-4725-B673-D7F9E8689CCC}" type="presParOf" srcId="{B5954F3E-97AF-472A-977E-68C7D50A1C56}" destId="{E0F8EAD2-2E54-4850-B8B2-ACFE50E52649}" srcOrd="4" destOrd="0" presId="urn:microsoft.com/office/officeart/2005/8/layout/hList1"/>
    <dgm:cxn modelId="{55A60B01-141A-4D3C-8B7C-A2FC233588C2}" type="presParOf" srcId="{E0F8EAD2-2E54-4850-B8B2-ACFE50E52649}" destId="{8342C55C-00F8-4E28-AC92-A5BBBBA2D26F}" srcOrd="0" destOrd="0" presId="urn:microsoft.com/office/officeart/2005/8/layout/hList1"/>
    <dgm:cxn modelId="{3ACB42A1-FC0A-4A93-91FD-C14B6C7025E5}" type="presParOf" srcId="{E0F8EAD2-2E54-4850-B8B2-ACFE50E52649}" destId="{89566C1C-BF7D-40DD-8EB4-81C587FF0211}" srcOrd="1" destOrd="0" presId="urn:microsoft.com/office/officeart/2005/8/layout/hList1"/>
    <dgm:cxn modelId="{E66AA1A0-BD8F-4858-82DA-54237A389400}" type="presParOf" srcId="{B5954F3E-97AF-472A-977E-68C7D50A1C56}" destId="{8EA5B680-F605-432D-8722-0246C674E865}" srcOrd="5" destOrd="0" presId="urn:microsoft.com/office/officeart/2005/8/layout/hList1"/>
    <dgm:cxn modelId="{33995B36-90C7-4545-95EF-F3107EC7F594}" type="presParOf" srcId="{B5954F3E-97AF-472A-977E-68C7D50A1C56}" destId="{4E4B66D3-211B-4AFD-B6B4-258CFC596446}" srcOrd="6" destOrd="0" presId="urn:microsoft.com/office/officeart/2005/8/layout/hList1"/>
    <dgm:cxn modelId="{08EE6E9B-DAB9-43A3-967C-7E5FC2336B92}" type="presParOf" srcId="{4E4B66D3-211B-4AFD-B6B4-258CFC596446}" destId="{7A778DB0-8374-490D-BA47-0EFF416DC2B8}" srcOrd="0" destOrd="0" presId="urn:microsoft.com/office/officeart/2005/8/layout/hList1"/>
    <dgm:cxn modelId="{8A267338-E5CE-4264-BD1F-CE031B14215F}" type="presParOf" srcId="{4E4B66D3-211B-4AFD-B6B4-258CFC596446}" destId="{712EF8B9-7296-48BC-BD64-81FED5FD231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A32196-771A-434F-B21E-BD2C664A6C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C4E5B26-DBC9-4706-A972-F3628F2307F1}" type="pres">
      <dgm:prSet presAssocID="{B4A32196-771A-434F-B21E-BD2C664A6CF9}" presName="diagram" presStyleCnt="0">
        <dgm:presLayoutVars>
          <dgm:dir/>
          <dgm:resizeHandles val="exact"/>
        </dgm:presLayoutVars>
      </dgm:prSet>
      <dgm:spPr/>
    </dgm:pt>
  </dgm:ptLst>
  <dgm:cxnLst>
    <dgm:cxn modelId="{D4A2BD1E-AB03-4D4D-BB88-87A40171F8A4}" type="presOf" srcId="{B4A32196-771A-434F-B21E-BD2C664A6CF9}" destId="{7C4E5B26-DBC9-4706-A972-F3628F2307F1}"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15C56-908A-45D6-B47C-5E7158C81D1E}">
      <dsp:nvSpPr>
        <dsp:cNvPr id="0" name=""/>
        <dsp:cNvSpPr/>
      </dsp:nvSpPr>
      <dsp:spPr>
        <a:xfrm>
          <a:off x="947431" y="418071"/>
          <a:ext cx="1830513" cy="1315673"/>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AA068A-71F3-46A3-ADE6-9E7315600C68}">
      <dsp:nvSpPr>
        <dsp:cNvPr id="0" name=""/>
        <dsp:cNvSpPr/>
      </dsp:nvSpPr>
      <dsp:spPr>
        <a:xfrm>
          <a:off x="1714" y="1714360"/>
          <a:ext cx="3721947" cy="2698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marL="0" lvl="0" indent="0" algn="ctr" defTabSz="622300">
            <a:lnSpc>
              <a:spcPct val="90000"/>
            </a:lnSpc>
            <a:spcBef>
              <a:spcPct val="0"/>
            </a:spcBef>
            <a:spcAft>
              <a:spcPct val="35000"/>
            </a:spcAft>
            <a:buNone/>
          </a:pPr>
          <a:r>
            <a:rPr lang="en-US" sz="1400" b="1" i="1" kern="1200" dirty="0"/>
            <a:t>Ability to describe the concept in some details or fluent</a:t>
          </a:r>
        </a:p>
        <a:p>
          <a:pPr marL="0" lvl="0" indent="0" algn="ctr" defTabSz="622300">
            <a:lnSpc>
              <a:spcPct val="90000"/>
            </a:lnSpc>
            <a:spcBef>
              <a:spcPct val="0"/>
            </a:spcBef>
            <a:spcAft>
              <a:spcPct val="35000"/>
            </a:spcAft>
            <a:buNone/>
          </a:pPr>
          <a:r>
            <a:rPr lang="en-US" sz="1300" kern="1200" dirty="0"/>
            <a:t>Racial disparities</a:t>
          </a:r>
        </a:p>
        <a:p>
          <a:pPr marL="0" lvl="0" indent="0" algn="ctr" defTabSz="622300">
            <a:lnSpc>
              <a:spcPct val="90000"/>
            </a:lnSpc>
            <a:spcBef>
              <a:spcPct val="0"/>
            </a:spcBef>
            <a:spcAft>
              <a:spcPct val="35000"/>
            </a:spcAft>
            <a:buNone/>
          </a:pPr>
          <a:r>
            <a:rPr lang="en-US" sz="1300" kern="1200" dirty="0"/>
            <a:t>Racial Equity</a:t>
          </a:r>
        </a:p>
        <a:p>
          <a:pPr marL="0" lvl="0" indent="0" algn="ctr" defTabSz="622300">
            <a:lnSpc>
              <a:spcPct val="90000"/>
            </a:lnSpc>
            <a:spcBef>
              <a:spcPct val="0"/>
            </a:spcBef>
            <a:spcAft>
              <a:spcPct val="35000"/>
            </a:spcAft>
            <a:buNone/>
          </a:pPr>
          <a:r>
            <a:rPr lang="en-US" sz="1300" kern="1200" dirty="0"/>
            <a:t>Color Blindness</a:t>
          </a:r>
        </a:p>
        <a:p>
          <a:pPr marL="0" lvl="0" indent="0" algn="ctr" defTabSz="622300">
            <a:lnSpc>
              <a:spcPct val="90000"/>
            </a:lnSpc>
            <a:spcBef>
              <a:spcPct val="0"/>
            </a:spcBef>
            <a:spcAft>
              <a:spcPct val="35000"/>
            </a:spcAft>
            <a:buNone/>
          </a:pPr>
          <a:r>
            <a:rPr lang="en-US" sz="1300" kern="1200" dirty="0"/>
            <a:t>White privilege</a:t>
          </a:r>
        </a:p>
        <a:p>
          <a:pPr marL="0" lvl="0" indent="0" algn="ctr" defTabSz="622300">
            <a:lnSpc>
              <a:spcPct val="90000"/>
            </a:lnSpc>
            <a:spcBef>
              <a:spcPct val="0"/>
            </a:spcBef>
            <a:spcAft>
              <a:spcPct val="35000"/>
            </a:spcAft>
            <a:buNone/>
          </a:pPr>
          <a:r>
            <a:rPr lang="en-US" sz="1300" kern="1200" dirty="0"/>
            <a:t>White dominant culture</a:t>
          </a:r>
        </a:p>
        <a:p>
          <a:pPr marL="0" lvl="0" indent="0" algn="ctr" defTabSz="622300">
            <a:lnSpc>
              <a:spcPct val="90000"/>
            </a:lnSpc>
            <a:spcBef>
              <a:spcPct val="0"/>
            </a:spcBef>
            <a:spcAft>
              <a:spcPct val="35000"/>
            </a:spcAft>
            <a:buNone/>
          </a:pPr>
          <a:r>
            <a:rPr lang="en-US" sz="1300" kern="1200" dirty="0"/>
            <a:t>Anti-blackness</a:t>
          </a:r>
        </a:p>
        <a:p>
          <a:pPr marL="0" lvl="0" indent="0" algn="ctr" defTabSz="622300">
            <a:lnSpc>
              <a:spcPct val="90000"/>
            </a:lnSpc>
            <a:spcBef>
              <a:spcPct val="0"/>
            </a:spcBef>
            <a:spcAft>
              <a:spcPct val="35000"/>
            </a:spcAft>
            <a:buNone/>
          </a:pPr>
          <a:r>
            <a:rPr lang="en-US" sz="1300" kern="1200" dirty="0"/>
            <a:t>Institutional Racism</a:t>
          </a:r>
        </a:p>
        <a:p>
          <a:pPr marL="0" lvl="0" indent="0" algn="ctr" defTabSz="622300">
            <a:lnSpc>
              <a:spcPct val="90000"/>
            </a:lnSpc>
            <a:spcBef>
              <a:spcPct val="0"/>
            </a:spcBef>
            <a:spcAft>
              <a:spcPct val="35000"/>
            </a:spcAft>
            <a:buNone/>
          </a:pPr>
          <a:r>
            <a:rPr lang="en-US" sz="1300" kern="1200" dirty="0"/>
            <a:t>Structural Racism</a:t>
          </a:r>
        </a:p>
        <a:p>
          <a:pPr marL="0" lvl="0" indent="0" algn="ctr" defTabSz="622300">
            <a:lnSpc>
              <a:spcPct val="90000"/>
            </a:lnSpc>
            <a:spcBef>
              <a:spcPct val="0"/>
            </a:spcBef>
            <a:spcAft>
              <a:spcPct val="35000"/>
            </a:spcAft>
            <a:buNone/>
          </a:pPr>
          <a:r>
            <a:rPr lang="en-US" sz="1300" kern="1200" dirty="0"/>
            <a:t>Racial Equity lens</a:t>
          </a:r>
        </a:p>
        <a:p>
          <a:pPr marL="0" lvl="0" indent="0" algn="ctr" defTabSz="622300">
            <a:lnSpc>
              <a:spcPct val="90000"/>
            </a:lnSpc>
            <a:spcBef>
              <a:spcPct val="0"/>
            </a:spcBef>
            <a:spcAft>
              <a:spcPct val="35000"/>
            </a:spcAft>
            <a:buNone/>
          </a:pPr>
          <a:r>
            <a:rPr lang="en-US" sz="1300" kern="1200" dirty="0"/>
            <a:t>Historical impact of housing policy on homelessness</a:t>
          </a:r>
        </a:p>
      </dsp:txBody>
      <dsp:txXfrm>
        <a:off x="1714" y="1714360"/>
        <a:ext cx="3721947" cy="2698481"/>
      </dsp:txXfrm>
    </dsp:sp>
    <dsp:sp modelId="{0A00C658-CD0B-4480-AEB7-3DEC8D021C3B}">
      <dsp:nvSpPr>
        <dsp:cNvPr id="0" name=""/>
        <dsp:cNvSpPr/>
      </dsp:nvSpPr>
      <dsp:spPr>
        <a:xfrm>
          <a:off x="4507074" y="401551"/>
          <a:ext cx="1967067" cy="1247622"/>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B2B3AB-B626-4CDF-B79D-99CB33C027D3}">
      <dsp:nvSpPr>
        <dsp:cNvPr id="0" name=""/>
        <dsp:cNvSpPr/>
      </dsp:nvSpPr>
      <dsp:spPr>
        <a:xfrm>
          <a:off x="4034193" y="1742931"/>
          <a:ext cx="3084580" cy="1144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marL="0" lvl="0" indent="0" algn="ctr" defTabSz="622300">
            <a:lnSpc>
              <a:spcPct val="100000"/>
            </a:lnSpc>
            <a:spcBef>
              <a:spcPct val="0"/>
            </a:spcBef>
            <a:spcAft>
              <a:spcPts val="0"/>
            </a:spcAft>
            <a:buNone/>
          </a:pPr>
          <a:r>
            <a:rPr lang="en-US" sz="1400" b="1" i="1" kern="1200" dirty="0"/>
            <a:t>Basic Understanding of the concepts</a:t>
          </a:r>
        </a:p>
        <a:p>
          <a:pPr marL="0" lvl="0" indent="0" algn="ctr" defTabSz="622300">
            <a:lnSpc>
              <a:spcPct val="100000"/>
            </a:lnSpc>
            <a:spcBef>
              <a:spcPct val="0"/>
            </a:spcBef>
            <a:spcAft>
              <a:spcPts val="0"/>
            </a:spcAft>
            <a:buNone/>
          </a:pPr>
          <a:r>
            <a:rPr lang="en-US" sz="1400" b="0" i="0" kern="1200" dirty="0"/>
            <a:t>Race as a social construct</a:t>
          </a:r>
        </a:p>
        <a:p>
          <a:pPr marL="0" lvl="0" indent="0" algn="ctr" defTabSz="622300">
            <a:lnSpc>
              <a:spcPct val="100000"/>
            </a:lnSpc>
            <a:spcBef>
              <a:spcPct val="0"/>
            </a:spcBef>
            <a:spcAft>
              <a:spcPts val="0"/>
            </a:spcAft>
            <a:buNone/>
          </a:pPr>
          <a:endParaRPr lang="en-US" sz="1400" b="0" i="0" kern="1200" dirty="0"/>
        </a:p>
        <a:p>
          <a:pPr marL="0" lvl="0" indent="0" algn="ctr" defTabSz="622300">
            <a:lnSpc>
              <a:spcPct val="100000"/>
            </a:lnSpc>
            <a:spcBef>
              <a:spcPct val="0"/>
            </a:spcBef>
            <a:spcAft>
              <a:spcPts val="0"/>
            </a:spcAft>
            <a:buNone/>
          </a:pPr>
          <a:r>
            <a:rPr lang="en-US" sz="1400" b="0" i="0" kern="1200" dirty="0"/>
            <a:t>Contemporary manifestations of housing discrimination in the United States</a:t>
          </a:r>
        </a:p>
        <a:p>
          <a:pPr marL="0" lvl="0" indent="0" algn="ctr" defTabSz="622300">
            <a:lnSpc>
              <a:spcPct val="100000"/>
            </a:lnSpc>
            <a:spcBef>
              <a:spcPct val="0"/>
            </a:spcBef>
            <a:spcAft>
              <a:spcPts val="0"/>
            </a:spcAft>
            <a:buNone/>
          </a:pPr>
          <a:endParaRPr lang="en-US" sz="1400" b="0" i="0" kern="1200" dirty="0"/>
        </a:p>
        <a:p>
          <a:pPr marL="0" lvl="0" indent="0" algn="ctr" defTabSz="622300">
            <a:lnSpc>
              <a:spcPct val="100000"/>
            </a:lnSpc>
            <a:spcBef>
              <a:spcPct val="0"/>
            </a:spcBef>
            <a:spcAft>
              <a:spcPts val="0"/>
            </a:spcAft>
            <a:buNone/>
          </a:pPr>
          <a:r>
            <a:rPr lang="en-US" sz="1400" kern="1200" dirty="0"/>
            <a:t>Intersection of homelessness and structural racism</a:t>
          </a:r>
          <a:endParaRPr lang="en-US" sz="1400" b="0" i="0" kern="1200" dirty="0"/>
        </a:p>
      </dsp:txBody>
      <dsp:txXfrm>
        <a:off x="4034193" y="1742931"/>
        <a:ext cx="3084580" cy="1144379"/>
      </dsp:txXfrm>
    </dsp:sp>
    <dsp:sp modelId="{80C7B28E-4A43-47A9-9B95-DBCB1481BFF7}">
      <dsp:nvSpPr>
        <dsp:cNvPr id="0" name=""/>
        <dsp:cNvSpPr/>
      </dsp:nvSpPr>
      <dsp:spPr>
        <a:xfrm>
          <a:off x="7853033" y="431273"/>
          <a:ext cx="2122685" cy="1297736"/>
        </a:xfrm>
        <a:prstGeom prst="round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AE301B-2579-4BA4-8370-8673E879A843}">
      <dsp:nvSpPr>
        <dsp:cNvPr id="0" name=""/>
        <dsp:cNvSpPr/>
      </dsp:nvSpPr>
      <dsp:spPr>
        <a:xfrm>
          <a:off x="7429304" y="1736382"/>
          <a:ext cx="3084580" cy="1144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0" numCol="1" spcCol="1270" anchor="t" anchorCtr="0">
          <a:noAutofit/>
        </a:bodyPr>
        <a:lstStyle/>
        <a:p>
          <a:pPr marL="0" lvl="0" indent="0" algn="ctr" defTabSz="622300">
            <a:lnSpc>
              <a:spcPct val="90000"/>
            </a:lnSpc>
            <a:spcBef>
              <a:spcPct val="0"/>
            </a:spcBef>
            <a:spcAft>
              <a:spcPct val="35000"/>
            </a:spcAft>
            <a:buNone/>
          </a:pPr>
          <a:r>
            <a:rPr lang="en-US" sz="1400" b="1" i="1" kern="1200" dirty="0"/>
            <a:t>Mixed – some people were aware of these concepts and others weren’t</a:t>
          </a:r>
        </a:p>
        <a:p>
          <a:pPr marL="0" lvl="0" indent="0" algn="ctr" defTabSz="622300">
            <a:lnSpc>
              <a:spcPct val="90000"/>
            </a:lnSpc>
            <a:spcBef>
              <a:spcPct val="0"/>
            </a:spcBef>
            <a:spcAft>
              <a:spcPct val="35000"/>
            </a:spcAft>
            <a:buNone/>
          </a:pPr>
          <a:r>
            <a:rPr lang="en-US" sz="1300" b="0" i="0" kern="1200" dirty="0"/>
            <a:t>Anti-blackness</a:t>
          </a:r>
        </a:p>
        <a:p>
          <a:pPr marL="0" lvl="0" indent="0" algn="ctr" defTabSz="622300">
            <a:lnSpc>
              <a:spcPct val="90000"/>
            </a:lnSpc>
            <a:spcBef>
              <a:spcPct val="0"/>
            </a:spcBef>
            <a:spcAft>
              <a:spcPct val="35000"/>
            </a:spcAft>
            <a:buNone/>
          </a:pPr>
          <a:r>
            <a:rPr lang="en-US" sz="1300" b="0" i="0" kern="1200" dirty="0"/>
            <a:t>Internalized Racial Oppression</a:t>
          </a:r>
        </a:p>
      </dsp:txBody>
      <dsp:txXfrm>
        <a:off x="7429304" y="1736382"/>
        <a:ext cx="3084580" cy="11443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59EEF-4AF2-466F-A23E-19191AB37525}">
      <dsp:nvSpPr>
        <dsp:cNvPr id="0" name=""/>
        <dsp:cNvSpPr/>
      </dsp:nvSpPr>
      <dsp:spPr>
        <a:xfrm>
          <a:off x="16637" y="1474"/>
          <a:ext cx="3317085" cy="1990251"/>
        </a:xfrm>
        <a:prstGeom prst="rect">
          <a:avLst/>
        </a:prstGeom>
        <a:solidFill>
          <a:schemeClr val="accent5">
            <a:lumMod val="75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Professional Development/Hiring practices</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Examine hiring practices so staff matches their community</a:t>
          </a:r>
        </a:p>
      </dsp:txBody>
      <dsp:txXfrm>
        <a:off x="16637" y="1474"/>
        <a:ext cx="3317085" cy="1990251"/>
      </dsp:txXfrm>
    </dsp:sp>
    <dsp:sp modelId="{58F10FAA-6722-4E9B-B82D-DB6AF6B75619}">
      <dsp:nvSpPr>
        <dsp:cNvPr id="0" name=""/>
        <dsp:cNvSpPr/>
      </dsp:nvSpPr>
      <dsp:spPr>
        <a:xfrm>
          <a:off x="3665430" y="1474"/>
          <a:ext cx="3317085" cy="1990251"/>
        </a:xfrm>
        <a:prstGeom prst="rect">
          <a:avLst/>
        </a:prstGeom>
        <a:solidFill>
          <a:schemeClr val="accent5">
            <a:lumMod val="75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Diversity in senior leadership</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Staffing diversity on Board of Directors</a:t>
          </a:r>
        </a:p>
      </dsp:txBody>
      <dsp:txXfrm>
        <a:off x="3665430" y="1474"/>
        <a:ext cx="3317085" cy="1990251"/>
      </dsp:txXfrm>
    </dsp:sp>
    <dsp:sp modelId="{1509BA43-28E5-49DE-83F9-C07BEFD952A3}">
      <dsp:nvSpPr>
        <dsp:cNvPr id="0" name=""/>
        <dsp:cNvSpPr/>
      </dsp:nvSpPr>
      <dsp:spPr>
        <a:xfrm>
          <a:off x="7314224" y="1474"/>
          <a:ext cx="3317085" cy="1990251"/>
        </a:xfrm>
        <a:prstGeom prst="rect">
          <a:avLst/>
        </a:prstGeom>
        <a:solidFill>
          <a:schemeClr val="accent5">
            <a:lumMod val="75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Wages</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 Increasing wages so staff can earn a living wage</a:t>
          </a:r>
        </a:p>
      </dsp:txBody>
      <dsp:txXfrm>
        <a:off x="7314224" y="1474"/>
        <a:ext cx="3317085" cy="1990251"/>
      </dsp:txXfrm>
    </dsp:sp>
    <dsp:sp modelId="{B3A22BAD-4473-4221-8136-4C20A114C6D4}">
      <dsp:nvSpPr>
        <dsp:cNvPr id="0" name=""/>
        <dsp:cNvSpPr/>
      </dsp:nvSpPr>
      <dsp:spPr>
        <a:xfrm>
          <a:off x="16637" y="2323433"/>
          <a:ext cx="3317085" cy="1990251"/>
        </a:xfrm>
        <a:prstGeom prst="rect">
          <a:avLst/>
        </a:prstGeom>
        <a:solidFill>
          <a:schemeClr val="bg1">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Client/Community Engagement</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Listening to people working directly in the field and to those with loved experience;</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 Engaging community partners to develop strategies to address racial inequities in our homelessness response</a:t>
          </a:r>
        </a:p>
      </dsp:txBody>
      <dsp:txXfrm>
        <a:off x="16637" y="2323433"/>
        <a:ext cx="3317085" cy="1990251"/>
      </dsp:txXfrm>
    </dsp:sp>
    <dsp:sp modelId="{B91B340D-0AC3-41B6-B77F-88DB065B5D93}">
      <dsp:nvSpPr>
        <dsp:cNvPr id="0" name=""/>
        <dsp:cNvSpPr/>
      </dsp:nvSpPr>
      <dsp:spPr>
        <a:xfrm>
          <a:off x="3665430" y="2323433"/>
          <a:ext cx="3317085" cy="1990251"/>
        </a:xfrm>
        <a:prstGeom prst="rect">
          <a:avLst/>
        </a:prstGeom>
        <a:solidFill>
          <a:schemeClr val="bg1">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Housing</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Fair Access to Housing; Fair access to PSH, Decriminalize homelessness; prioritize some better options for non-chronic homeless population</a:t>
          </a:r>
        </a:p>
      </dsp:txBody>
      <dsp:txXfrm>
        <a:off x="3665430" y="2323433"/>
        <a:ext cx="3317085" cy="1990251"/>
      </dsp:txXfrm>
    </dsp:sp>
    <dsp:sp modelId="{D89FB33C-7C52-47F6-80C8-B152A64190A4}">
      <dsp:nvSpPr>
        <dsp:cNvPr id="0" name=""/>
        <dsp:cNvSpPr/>
      </dsp:nvSpPr>
      <dsp:spPr>
        <a:xfrm>
          <a:off x="7314224" y="2323433"/>
          <a:ext cx="3317085" cy="1990251"/>
        </a:xfrm>
        <a:prstGeom prst="rect">
          <a:avLst/>
        </a:prstGeom>
        <a:solidFill>
          <a:schemeClr val="bg1">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i="0" u="none" strike="noStrike" kern="1200" baseline="0" dirty="0">
              <a:solidFill>
                <a:schemeClr val="bg1"/>
              </a:solidFill>
            </a:rPr>
            <a:t>Accountability</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Internal trainings and accountability measures to ensure the CoC itself is modeling the practice/process of working through a racial equity lens; </a:t>
          </a:r>
        </a:p>
        <a:p>
          <a:pPr marL="0" lvl="0" indent="0" algn="ctr" defTabSz="889000">
            <a:lnSpc>
              <a:spcPct val="90000"/>
            </a:lnSpc>
            <a:spcBef>
              <a:spcPct val="0"/>
            </a:spcBef>
            <a:spcAft>
              <a:spcPct val="35000"/>
            </a:spcAft>
            <a:buNone/>
          </a:pPr>
          <a:r>
            <a:rPr lang="en-US" sz="1400" b="0" i="0" u="none" strike="noStrike" kern="1200" baseline="0" dirty="0">
              <a:solidFill>
                <a:schemeClr val="bg1"/>
              </a:solidFill>
            </a:rPr>
            <a:t>Using data to inform service delivery and partnerships</a:t>
          </a:r>
        </a:p>
      </dsp:txBody>
      <dsp:txXfrm>
        <a:off x="7314224" y="2323433"/>
        <a:ext cx="3317085" cy="1990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C908F-C599-495D-932D-1F3049B024F2}">
      <dsp:nvSpPr>
        <dsp:cNvPr id="0" name=""/>
        <dsp:cNvSpPr/>
      </dsp:nvSpPr>
      <dsp:spPr>
        <a:xfrm>
          <a:off x="3286" y="264749"/>
          <a:ext cx="3203971"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Accessibility</a:t>
          </a:r>
        </a:p>
      </dsp:txBody>
      <dsp:txXfrm>
        <a:off x="3286" y="264749"/>
        <a:ext cx="3203971" cy="432000"/>
      </dsp:txXfrm>
    </dsp:sp>
    <dsp:sp modelId="{ACB05570-C1A0-4FB7-9BC5-65272B4ACAD1}">
      <dsp:nvSpPr>
        <dsp:cNvPr id="0" name=""/>
        <dsp:cNvSpPr/>
      </dsp:nvSpPr>
      <dsp:spPr>
        <a:xfrm>
          <a:off x="3286" y="696749"/>
          <a:ext cx="3203971" cy="3705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We provide supplemental resources and support to address barriers to accessing CES services (i.e., transportation resources, reminder calls, and technology) (71%)</a:t>
          </a:r>
        </a:p>
        <a:p>
          <a:pPr marL="114300" lvl="1" indent="-114300" algn="l" defTabSz="666750">
            <a:lnSpc>
              <a:spcPct val="90000"/>
            </a:lnSpc>
            <a:spcBef>
              <a:spcPct val="0"/>
            </a:spcBef>
            <a:spcAft>
              <a:spcPct val="15000"/>
            </a:spcAft>
            <a:buChar char="•"/>
          </a:pPr>
          <a:r>
            <a:rPr lang="en-US" sz="1500" kern="1200" dirty="0"/>
            <a:t>We have standardized a CES intake and assessment that is trauma-informed (77%)</a:t>
          </a:r>
        </a:p>
        <a:p>
          <a:pPr marL="114300" lvl="1" indent="-114300" algn="l" defTabSz="666750">
            <a:lnSpc>
              <a:spcPct val="90000"/>
            </a:lnSpc>
            <a:spcBef>
              <a:spcPct val="0"/>
            </a:spcBef>
            <a:spcAft>
              <a:spcPct val="15000"/>
            </a:spcAft>
            <a:buChar char="•"/>
          </a:pPr>
          <a:r>
            <a:rPr lang="en-US" sz="1500" b="0" i="0" u="none" strike="noStrike" kern="1200" baseline="0" dirty="0">
              <a:solidFill>
                <a:srgbClr val="333E48"/>
              </a:solidFill>
            </a:rPr>
            <a:t>We have standardized a CES intake and assessment process that is strengths based</a:t>
          </a:r>
          <a:r>
            <a:rPr lang="en-US" sz="1500" kern="1200" dirty="0">
              <a:solidFill>
                <a:srgbClr val="333E48"/>
              </a:solidFill>
            </a:rPr>
            <a:t> </a:t>
          </a:r>
          <a:r>
            <a:rPr lang="en-US" sz="1500" b="0" i="0" u="none" strike="noStrike" kern="1200" baseline="0" dirty="0">
              <a:solidFill>
                <a:srgbClr val="333E48"/>
              </a:solidFill>
            </a:rPr>
            <a:t>(i.e., it focuses on the client's assets and strengths rather than their deficits) (71%)</a:t>
          </a:r>
          <a:endParaRPr lang="en-US" sz="1500" kern="1200" dirty="0"/>
        </a:p>
        <a:p>
          <a:pPr marL="114300" lvl="1" indent="-114300" algn="l" defTabSz="666750">
            <a:lnSpc>
              <a:spcPct val="90000"/>
            </a:lnSpc>
            <a:spcBef>
              <a:spcPct val="0"/>
            </a:spcBef>
            <a:spcAft>
              <a:spcPct val="15000"/>
            </a:spcAft>
            <a:buChar char="•"/>
          </a:pPr>
          <a:r>
            <a:rPr lang="en-US" sz="1500" b="0" i="0" u="none" strike="noStrike" kern="1200" baseline="0" dirty="0">
              <a:solidFill>
                <a:srgbClr val="333E48"/>
              </a:solidFill>
            </a:rPr>
            <a:t>The screening tool being used for housing prioritization is fair and equitable for all being served (71%)</a:t>
          </a:r>
        </a:p>
      </dsp:txBody>
      <dsp:txXfrm>
        <a:off x="3286" y="696749"/>
        <a:ext cx="3203971" cy="3705750"/>
      </dsp:txXfrm>
    </dsp:sp>
    <dsp:sp modelId="{25CCA882-154A-4F01-A2A0-6C079C92390B}">
      <dsp:nvSpPr>
        <dsp:cNvPr id="0" name=""/>
        <dsp:cNvSpPr/>
      </dsp:nvSpPr>
      <dsp:spPr>
        <a:xfrm>
          <a:off x="3655814" y="264749"/>
          <a:ext cx="3203971"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dirty="0">
              <a:solidFill>
                <a:schemeClr val="bg1"/>
              </a:solidFill>
            </a:rPr>
            <a:t>Who has Access</a:t>
          </a:r>
        </a:p>
      </dsp:txBody>
      <dsp:txXfrm>
        <a:off x="3655814" y="264749"/>
        <a:ext cx="3203971" cy="432000"/>
      </dsp:txXfrm>
    </dsp:sp>
    <dsp:sp modelId="{56EDA633-B399-4B2C-828F-C56D32267C17}">
      <dsp:nvSpPr>
        <dsp:cNvPr id="0" name=""/>
        <dsp:cNvSpPr/>
      </dsp:nvSpPr>
      <dsp:spPr>
        <a:xfrm>
          <a:off x="3655814" y="696749"/>
          <a:ext cx="3203971" cy="3705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CES is accessible for people with a severe mental illness (83%)</a:t>
          </a:r>
          <a:endParaRPr lang="en-US" sz="1500" b="0" i="0" u="none" strike="noStrike" kern="1200" baseline="0" dirty="0">
            <a:solidFill>
              <a:srgbClr val="333E48"/>
            </a:solidFill>
          </a:endParaRPr>
        </a:p>
        <a:p>
          <a:pPr marL="114300" lvl="1" indent="-114300" algn="l" defTabSz="666750">
            <a:lnSpc>
              <a:spcPct val="90000"/>
            </a:lnSpc>
            <a:spcBef>
              <a:spcPct val="0"/>
            </a:spcBef>
            <a:spcAft>
              <a:spcPct val="15000"/>
            </a:spcAft>
            <a:buChar char="•"/>
          </a:pPr>
          <a:r>
            <a:rPr lang="en-US" sz="1500" b="0" i="0" u="none" strike="noStrike" kern="1200" baseline="0" dirty="0">
              <a:solidFill>
                <a:srgbClr val="333E48"/>
              </a:solidFill>
            </a:rPr>
            <a:t>The CES is accessible for those who have a hearing impairment, vision impairment and/or mobility issues (53%)</a:t>
          </a:r>
          <a:endParaRPr lang="en-US" sz="1500" kern="1200" dirty="0"/>
        </a:p>
      </dsp:txBody>
      <dsp:txXfrm>
        <a:off x="3655814" y="696749"/>
        <a:ext cx="3203971" cy="3705750"/>
      </dsp:txXfrm>
    </dsp:sp>
    <dsp:sp modelId="{6246D764-AF8D-4294-AF24-70C2FE21BA40}">
      <dsp:nvSpPr>
        <dsp:cNvPr id="0" name=""/>
        <dsp:cNvSpPr/>
      </dsp:nvSpPr>
      <dsp:spPr>
        <a:xfrm>
          <a:off x="7308342" y="264749"/>
          <a:ext cx="3203971"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b="1" kern="1200" dirty="0"/>
            <a:t>Hiring Practices</a:t>
          </a:r>
        </a:p>
      </dsp:txBody>
      <dsp:txXfrm>
        <a:off x="7308342" y="264749"/>
        <a:ext cx="3203971" cy="432000"/>
      </dsp:txXfrm>
    </dsp:sp>
    <dsp:sp modelId="{1F7FA790-DD74-4BFF-913F-A7B072731D05}">
      <dsp:nvSpPr>
        <dsp:cNvPr id="0" name=""/>
        <dsp:cNvSpPr/>
      </dsp:nvSpPr>
      <dsp:spPr>
        <a:xfrm>
          <a:off x="7308342" y="696749"/>
          <a:ext cx="3203971" cy="37057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i="0" u="none" strike="noStrike" kern="1200" baseline="0" dirty="0">
              <a:solidFill>
                <a:srgbClr val="333E48"/>
              </a:solidFill>
            </a:rPr>
            <a:t>The CoC prioritizes hiring people with lived experience within the coordinated entry system (71%)</a:t>
          </a:r>
          <a:endParaRPr lang="en-US" sz="1500" kern="1200" dirty="0"/>
        </a:p>
        <a:p>
          <a:pPr marL="114300" lvl="1" indent="-114300" algn="l" defTabSz="666750">
            <a:lnSpc>
              <a:spcPct val="90000"/>
            </a:lnSpc>
            <a:spcBef>
              <a:spcPct val="0"/>
            </a:spcBef>
            <a:spcAft>
              <a:spcPct val="15000"/>
            </a:spcAft>
            <a:buChar char="•"/>
          </a:pPr>
          <a:r>
            <a:rPr lang="en-US" sz="1500" b="0" i="0" u="none" strike="noStrike" kern="1200" baseline="0" dirty="0">
              <a:solidFill>
                <a:srgbClr val="333E48"/>
              </a:solidFill>
            </a:rPr>
            <a:t>The individuals who are conducting coordinated entry appointments represent the racial and/or ethnic makeup of the people they aim to serve (53%)</a:t>
          </a:r>
        </a:p>
      </dsp:txBody>
      <dsp:txXfrm>
        <a:off x="7308342" y="696749"/>
        <a:ext cx="3203971" cy="37057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3C0970-D07B-4665-8765-8226365AFC15}">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dirty="0">
              <a:solidFill>
                <a:schemeClr val="bg1"/>
              </a:solidFill>
              <a:latin typeface="LiberationSans"/>
            </a:rPr>
            <a:t>Hiring practices</a:t>
          </a:r>
          <a:r>
            <a:rPr lang="en-US" sz="1800" b="0" i="0" u="none" strike="noStrike" kern="1200" baseline="0" dirty="0">
              <a:solidFill>
                <a:schemeClr val="bg1"/>
              </a:solidFill>
              <a:latin typeface="LiberationSans"/>
            </a:rPr>
            <a:t>, at the organizational level, that ensure the composition of CES staff and </a:t>
          </a:r>
          <a:r>
            <a:rPr lang="en-US" sz="1800" b="1" i="0" u="none" strike="noStrike" kern="1200" baseline="0" dirty="0">
              <a:solidFill>
                <a:schemeClr val="bg1"/>
              </a:solidFill>
              <a:latin typeface="LiberationSans"/>
            </a:rPr>
            <a:t>leadership are racially representative of the population </a:t>
          </a:r>
          <a:r>
            <a:rPr lang="en-US" sz="1800" b="0" i="0" u="none" strike="noStrike" kern="1200" baseline="0" dirty="0">
              <a:solidFill>
                <a:schemeClr val="bg1"/>
              </a:solidFill>
              <a:latin typeface="LiberationSans"/>
            </a:rPr>
            <a:t>being served and inclusive of lived experience (n=9)</a:t>
          </a:r>
        </a:p>
      </dsp:txBody>
      <dsp:txXfrm>
        <a:off x="0" y="39687"/>
        <a:ext cx="3286125" cy="1971675"/>
      </dsp:txXfrm>
    </dsp:sp>
    <dsp:sp modelId="{79662D4D-8437-4F27-B525-BBA7EC3DD8CB}">
      <dsp:nvSpPr>
        <dsp:cNvPr id="0" name=""/>
        <dsp:cNvSpPr/>
      </dsp:nvSpPr>
      <dsp:spPr>
        <a:xfrm>
          <a:off x="3618878"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dirty="0">
              <a:solidFill>
                <a:schemeClr val="bg1"/>
              </a:solidFill>
              <a:latin typeface="LiberationSans"/>
            </a:rPr>
            <a:t>Accountability: A process to collect feedback from those utilizing the system </a:t>
          </a:r>
          <a:r>
            <a:rPr lang="en-US" sz="1800" b="0" i="0" u="none" strike="noStrike" kern="1200" baseline="0" dirty="0">
              <a:solidFill>
                <a:schemeClr val="bg1"/>
              </a:solidFill>
              <a:latin typeface="LiberationSans"/>
            </a:rPr>
            <a:t>to drive transformative system change (n=9)</a:t>
          </a:r>
        </a:p>
      </dsp:txBody>
      <dsp:txXfrm>
        <a:off x="3618878" y="39687"/>
        <a:ext cx="3286125" cy="1971675"/>
      </dsp:txXfrm>
    </dsp:sp>
    <dsp:sp modelId="{209B8D8F-823F-4A5D-A33A-B38B8B568EC9}">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a:solidFill>
                <a:schemeClr val="bg1"/>
              </a:solidFill>
              <a:latin typeface="LiberationSans"/>
            </a:rPr>
            <a:t>Partnerships</a:t>
          </a:r>
          <a:r>
            <a:rPr lang="en-US" sz="1800" b="0" i="0" u="none" strike="noStrike" kern="1200" baseline="0">
              <a:solidFill>
                <a:schemeClr val="bg1"/>
              </a:solidFill>
              <a:latin typeface="LiberationSans"/>
            </a:rPr>
            <a:t> with more culturally responsive community providers (n=7)</a:t>
          </a:r>
          <a:endParaRPr lang="en-US" sz="1800" b="0" i="0" u="none" strike="noStrike" kern="1200" baseline="0" dirty="0">
            <a:solidFill>
              <a:schemeClr val="bg1"/>
            </a:solidFill>
            <a:latin typeface="LiberationSans"/>
          </a:endParaRPr>
        </a:p>
      </dsp:txBody>
      <dsp:txXfrm>
        <a:off x="7229475" y="39687"/>
        <a:ext cx="3286125" cy="1971675"/>
      </dsp:txXfrm>
    </dsp:sp>
    <dsp:sp modelId="{92B3B71A-E66D-488D-8CC5-F967C0B075E1}">
      <dsp:nvSpPr>
        <dsp:cNvPr id="0" name=""/>
        <dsp:cNvSpPr/>
      </dsp:nvSpPr>
      <dsp:spPr>
        <a:xfrm>
          <a:off x="0"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dirty="0">
              <a:solidFill>
                <a:schemeClr val="bg1"/>
              </a:solidFill>
              <a:latin typeface="LiberationSans"/>
            </a:rPr>
            <a:t>Funding</a:t>
          </a:r>
          <a:r>
            <a:rPr lang="en-US" sz="1800" b="0" i="0" u="none" strike="noStrike" kern="1200" baseline="0" dirty="0">
              <a:solidFill>
                <a:schemeClr val="bg1"/>
              </a:solidFill>
              <a:latin typeface="LiberationSans"/>
            </a:rPr>
            <a:t> to support racial equity initiatives (n=6)</a:t>
          </a:r>
          <a:endParaRPr lang="en-US" sz="1800" kern="1200" dirty="0">
            <a:solidFill>
              <a:schemeClr val="bg1"/>
            </a:solidFill>
            <a:latin typeface="LiberationSans"/>
          </a:endParaRPr>
        </a:p>
      </dsp:txBody>
      <dsp:txXfrm>
        <a:off x="0" y="2339975"/>
        <a:ext cx="3286125" cy="1971675"/>
      </dsp:txXfrm>
    </dsp:sp>
    <dsp:sp modelId="{80CBF7EA-01C7-4F7B-A836-847F82B72DB0}">
      <dsp:nvSpPr>
        <dsp:cNvPr id="0" name=""/>
        <dsp:cNvSpPr/>
      </dsp:nvSpPr>
      <dsp:spPr>
        <a:xfrm>
          <a:off x="3614737"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dirty="0">
              <a:solidFill>
                <a:schemeClr val="bg1"/>
              </a:solidFill>
              <a:latin typeface="LiberationSans"/>
            </a:rPr>
            <a:t>Infrastructure </a:t>
          </a:r>
          <a:r>
            <a:rPr lang="en-US" sz="1800" b="0" i="0" u="none" strike="noStrike" kern="1200" baseline="0" dirty="0">
              <a:solidFill>
                <a:schemeClr val="bg1"/>
              </a:solidFill>
              <a:latin typeface="LiberationSans"/>
            </a:rPr>
            <a:t>to support the sustainability of racial equity initiatives (n=6)</a:t>
          </a:r>
        </a:p>
      </dsp:txBody>
      <dsp:txXfrm>
        <a:off x="3614737" y="2339975"/>
        <a:ext cx="3286125" cy="1971675"/>
      </dsp:txXfrm>
    </dsp:sp>
    <dsp:sp modelId="{E6F1B02A-017E-455A-BC60-4E97231CFF57}">
      <dsp:nvSpPr>
        <dsp:cNvPr id="0" name=""/>
        <dsp:cNvSpPr/>
      </dsp:nvSpPr>
      <dsp:spPr>
        <a:xfrm>
          <a:off x="7229475"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i="0" u="none" strike="noStrike" kern="1200" baseline="0">
              <a:solidFill>
                <a:schemeClr val="bg1"/>
              </a:solidFill>
              <a:latin typeface="LiberationSans"/>
            </a:rPr>
            <a:t>Increased staffing </a:t>
          </a:r>
          <a:r>
            <a:rPr lang="en-US" sz="1800" b="0" i="0" u="none" strike="noStrike" kern="1200" baseline="0">
              <a:solidFill>
                <a:schemeClr val="bg1"/>
              </a:solidFill>
              <a:latin typeface="LiberationSans"/>
            </a:rPr>
            <a:t>for the CES (n=4)</a:t>
          </a:r>
          <a:endParaRPr lang="en-US" sz="1800" b="0" i="0" u="none" strike="noStrike" kern="1200" baseline="0" dirty="0">
            <a:solidFill>
              <a:schemeClr val="bg1"/>
            </a:solidFill>
            <a:latin typeface="LiberationSans"/>
          </a:endParaRPr>
        </a:p>
      </dsp:txBody>
      <dsp:txXfrm>
        <a:off x="7229475" y="2339975"/>
        <a:ext cx="3286125" cy="1971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45ED6-7ED9-4FE0-8837-5DCFCB8938A1}">
      <dsp:nvSpPr>
        <dsp:cNvPr id="0" name=""/>
        <dsp:cNvSpPr/>
      </dsp:nvSpPr>
      <dsp:spPr>
        <a:xfrm>
          <a:off x="3953" y="253479"/>
          <a:ext cx="2377306"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t>Housing Environment</a:t>
          </a:r>
        </a:p>
      </dsp:txBody>
      <dsp:txXfrm>
        <a:off x="3953" y="253479"/>
        <a:ext cx="2377306" cy="432000"/>
      </dsp:txXfrm>
    </dsp:sp>
    <dsp:sp modelId="{4EC4A996-776F-41CB-AD99-F27A59FE2FCB}">
      <dsp:nvSpPr>
        <dsp:cNvPr id="0" name=""/>
        <dsp:cNvSpPr/>
      </dsp:nvSpPr>
      <dsp:spPr>
        <a:xfrm>
          <a:off x="3953" y="685479"/>
          <a:ext cx="2377306" cy="341237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Some housing units are not accessible by public transportation, and this can be isolating</a:t>
          </a:r>
        </a:p>
      </dsp:txBody>
      <dsp:txXfrm>
        <a:off x="3953" y="685479"/>
        <a:ext cx="2377306" cy="3412378"/>
      </dsp:txXfrm>
    </dsp:sp>
    <dsp:sp modelId="{A7FB73A0-BE0C-4790-8050-0E5C17B705E1}">
      <dsp:nvSpPr>
        <dsp:cNvPr id="0" name=""/>
        <dsp:cNvSpPr/>
      </dsp:nvSpPr>
      <dsp:spPr>
        <a:xfrm>
          <a:off x="2714082" y="253479"/>
          <a:ext cx="2377306"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t>Barriers</a:t>
          </a:r>
        </a:p>
      </dsp:txBody>
      <dsp:txXfrm>
        <a:off x="2714082" y="253479"/>
        <a:ext cx="2377306" cy="432000"/>
      </dsp:txXfrm>
    </dsp:sp>
    <dsp:sp modelId="{47E0A9CB-C499-4E6F-9643-3C044D9BD31B}">
      <dsp:nvSpPr>
        <dsp:cNvPr id="0" name=""/>
        <dsp:cNvSpPr/>
      </dsp:nvSpPr>
      <dsp:spPr>
        <a:xfrm>
          <a:off x="2722569" y="685479"/>
          <a:ext cx="2377306" cy="341237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Black and brown individuals experiencing homelessness are also disproportionately impacted by experiences with the </a:t>
          </a:r>
          <a:r>
            <a:rPr lang="en-US" sz="1500" b="1" kern="1200" dirty="0"/>
            <a:t>criminal justice system</a:t>
          </a:r>
        </a:p>
        <a:p>
          <a:pPr marL="114300" lvl="1" indent="-114300" algn="l" defTabSz="666750">
            <a:lnSpc>
              <a:spcPct val="90000"/>
            </a:lnSpc>
            <a:spcBef>
              <a:spcPct val="0"/>
            </a:spcBef>
            <a:spcAft>
              <a:spcPct val="15000"/>
            </a:spcAft>
            <a:buChar char="•"/>
          </a:pPr>
          <a:r>
            <a:rPr lang="en-US" sz="1500" kern="1200" dirty="0"/>
            <a:t>Cross-sector systems often contribute to barriers related to housing stability and family wellbeing (e.g., </a:t>
          </a:r>
          <a:r>
            <a:rPr lang="en-US" sz="1500" b="1" kern="1200" dirty="0"/>
            <a:t>child welfare system, criminal justice system</a:t>
          </a:r>
        </a:p>
        <a:p>
          <a:pPr marL="114300" lvl="1" indent="-114300" algn="l" defTabSz="666750">
            <a:lnSpc>
              <a:spcPct val="90000"/>
            </a:lnSpc>
            <a:spcBef>
              <a:spcPct val="0"/>
            </a:spcBef>
            <a:spcAft>
              <a:spcPct val="15000"/>
            </a:spcAft>
            <a:buChar char="•"/>
          </a:pPr>
          <a:r>
            <a:rPr lang="en-US" sz="1500" kern="1200" dirty="0"/>
            <a:t>Eligibility criteria creates barriers to being housed</a:t>
          </a:r>
        </a:p>
      </dsp:txBody>
      <dsp:txXfrm>
        <a:off x="2722569" y="685479"/>
        <a:ext cx="2377306" cy="3412378"/>
      </dsp:txXfrm>
    </dsp:sp>
    <dsp:sp modelId="{8342C55C-00F8-4E28-AC92-A5BBBBA2D26F}">
      <dsp:nvSpPr>
        <dsp:cNvPr id="0" name=""/>
        <dsp:cNvSpPr/>
      </dsp:nvSpPr>
      <dsp:spPr>
        <a:xfrm>
          <a:off x="5426660" y="276341"/>
          <a:ext cx="2377306"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t>Lack of Affordable Housing</a:t>
          </a:r>
        </a:p>
      </dsp:txBody>
      <dsp:txXfrm>
        <a:off x="5426660" y="276341"/>
        <a:ext cx="2377306" cy="432000"/>
      </dsp:txXfrm>
    </dsp:sp>
    <dsp:sp modelId="{89566C1C-BF7D-40DD-8EB4-81C587FF0211}">
      <dsp:nvSpPr>
        <dsp:cNvPr id="0" name=""/>
        <dsp:cNvSpPr/>
      </dsp:nvSpPr>
      <dsp:spPr>
        <a:xfrm>
          <a:off x="5424211" y="685479"/>
          <a:ext cx="2377306" cy="341237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Lack of quality affordable housing increases length of time homeless and limits client choice</a:t>
          </a:r>
        </a:p>
      </dsp:txBody>
      <dsp:txXfrm>
        <a:off x="5424211" y="685479"/>
        <a:ext cx="2377306" cy="3412378"/>
      </dsp:txXfrm>
    </dsp:sp>
    <dsp:sp modelId="{7A778DB0-8374-490D-BA47-0EFF416DC2B8}">
      <dsp:nvSpPr>
        <dsp:cNvPr id="0" name=""/>
        <dsp:cNvSpPr/>
      </dsp:nvSpPr>
      <dsp:spPr>
        <a:xfrm>
          <a:off x="8134340" y="253479"/>
          <a:ext cx="2377306" cy="43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b="1" kern="1200" dirty="0"/>
            <a:t>Stigma</a:t>
          </a:r>
          <a:endParaRPr lang="en-US" sz="1500" kern="1200" dirty="0"/>
        </a:p>
      </dsp:txBody>
      <dsp:txXfrm>
        <a:off x="8134340" y="253479"/>
        <a:ext cx="2377306" cy="432000"/>
      </dsp:txXfrm>
    </dsp:sp>
    <dsp:sp modelId="{712EF8B9-7296-48BC-BD64-81FED5FD2312}">
      <dsp:nvSpPr>
        <dsp:cNvPr id="0" name=""/>
        <dsp:cNvSpPr/>
      </dsp:nvSpPr>
      <dsp:spPr>
        <a:xfrm>
          <a:off x="8134340" y="685479"/>
          <a:ext cx="2377306" cy="341237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i="0" u="none" strike="noStrike" kern="1200" baseline="0" dirty="0">
              <a:latin typeface="Calibri" panose="020F0502020204030204" pitchFamily="34" charset="0"/>
            </a:rPr>
            <a:t>Implicit bias and stigma around homelessness impacts how program participants are treated by housing and homelessness staff.</a:t>
          </a:r>
          <a:endParaRPr lang="en-US" sz="1500" kern="1200" dirty="0"/>
        </a:p>
      </dsp:txBody>
      <dsp:txXfrm>
        <a:off x="8134340" y="685479"/>
        <a:ext cx="2377306" cy="34123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2D49E-0DDB-465D-BC08-B87062BEC446}" type="datetimeFigureOut">
              <a:rPr lang="en-US" smtClean="0"/>
              <a:t>3/11/2022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3090E-F945-46FE-B1ED-CE4511337F03}" type="slidenum">
              <a:rPr lang="en-US" smtClean="0"/>
              <a:t>‹#›</a:t>
            </a:fld>
            <a:endParaRPr lang="en-US"/>
          </a:p>
        </p:txBody>
      </p:sp>
    </p:spTree>
    <p:extLst>
      <p:ext uri="{BB962C8B-B14F-4D97-AF65-F5344CB8AC3E}">
        <p14:creationId xmlns:p14="http://schemas.microsoft.com/office/powerpoint/2010/main" val="32227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69DA7-7A8B-482D-8FD2-46955337AB8D}" type="slidenum">
              <a:rPr lang="en-US" smtClean="0"/>
              <a:t>2</a:t>
            </a:fld>
            <a:endParaRPr lang="en-US"/>
          </a:p>
        </p:txBody>
      </p:sp>
    </p:spTree>
    <p:extLst>
      <p:ext uri="{BB962C8B-B14F-4D97-AF65-F5344CB8AC3E}">
        <p14:creationId xmlns:p14="http://schemas.microsoft.com/office/powerpoint/2010/main" val="301126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held separate listening session with PWLE and service providers</a:t>
            </a:r>
          </a:p>
        </p:txBody>
      </p:sp>
      <p:sp>
        <p:nvSpPr>
          <p:cNvPr id="4" name="Slide Number Placeholder 3"/>
          <p:cNvSpPr>
            <a:spLocks noGrp="1"/>
          </p:cNvSpPr>
          <p:nvPr>
            <p:ph type="sldNum" sz="quarter" idx="5"/>
          </p:nvPr>
        </p:nvSpPr>
        <p:spPr/>
        <p:txBody>
          <a:bodyPr/>
          <a:lstStyle/>
          <a:p>
            <a:fld id="{EFB3090E-F945-46FE-B1ED-CE4511337F03}" type="slidenum">
              <a:rPr lang="en-US" smtClean="0"/>
              <a:t>3</a:t>
            </a:fld>
            <a:endParaRPr lang="en-US"/>
          </a:p>
        </p:txBody>
      </p:sp>
    </p:spTree>
    <p:extLst>
      <p:ext uri="{BB962C8B-B14F-4D97-AF65-F5344CB8AC3E}">
        <p14:creationId xmlns:p14="http://schemas.microsoft.com/office/powerpoint/2010/main" val="2078465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Liberation Sans"/>
              </a:rPr>
              <a:t>Racial Equity survey</a:t>
            </a:r>
          </a:p>
          <a:p>
            <a:r>
              <a:rPr lang="en-US" sz="1800" b="0" i="0" u="none" strike="noStrike" baseline="0" dirty="0">
                <a:solidFill>
                  <a:srgbClr val="000000"/>
                </a:solidFill>
                <a:latin typeface="Liberation Sans"/>
              </a:rPr>
              <a:t>Q1Part 1: Racial Equity Concepts. Please rate your fluency in </a:t>
            </a:r>
            <a:r>
              <a:rPr lang="en-US" sz="1800" b="0" i="0" u="none" strike="noStrike" baseline="0" dirty="0" err="1">
                <a:solidFill>
                  <a:srgbClr val="000000"/>
                </a:solidFill>
                <a:latin typeface="Liberation Sans"/>
              </a:rPr>
              <a:t>thefollowing</a:t>
            </a:r>
            <a:r>
              <a:rPr lang="en-US" sz="1800" b="0" i="0" u="none" strike="noStrike" baseline="0" dirty="0">
                <a:solidFill>
                  <a:srgbClr val="000000"/>
                </a:solidFill>
                <a:latin typeface="Liberation Sans"/>
              </a:rPr>
              <a:t> racial equity concepts on a scale of 1-5</a:t>
            </a:r>
            <a:endParaRPr lang="en-US" sz="1200" b="0" i="0" u="none" strike="noStrike" baseline="0" dirty="0">
              <a:latin typeface="Liberation Sans"/>
            </a:endParaRPr>
          </a:p>
          <a:p>
            <a:endParaRPr lang="en-US" dirty="0"/>
          </a:p>
        </p:txBody>
      </p:sp>
      <p:sp>
        <p:nvSpPr>
          <p:cNvPr id="4" name="Slide Number Placeholder 3"/>
          <p:cNvSpPr>
            <a:spLocks noGrp="1"/>
          </p:cNvSpPr>
          <p:nvPr>
            <p:ph type="sldNum" sz="quarter" idx="5"/>
          </p:nvPr>
        </p:nvSpPr>
        <p:spPr/>
        <p:txBody>
          <a:bodyPr/>
          <a:lstStyle/>
          <a:p>
            <a:fld id="{62C69DA7-7A8B-482D-8FD2-46955337AB8D}" type="slidenum">
              <a:rPr lang="en-US" smtClean="0"/>
              <a:t>4</a:t>
            </a:fld>
            <a:endParaRPr lang="en-US"/>
          </a:p>
        </p:txBody>
      </p:sp>
    </p:spTree>
    <p:extLst>
      <p:ext uri="{BB962C8B-B14F-4D97-AF65-F5344CB8AC3E}">
        <p14:creationId xmlns:p14="http://schemas.microsoft.com/office/powerpoint/2010/main" val="356176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Liberation Sans"/>
              </a:rPr>
              <a:t>Racial Equity Survey</a:t>
            </a:r>
          </a:p>
          <a:p>
            <a:r>
              <a:rPr lang="en-US" sz="1800" b="0" i="0" u="none" strike="noStrike" baseline="0" dirty="0">
                <a:solidFill>
                  <a:srgbClr val="000000"/>
                </a:solidFill>
                <a:latin typeface="Liberation Sans"/>
              </a:rPr>
              <a:t>Q1 Part 2: </a:t>
            </a:r>
            <a:r>
              <a:rPr lang="en-US" sz="1800" b="0" i="0" u="none" strike="noStrike" baseline="0" dirty="0">
                <a:latin typeface="Liberation Sans"/>
              </a:rPr>
              <a:t>Commitment to Racial Equity. We understand that many of these conversations and activities are in the beginning stages or have not begun, but it is essential that we have the metrics at the beginning of this process to see how to best fill the knowledge and skills gap. Based on your perspective, please rate your CoC against the below listed criteria. If you have comments, please share them in the comments field.</a:t>
            </a:r>
            <a:endParaRPr lang="en-US" dirty="0"/>
          </a:p>
        </p:txBody>
      </p:sp>
      <p:sp>
        <p:nvSpPr>
          <p:cNvPr id="4" name="Slide Number Placeholder 3"/>
          <p:cNvSpPr>
            <a:spLocks noGrp="1"/>
          </p:cNvSpPr>
          <p:nvPr>
            <p:ph type="sldNum" sz="quarter" idx="5"/>
          </p:nvPr>
        </p:nvSpPr>
        <p:spPr/>
        <p:txBody>
          <a:bodyPr/>
          <a:lstStyle/>
          <a:p>
            <a:fld id="{EFB3090E-F945-46FE-B1ED-CE4511337F03}" type="slidenum">
              <a:rPr lang="en-US" smtClean="0"/>
              <a:t>5</a:t>
            </a:fld>
            <a:endParaRPr lang="en-US"/>
          </a:p>
        </p:txBody>
      </p:sp>
    </p:spTree>
    <p:extLst>
      <p:ext uri="{BB962C8B-B14F-4D97-AF65-F5344CB8AC3E}">
        <p14:creationId xmlns:p14="http://schemas.microsoft.com/office/powerpoint/2010/main" val="156945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solidFill>
                  <a:srgbClr val="000000"/>
                </a:solidFill>
                <a:latin typeface="Liberation Sans"/>
              </a:rPr>
              <a:t>Racial Equity Survey </a:t>
            </a:r>
          </a:p>
          <a:p>
            <a:pPr algn="l"/>
            <a:r>
              <a:rPr lang="en-US" sz="1800" b="0" i="0" u="none" strike="noStrike" baseline="0" dirty="0">
                <a:solidFill>
                  <a:srgbClr val="000000"/>
                </a:solidFill>
                <a:latin typeface="Liberation Sans"/>
              </a:rPr>
              <a:t>Q5What activities are the highest priority as your</a:t>
            </a:r>
            <a:r>
              <a:rPr lang="en-US" sz="1800" b="0" i="0" u="none" strike="noStrike" baseline="0" dirty="0">
                <a:latin typeface="Liberation Sans"/>
              </a:rPr>
              <a:t> CoC increases its work in advancing racial equity?</a:t>
            </a:r>
          </a:p>
          <a:p>
            <a:pPr algn="l"/>
            <a:endParaRPr lang="en-US" sz="1800" b="0" i="0" u="none" strike="noStrike" baseline="0" dirty="0">
              <a:latin typeface="Liberation Sans"/>
            </a:endParaRPr>
          </a:p>
          <a:p>
            <a:pPr algn="l"/>
            <a:r>
              <a:rPr lang="en-US" sz="1800" b="0" i="0" u="none" strike="noStrike" baseline="0" dirty="0">
                <a:latin typeface="Liberation Sans"/>
              </a:rPr>
              <a:t>What can you continue to do…</a:t>
            </a:r>
          </a:p>
          <a:p>
            <a:pPr algn="l"/>
            <a:r>
              <a:rPr lang="en-US" sz="1800" b="0" i="0" u="none" strike="noStrike" baseline="0" dirty="0" err="1">
                <a:latin typeface="Liberation Sans"/>
              </a:rPr>
              <a:t>Accountablity</a:t>
            </a:r>
            <a:r>
              <a:rPr lang="en-US" sz="1800" b="0" i="0" u="none" strike="noStrike" baseline="0" dirty="0">
                <a:latin typeface="Liberation Sans"/>
              </a:rPr>
              <a:t> – by using this tool.</a:t>
            </a:r>
            <a:endParaRPr lang="en-US" dirty="0"/>
          </a:p>
        </p:txBody>
      </p:sp>
      <p:sp>
        <p:nvSpPr>
          <p:cNvPr id="4" name="Slide Number Placeholder 3"/>
          <p:cNvSpPr>
            <a:spLocks noGrp="1"/>
          </p:cNvSpPr>
          <p:nvPr>
            <p:ph type="sldNum" sz="quarter" idx="5"/>
          </p:nvPr>
        </p:nvSpPr>
        <p:spPr/>
        <p:txBody>
          <a:bodyPr/>
          <a:lstStyle/>
          <a:p>
            <a:fld id="{EFB3090E-F945-46FE-B1ED-CE4511337F03}" type="slidenum">
              <a:rPr lang="en-US" smtClean="0"/>
              <a:t>6</a:t>
            </a:fld>
            <a:endParaRPr lang="en-US"/>
          </a:p>
        </p:txBody>
      </p:sp>
    </p:spTree>
    <p:extLst>
      <p:ext uri="{BB962C8B-B14F-4D97-AF65-F5344CB8AC3E}">
        <p14:creationId xmlns:p14="http://schemas.microsoft.com/office/powerpoint/2010/main" val="316570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Mixed (results ranged from strongly disagree to strongly agree)</a:t>
            </a:r>
          </a:p>
          <a:p>
            <a:pPr>
              <a:spcBef>
                <a:spcPts val="0"/>
              </a:spcBef>
            </a:pPr>
            <a:r>
              <a:rPr lang="en-US" b="0" i="0" u="none" strike="noStrike" baseline="0" dirty="0">
                <a:solidFill>
                  <a:srgbClr val="333E48"/>
                </a:solidFill>
              </a:rPr>
              <a:t>The coordinated entry process has specific supports/resources available for individuals with a </a:t>
            </a:r>
            <a:r>
              <a:rPr lang="en-US" b="1" i="0" u="none" strike="noStrike" baseline="0" dirty="0">
                <a:solidFill>
                  <a:srgbClr val="333E48"/>
                </a:solidFill>
              </a:rPr>
              <a:t>COR</a:t>
            </a:r>
            <a:r>
              <a:rPr lang="en-US" b="0" i="0" u="none" strike="noStrike" baseline="0" dirty="0">
                <a:solidFill>
                  <a:srgbClr val="333E48"/>
                </a:solidFill>
              </a:rPr>
              <a:t>I (Criminal Offender Record Information) </a:t>
            </a:r>
          </a:p>
          <a:p>
            <a:pPr>
              <a:spcBef>
                <a:spcPts val="0"/>
              </a:spcBef>
            </a:pPr>
            <a:r>
              <a:rPr lang="en-US" sz="1200" dirty="0"/>
              <a:t>The CES is accessible for individuals experiencing housing crisis during non-traditional business hours (after 5pm and on weekends) </a:t>
            </a:r>
          </a:p>
          <a:p>
            <a:pPr>
              <a:spcBef>
                <a:spcPts val="0"/>
              </a:spcBef>
            </a:pPr>
            <a:r>
              <a:rPr lang="en-US" b="0" i="0" u="none" strike="noStrike" baseline="0" dirty="0">
                <a:solidFill>
                  <a:srgbClr val="333E48"/>
                </a:solidFill>
              </a:rPr>
              <a:t>The CES has the staffing and/or resources necessary to serve individuals who do not speak English as their</a:t>
            </a:r>
            <a:r>
              <a:rPr lang="en-US" dirty="0">
                <a:solidFill>
                  <a:srgbClr val="333E48"/>
                </a:solidFill>
              </a:rPr>
              <a:t> </a:t>
            </a:r>
            <a:r>
              <a:rPr lang="en-US" b="0" i="0" u="none" strike="noStrike" baseline="0" dirty="0">
                <a:solidFill>
                  <a:srgbClr val="333E48"/>
                </a:solidFill>
              </a:rPr>
              <a:t>primary language </a:t>
            </a:r>
          </a:p>
          <a:p>
            <a:endParaRPr lang="en-US" dirty="0"/>
          </a:p>
        </p:txBody>
      </p:sp>
      <p:sp>
        <p:nvSpPr>
          <p:cNvPr id="4" name="Slide Number Placeholder 3"/>
          <p:cNvSpPr>
            <a:spLocks noGrp="1"/>
          </p:cNvSpPr>
          <p:nvPr>
            <p:ph type="sldNum" sz="quarter" idx="5"/>
          </p:nvPr>
        </p:nvSpPr>
        <p:spPr/>
        <p:txBody>
          <a:bodyPr/>
          <a:lstStyle/>
          <a:p>
            <a:fld id="{EFB3090E-F945-46FE-B1ED-CE4511337F03}" type="slidenum">
              <a:rPr lang="en-US" smtClean="0"/>
              <a:t>8</a:t>
            </a:fld>
            <a:endParaRPr lang="en-US"/>
          </a:p>
        </p:txBody>
      </p:sp>
    </p:spTree>
    <p:extLst>
      <p:ext uri="{BB962C8B-B14F-4D97-AF65-F5344CB8AC3E}">
        <p14:creationId xmlns:p14="http://schemas.microsoft.com/office/powerpoint/2010/main" val="3471232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LiberationSans"/>
              </a:rPr>
              <a:t>Q8 Please let us know the type of support you would need to advance a</a:t>
            </a:r>
          </a:p>
          <a:p>
            <a:pPr algn="l"/>
            <a:r>
              <a:rPr lang="en-US" sz="1800" b="0" i="0" u="none" strike="noStrike" baseline="0" dirty="0">
                <a:latin typeface="LiberationSans"/>
              </a:rPr>
              <a:t>more racially equitable CES. Please select up to 5 options.</a:t>
            </a:r>
          </a:p>
          <a:p>
            <a:pPr algn="l"/>
            <a:endParaRPr lang="en-US" sz="1800" b="0" i="0" u="none" strike="noStrike" baseline="0" dirty="0">
              <a:latin typeface="LiberationSans"/>
            </a:endParaRPr>
          </a:p>
        </p:txBody>
      </p:sp>
      <p:sp>
        <p:nvSpPr>
          <p:cNvPr id="4" name="Slide Number Placeholder 3"/>
          <p:cNvSpPr>
            <a:spLocks noGrp="1"/>
          </p:cNvSpPr>
          <p:nvPr>
            <p:ph type="sldNum" sz="quarter" idx="5"/>
          </p:nvPr>
        </p:nvSpPr>
        <p:spPr/>
        <p:txBody>
          <a:bodyPr/>
          <a:lstStyle/>
          <a:p>
            <a:fld id="{EFB3090E-F945-46FE-B1ED-CE4511337F03}" type="slidenum">
              <a:rPr lang="en-US" smtClean="0"/>
              <a:t>9</a:t>
            </a:fld>
            <a:endParaRPr lang="en-US"/>
          </a:p>
        </p:txBody>
      </p:sp>
    </p:spTree>
    <p:extLst>
      <p:ext uri="{BB962C8B-B14F-4D97-AF65-F5344CB8AC3E}">
        <p14:creationId xmlns:p14="http://schemas.microsoft.com/office/powerpoint/2010/main" val="297536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C69DA7-7A8B-482D-8FD2-46955337AB8D}" type="slidenum">
              <a:rPr lang="en-US" smtClean="0"/>
              <a:t>14</a:t>
            </a:fld>
            <a:endParaRPr lang="en-US"/>
          </a:p>
        </p:txBody>
      </p:sp>
    </p:spTree>
    <p:extLst>
      <p:ext uri="{BB962C8B-B14F-4D97-AF65-F5344CB8AC3E}">
        <p14:creationId xmlns:p14="http://schemas.microsoft.com/office/powerpoint/2010/main" val="1596437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03DD-8134-4E4D-96BE-206CBF76A8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1F29D4-FFE6-4E15-B47C-3AB1549F6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90BAC8-99FA-412B-B5EF-94F3ECE2C181}"/>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5D1F6313-03C6-455C-8459-553CF72329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A6088-FDD6-4E72-AC33-AC4AEE880CD9}"/>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421467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A52AC-A5DC-4806-900E-595BF1FA5E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53E5C8-194C-4A33-8D78-27D0C1C146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B71D04-56B1-426D-A521-6CEA5DB962F8}"/>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0F19F1C0-4123-480E-8083-C52AEA974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360C1-2C6F-42B2-B394-44DDDDF5D991}"/>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288387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BA3922-53A8-41B5-9E97-C10D2FC8C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38062B-5433-4C93-BB07-255CE93A9E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7228B9-889D-4529-A246-5F14DF8E65A5}"/>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F5120DE8-BAE3-4383-890F-63C975EBF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DC0AE-0D9F-47FD-8CAB-56701CBBF866}"/>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47133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D2CE6-6A6B-45D1-AF3F-91325A6B65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B555CF-213F-4A9A-96E9-132D8FB266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11B0A-8BE4-4908-AFB3-DF83F055A212}"/>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BAE887B7-929C-42F9-8754-D7682FC1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A8DB1E-0C77-4AF0-B95C-E01C7AD8C43B}"/>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4099460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E80F-CECB-4C17-8E23-7C4FBD2CC5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0B04A6-6DD2-45E2-84C2-3F7ADDC0A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E96FA4-110C-4C48-B8B8-C2FBE3C1C820}"/>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51661D77-F281-410B-BED9-C1145C555D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5A8149-FAC0-41A9-BFBB-2B4D9555BFAA}"/>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82663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D709-65AC-4AD7-AC24-4AEB24B98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06D049-57A6-499A-A050-33D95C34AC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EBF0DB-A579-473B-A904-6F4138AAD9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3FB5B8-71F1-4D9C-AF5A-E0BD0E596A76}"/>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6" name="Footer Placeholder 5">
            <a:extLst>
              <a:ext uri="{FF2B5EF4-FFF2-40B4-BE49-F238E27FC236}">
                <a16:creationId xmlns:a16="http://schemas.microsoft.com/office/drawing/2014/main" id="{513E361E-3498-437F-9AD3-C18EB6538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F59DFE-D0D6-433E-B031-D8C66DEADA71}"/>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239230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71914-EE39-43F9-B9EB-E5B1B470C4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021C0F-CA9A-4CC4-88B6-2190DAD8E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BEA656-F89A-4E94-BA49-D1DB0ECA08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EF6C6B-A9BA-4FEB-B542-5D95C01197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D65F83-B58F-4989-A6D2-2F78B1251E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9CFDE6-FD69-4755-AA20-C7FAB230CE99}"/>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8" name="Footer Placeholder 7">
            <a:extLst>
              <a:ext uri="{FF2B5EF4-FFF2-40B4-BE49-F238E27FC236}">
                <a16:creationId xmlns:a16="http://schemas.microsoft.com/office/drawing/2014/main" id="{C3C41D70-D18F-46DF-894A-57A89669A7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AC2A33-650A-4434-9362-C1ACED525839}"/>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94351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5F8A-7D4F-4F8A-BD33-15C9ACF32A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89B81F-39C7-42D0-9495-AA1EA715EF44}"/>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4" name="Footer Placeholder 3">
            <a:extLst>
              <a:ext uri="{FF2B5EF4-FFF2-40B4-BE49-F238E27FC236}">
                <a16:creationId xmlns:a16="http://schemas.microsoft.com/office/drawing/2014/main" id="{86439B8C-CD31-4D1D-B75A-CB13BCC4A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316FFA-AB77-4805-932F-69B746C055F1}"/>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116625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2D1FB-F9BE-40D7-9A3B-1407DB269DD0}"/>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3" name="Footer Placeholder 2">
            <a:extLst>
              <a:ext uri="{FF2B5EF4-FFF2-40B4-BE49-F238E27FC236}">
                <a16:creationId xmlns:a16="http://schemas.microsoft.com/office/drawing/2014/main" id="{564130CB-0F45-4765-8EE3-9E8B490279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8E0F16-1F03-481E-92DF-5156A364CCE7}"/>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18539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F2AA9-3118-496E-830B-B775D9ABF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AB397E-CB3E-414F-8348-549BAD71B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2C1231-F4B5-40A7-9CC4-486E11CE1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0D2C6-4946-4568-9B6D-408C2FCB28F3}"/>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6" name="Footer Placeholder 5">
            <a:extLst>
              <a:ext uri="{FF2B5EF4-FFF2-40B4-BE49-F238E27FC236}">
                <a16:creationId xmlns:a16="http://schemas.microsoft.com/office/drawing/2014/main" id="{23B88220-8B47-4AEC-9A7D-3A77820C50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300920-05C4-46AB-8D20-95B807815279}"/>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228943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1482-7ED2-43CF-95C2-ABFBCBAB30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017798-D97E-40A5-91A2-F84E88A9DC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F871C6-1C80-4D61-B573-68F672EA1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AA56BF-6C08-4519-96A5-53304FB991EF}"/>
              </a:ext>
            </a:extLst>
          </p:cNvPr>
          <p:cNvSpPr>
            <a:spLocks noGrp="1"/>
          </p:cNvSpPr>
          <p:nvPr>
            <p:ph type="dt" sz="half" idx="10"/>
          </p:nvPr>
        </p:nvSpPr>
        <p:spPr/>
        <p:txBody>
          <a:bodyPr/>
          <a:lstStyle/>
          <a:p>
            <a:fld id="{DC9ECAEF-2CF8-4FFE-B08B-67797ABA9300}" type="datetimeFigureOut">
              <a:rPr lang="en-US" smtClean="0"/>
              <a:t>3/11/2022</a:t>
            </a:fld>
            <a:endParaRPr lang="en-US"/>
          </a:p>
        </p:txBody>
      </p:sp>
      <p:sp>
        <p:nvSpPr>
          <p:cNvPr id="6" name="Footer Placeholder 5">
            <a:extLst>
              <a:ext uri="{FF2B5EF4-FFF2-40B4-BE49-F238E27FC236}">
                <a16:creationId xmlns:a16="http://schemas.microsoft.com/office/drawing/2014/main" id="{CA48BAB5-681A-4C0F-8730-F1A989582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E8B7F-D0FC-4B4C-911C-8FE9D650EF24}"/>
              </a:ext>
            </a:extLst>
          </p:cNvPr>
          <p:cNvSpPr>
            <a:spLocks noGrp="1"/>
          </p:cNvSpPr>
          <p:nvPr>
            <p:ph type="sldNum" sz="quarter" idx="12"/>
          </p:nvPr>
        </p:nvSpPr>
        <p:spPr/>
        <p:txBody>
          <a:bodyPr/>
          <a:lstStyle/>
          <a:p>
            <a:fld id="{E1684324-0814-4083-9A74-AEFAD3884A0A}" type="slidenum">
              <a:rPr lang="en-US" smtClean="0"/>
              <a:t>‹#›</a:t>
            </a:fld>
            <a:endParaRPr lang="en-US"/>
          </a:p>
        </p:txBody>
      </p:sp>
    </p:spTree>
    <p:extLst>
      <p:ext uri="{BB962C8B-B14F-4D97-AF65-F5344CB8AC3E}">
        <p14:creationId xmlns:p14="http://schemas.microsoft.com/office/powerpoint/2010/main" val="75044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73CABE-41F3-43EC-B127-CF29B63E9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31936C-4C87-4304-8155-5A98F69FA4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A114C-BA59-4926-BEAE-7D8D7F385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ECAEF-2CF8-4FFE-B08B-67797ABA9300}" type="datetimeFigureOut">
              <a:rPr lang="en-US" smtClean="0"/>
              <a:t>3/11/2022</a:t>
            </a:fld>
            <a:endParaRPr lang="en-US"/>
          </a:p>
        </p:txBody>
      </p:sp>
      <p:sp>
        <p:nvSpPr>
          <p:cNvPr id="5" name="Footer Placeholder 4">
            <a:extLst>
              <a:ext uri="{FF2B5EF4-FFF2-40B4-BE49-F238E27FC236}">
                <a16:creationId xmlns:a16="http://schemas.microsoft.com/office/drawing/2014/main" id="{B349A689-6501-4768-9970-5942A1E0F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88D27C-1B34-413A-AE83-2470BF68E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84324-0814-4083-9A74-AEFAD3884A0A}" type="slidenum">
              <a:rPr lang="en-US" smtClean="0"/>
              <a:t>‹#›</a:t>
            </a:fld>
            <a:endParaRPr lang="en-US"/>
          </a:p>
        </p:txBody>
      </p:sp>
    </p:spTree>
    <p:extLst>
      <p:ext uri="{BB962C8B-B14F-4D97-AF65-F5344CB8AC3E}">
        <p14:creationId xmlns:p14="http://schemas.microsoft.com/office/powerpoint/2010/main" val="3704115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8.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FE26-40EA-4AF7-A3CD-7401160B81AA}"/>
              </a:ext>
            </a:extLst>
          </p:cNvPr>
          <p:cNvSpPr>
            <a:spLocks noGrp="1"/>
          </p:cNvSpPr>
          <p:nvPr>
            <p:ph type="ctrTitle"/>
          </p:nvPr>
        </p:nvSpPr>
        <p:spPr/>
        <p:txBody>
          <a:bodyPr>
            <a:normAutofit fontScale="90000"/>
          </a:bodyPr>
          <a:lstStyle/>
          <a:p>
            <a:br>
              <a:rPr lang="en-US" dirty="0"/>
            </a:br>
            <a:br>
              <a:rPr lang="en-US" dirty="0"/>
            </a:br>
            <a:br>
              <a:rPr lang="en-US" dirty="0"/>
            </a:br>
            <a:br>
              <a:rPr lang="en-US" dirty="0"/>
            </a:br>
            <a:r>
              <a:rPr lang="en-US" dirty="0"/>
              <a:t>Three County CoC </a:t>
            </a:r>
            <a:br>
              <a:rPr lang="en-US" dirty="0"/>
            </a:br>
            <a:r>
              <a:rPr lang="en-US" dirty="0"/>
              <a:t>Racial Equity Analysis with C4</a:t>
            </a:r>
          </a:p>
        </p:txBody>
      </p:sp>
      <p:sp>
        <p:nvSpPr>
          <p:cNvPr id="3" name="Subtitle 2">
            <a:extLst>
              <a:ext uri="{FF2B5EF4-FFF2-40B4-BE49-F238E27FC236}">
                <a16:creationId xmlns:a16="http://schemas.microsoft.com/office/drawing/2014/main" id="{1963B011-5101-4E33-9743-147C7D7AC7AE}"/>
              </a:ext>
            </a:extLst>
          </p:cNvPr>
          <p:cNvSpPr>
            <a:spLocks noGrp="1"/>
          </p:cNvSpPr>
          <p:nvPr>
            <p:ph type="subTitle" idx="1"/>
          </p:nvPr>
        </p:nvSpPr>
        <p:spPr/>
        <p:txBody>
          <a:bodyPr/>
          <a:lstStyle/>
          <a:p>
            <a:r>
              <a:rPr lang="en-US" b="1" dirty="0"/>
              <a:t>Summary Slides</a:t>
            </a:r>
          </a:p>
          <a:p>
            <a:r>
              <a:rPr lang="en-US" dirty="0"/>
              <a:t>3/9/2022</a:t>
            </a:r>
          </a:p>
        </p:txBody>
      </p:sp>
    </p:spTree>
    <p:extLst>
      <p:ext uri="{BB962C8B-B14F-4D97-AF65-F5344CB8AC3E}">
        <p14:creationId xmlns:p14="http://schemas.microsoft.com/office/powerpoint/2010/main" val="3914629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0BB0BC-B708-4E41-9C24-E0078D5C265D}"/>
              </a:ext>
            </a:extLst>
          </p:cNvPr>
          <p:cNvSpPr>
            <a:spLocks noGrp="1"/>
          </p:cNvSpPr>
          <p:nvPr>
            <p:ph type="title"/>
          </p:nvPr>
        </p:nvSpPr>
        <p:spPr/>
        <p:txBody>
          <a:bodyPr/>
          <a:lstStyle/>
          <a:p>
            <a:r>
              <a:rPr lang="en-US" dirty="0"/>
              <a:t>Listening Sessions</a:t>
            </a:r>
          </a:p>
        </p:txBody>
      </p:sp>
      <p:sp>
        <p:nvSpPr>
          <p:cNvPr id="5" name="Text Placeholder 4">
            <a:extLst>
              <a:ext uri="{FF2B5EF4-FFF2-40B4-BE49-F238E27FC236}">
                <a16:creationId xmlns:a16="http://schemas.microsoft.com/office/drawing/2014/main" id="{EF1204BE-8BEC-4C70-9CD7-555DD3609F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9382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D0D2C4-A354-4800-AD31-14CCE356F5E5}"/>
              </a:ext>
            </a:extLst>
          </p:cNvPr>
          <p:cNvSpPr>
            <a:spLocks noGrp="1"/>
          </p:cNvSpPr>
          <p:nvPr>
            <p:ph type="title"/>
          </p:nvPr>
        </p:nvSpPr>
        <p:spPr/>
        <p:txBody>
          <a:bodyPr/>
          <a:lstStyle/>
          <a:p>
            <a:r>
              <a:rPr lang="en-US" dirty="0"/>
              <a:t>Listening Sessions - </a:t>
            </a:r>
            <a:r>
              <a:rPr lang="en-US" i="1" dirty="0"/>
              <a:t>Responses</a:t>
            </a:r>
            <a:r>
              <a:rPr lang="en-US" sz="4400" i="1" dirty="0"/>
              <a:t> from people with lived experience and service providers</a:t>
            </a:r>
            <a:endParaRPr lang="en-US" dirty="0"/>
          </a:p>
        </p:txBody>
      </p:sp>
      <p:sp>
        <p:nvSpPr>
          <p:cNvPr id="5" name="Content Placeholder 4">
            <a:extLst>
              <a:ext uri="{FF2B5EF4-FFF2-40B4-BE49-F238E27FC236}">
                <a16:creationId xmlns:a16="http://schemas.microsoft.com/office/drawing/2014/main" id="{586F7DDA-3254-45A5-9CA1-5D38F2BD6886}"/>
              </a:ext>
            </a:extLst>
          </p:cNvPr>
          <p:cNvSpPr>
            <a:spLocks noGrp="1"/>
          </p:cNvSpPr>
          <p:nvPr>
            <p:ph idx="1"/>
          </p:nvPr>
        </p:nvSpPr>
        <p:spPr/>
        <p:txBody>
          <a:bodyPr>
            <a:normAutofit/>
          </a:bodyPr>
          <a:lstStyle/>
          <a:p>
            <a:pPr algn="l"/>
            <a:r>
              <a:rPr lang="en-US" sz="2400" b="0" i="0" u="none" strike="noStrike" baseline="0" dirty="0">
                <a:latin typeface="Calibri" panose="020F0502020204030204" pitchFamily="34" charset="0"/>
              </a:rPr>
              <a:t>Overall, the access points to assessment and shelter throughout Three County CoC was accessible to people experiencing a housing crisis.</a:t>
            </a:r>
          </a:p>
          <a:p>
            <a:pPr algn="l"/>
            <a:r>
              <a:rPr lang="en-US" sz="2400" b="0" i="0" u="none" strike="noStrike" baseline="0" dirty="0">
                <a:latin typeface="Calibri" panose="020F0502020204030204" pitchFamily="34" charset="0"/>
              </a:rPr>
              <a:t>“The price is right I have a beautiful apartment and it’s a steppingstone.” Person with lived experience (PWLE)</a:t>
            </a:r>
          </a:p>
          <a:p>
            <a:pPr algn="l"/>
            <a:r>
              <a:rPr lang="en-US" sz="2400" b="0" i="0" u="none" strike="noStrike" baseline="0" dirty="0">
                <a:latin typeface="Calibri" panose="020F0502020204030204" pitchFamily="34" charset="0"/>
              </a:rPr>
              <a:t>Beginning to incorporate PWLE in projects like the MHSA equity assessment</a:t>
            </a:r>
          </a:p>
          <a:p>
            <a:pPr algn="l"/>
            <a:r>
              <a:rPr lang="en-US" sz="2400" b="0" i="0" u="none" strike="noStrike" baseline="0" dirty="0">
                <a:latin typeface="Calibri" panose="020F0502020204030204" pitchFamily="34" charset="0"/>
              </a:rPr>
              <a:t>Using CARES Act funding to provide housing and resource accessibility.</a:t>
            </a:r>
          </a:p>
          <a:p>
            <a:pPr algn="l"/>
            <a:r>
              <a:rPr lang="en-US" sz="2400" b="1" i="0" u="none" strike="noStrike" baseline="0" dirty="0">
                <a:latin typeface="Calibri" panose="020F0502020204030204" pitchFamily="34" charset="0"/>
              </a:rPr>
              <a:t>Perception that some staff go above and beyond to not only address housing but also basic needs, and quality of life issues.</a:t>
            </a:r>
          </a:p>
          <a:p>
            <a:pPr algn="l"/>
            <a:r>
              <a:rPr lang="en-US" sz="2400" b="1" i="0" u="none" strike="noStrike" baseline="0" dirty="0">
                <a:latin typeface="Calibri" panose="020F0502020204030204" pitchFamily="34" charset="0"/>
              </a:rPr>
              <a:t>Coordination of care has improved access and outcomes and was strengthened during the  pandemic.</a:t>
            </a:r>
            <a:endParaRPr lang="en-US" sz="2400" b="1" dirty="0"/>
          </a:p>
        </p:txBody>
      </p:sp>
      <p:sp>
        <p:nvSpPr>
          <p:cNvPr id="2" name="TextBox 1">
            <a:extLst>
              <a:ext uri="{FF2B5EF4-FFF2-40B4-BE49-F238E27FC236}">
                <a16:creationId xmlns:a16="http://schemas.microsoft.com/office/drawing/2014/main" id="{A4CBFE06-73FB-4C16-A971-DFC44BC39AF1}"/>
              </a:ext>
            </a:extLst>
          </p:cNvPr>
          <p:cNvSpPr txBox="1"/>
          <p:nvPr/>
        </p:nvSpPr>
        <p:spPr>
          <a:xfrm>
            <a:off x="425302" y="6092456"/>
            <a:ext cx="6772940" cy="276999"/>
          </a:xfrm>
          <a:prstGeom prst="rect">
            <a:avLst/>
          </a:prstGeom>
          <a:noFill/>
        </p:spPr>
        <p:txBody>
          <a:bodyPr wrap="square" rtlCol="0">
            <a:spAutoFit/>
          </a:bodyPr>
          <a:lstStyle/>
          <a:p>
            <a:r>
              <a:rPr lang="en-US" sz="1200" i="1" dirty="0"/>
              <a:t>Note: Service providers were from all three CoCs</a:t>
            </a:r>
          </a:p>
        </p:txBody>
      </p:sp>
    </p:spTree>
    <p:extLst>
      <p:ext uri="{BB962C8B-B14F-4D97-AF65-F5344CB8AC3E}">
        <p14:creationId xmlns:p14="http://schemas.microsoft.com/office/powerpoint/2010/main" val="307200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4A006-3DA7-414E-A052-623B564A3B1F}"/>
              </a:ext>
            </a:extLst>
          </p:cNvPr>
          <p:cNvSpPr>
            <a:spLocks noGrp="1"/>
          </p:cNvSpPr>
          <p:nvPr>
            <p:ph type="title"/>
          </p:nvPr>
        </p:nvSpPr>
        <p:spPr/>
        <p:txBody>
          <a:bodyPr>
            <a:normAutofit/>
          </a:bodyPr>
          <a:lstStyle/>
          <a:p>
            <a:r>
              <a:rPr lang="en-US" dirty="0"/>
              <a:t>Listening Sessions - </a:t>
            </a:r>
            <a:r>
              <a:rPr lang="en-US" i="1" dirty="0"/>
              <a:t>Responses</a:t>
            </a:r>
            <a:r>
              <a:rPr lang="en-US" sz="4400" i="1" dirty="0"/>
              <a:t> from people with lived experience and service providers</a:t>
            </a:r>
            <a:endParaRPr lang="en-US" dirty="0"/>
          </a:p>
        </p:txBody>
      </p:sp>
      <p:graphicFrame>
        <p:nvGraphicFramePr>
          <p:cNvPr id="5" name="Content Placeholder 4">
            <a:extLst>
              <a:ext uri="{FF2B5EF4-FFF2-40B4-BE49-F238E27FC236}">
                <a16:creationId xmlns:a16="http://schemas.microsoft.com/office/drawing/2014/main" id="{EAF06925-783A-4FFF-BB13-E525519629E3}"/>
              </a:ext>
            </a:extLst>
          </p:cNvPr>
          <p:cNvGraphicFramePr>
            <a:graphicFrameLocks noGrp="1"/>
          </p:cNvGraphicFramePr>
          <p:nvPr>
            <p:ph idx="1"/>
            <p:extLst>
              <p:ext uri="{D42A27DB-BD31-4B8C-83A1-F6EECF244321}">
                <p14:modId xmlns:p14="http://schemas.microsoft.com/office/powerpoint/2010/main" val="21420603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DF29E88-377D-45B4-B6E9-304647658493}"/>
              </a:ext>
            </a:extLst>
          </p:cNvPr>
          <p:cNvSpPr txBox="1"/>
          <p:nvPr/>
        </p:nvSpPr>
        <p:spPr>
          <a:xfrm>
            <a:off x="838200" y="6354375"/>
            <a:ext cx="6772940" cy="276999"/>
          </a:xfrm>
          <a:prstGeom prst="rect">
            <a:avLst/>
          </a:prstGeom>
          <a:noFill/>
        </p:spPr>
        <p:txBody>
          <a:bodyPr wrap="square" rtlCol="0">
            <a:spAutoFit/>
          </a:bodyPr>
          <a:lstStyle/>
          <a:p>
            <a:r>
              <a:rPr lang="en-US" sz="1200" i="1" dirty="0"/>
              <a:t>Note: Service providers were from all three CoCs</a:t>
            </a:r>
          </a:p>
        </p:txBody>
      </p:sp>
    </p:spTree>
    <p:extLst>
      <p:ext uri="{BB962C8B-B14F-4D97-AF65-F5344CB8AC3E}">
        <p14:creationId xmlns:p14="http://schemas.microsoft.com/office/powerpoint/2010/main" val="3531367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7E48AD-F0B3-4893-B132-30DDF234F6D4}"/>
              </a:ext>
            </a:extLst>
          </p:cNvPr>
          <p:cNvSpPr>
            <a:spLocks noGrp="1"/>
          </p:cNvSpPr>
          <p:nvPr>
            <p:ph type="title"/>
          </p:nvPr>
        </p:nvSpPr>
        <p:spPr/>
        <p:txBody>
          <a:bodyPr/>
          <a:lstStyle/>
          <a:p>
            <a:r>
              <a:rPr lang="en-US" dirty="0"/>
              <a:t>Recommendations from C4</a:t>
            </a:r>
          </a:p>
        </p:txBody>
      </p:sp>
      <p:sp>
        <p:nvSpPr>
          <p:cNvPr id="6" name="Text Placeholder 5">
            <a:extLst>
              <a:ext uri="{FF2B5EF4-FFF2-40B4-BE49-F238E27FC236}">
                <a16:creationId xmlns:a16="http://schemas.microsoft.com/office/drawing/2014/main" id="{DF73B2C2-BB55-417F-9FEC-1F2E87AE348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76225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D07B4C-D040-40A6-8F6E-AFD29B29CEC1}"/>
              </a:ext>
            </a:extLst>
          </p:cNvPr>
          <p:cNvPicPr>
            <a:picLocks noChangeAspect="1"/>
          </p:cNvPicPr>
          <p:nvPr/>
        </p:nvPicPr>
        <p:blipFill>
          <a:blip r:embed="rId3"/>
          <a:stretch>
            <a:fillRect/>
          </a:stretch>
        </p:blipFill>
        <p:spPr>
          <a:xfrm>
            <a:off x="16737" y="0"/>
            <a:ext cx="12208565" cy="6858000"/>
          </a:xfrm>
          <a:prstGeom prst="rect">
            <a:avLst/>
          </a:prstGeom>
        </p:spPr>
      </p:pic>
      <p:graphicFrame>
        <p:nvGraphicFramePr>
          <p:cNvPr id="12" name="Content Placeholder 3">
            <a:extLst>
              <a:ext uri="{FF2B5EF4-FFF2-40B4-BE49-F238E27FC236}">
                <a16:creationId xmlns:a16="http://schemas.microsoft.com/office/drawing/2014/main" id="{3186EA12-D710-4F27-B12B-047048098F0C}"/>
              </a:ext>
            </a:extLst>
          </p:cNvPr>
          <p:cNvGraphicFramePr>
            <a:graphicFrameLocks/>
          </p:cNvGraphicFramePr>
          <p:nvPr/>
        </p:nvGraphicFramePr>
        <p:xfrm>
          <a:off x="941970" y="327095"/>
          <a:ext cx="10655300" cy="39909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a:extLst>
              <a:ext uri="{FF2B5EF4-FFF2-40B4-BE49-F238E27FC236}">
                <a16:creationId xmlns:a16="http://schemas.microsoft.com/office/drawing/2014/main" id="{043EBFD0-B415-46BD-A287-21B1BCA774FC}"/>
              </a:ext>
            </a:extLst>
          </p:cNvPr>
          <p:cNvSpPr txBox="1"/>
          <p:nvPr/>
        </p:nvSpPr>
        <p:spPr>
          <a:xfrm>
            <a:off x="4315079" y="1594618"/>
            <a:ext cx="3611880" cy="4247317"/>
          </a:xfrm>
          <a:prstGeom prst="rect">
            <a:avLst/>
          </a:prstGeom>
          <a:solidFill>
            <a:schemeClr val="accent2">
              <a:lumMod val="20000"/>
              <a:lumOff val="80000"/>
            </a:schemeClr>
          </a:solidFill>
        </p:spPr>
        <p:txBody>
          <a:bodyPr wrap="square" rtlCol="0">
            <a:spAutoFit/>
          </a:bodyPr>
          <a:lstStyle/>
          <a:p>
            <a:r>
              <a:rPr lang="en-US" dirty="0"/>
              <a:t>Also – based on the results from your CoC’s surveys and listening sessions:</a:t>
            </a:r>
          </a:p>
          <a:p>
            <a:pPr marL="285750" indent="-285750">
              <a:buFont typeface="Arial" panose="020B0604020202020204" pitchFamily="34" charset="0"/>
              <a:buChar char="•"/>
            </a:pPr>
            <a:r>
              <a:rPr lang="en-US" dirty="0"/>
              <a:t>Continue working on diversifying senior leadership</a:t>
            </a:r>
          </a:p>
          <a:p>
            <a:pPr marL="285750" indent="-285750">
              <a:buFont typeface="Arial" panose="020B0604020202020204" pitchFamily="34" charset="0"/>
              <a:buChar char="•"/>
            </a:pPr>
            <a:r>
              <a:rPr lang="en-US" dirty="0"/>
              <a:t>Have more inclusive programs/outreach (English not first language populations)</a:t>
            </a:r>
          </a:p>
          <a:p>
            <a:pPr marL="285750" indent="-285750">
              <a:buFont typeface="Arial" panose="020B0604020202020204" pitchFamily="34" charset="0"/>
              <a:buChar char="•"/>
            </a:pPr>
            <a:r>
              <a:rPr lang="en-US" dirty="0"/>
              <a:t>Reduce system level barriers due to criminal history, engagement with child welfare services, and other past problems.</a:t>
            </a:r>
          </a:p>
          <a:p>
            <a:pPr marL="285750" indent="-285750">
              <a:buFont typeface="Arial" panose="020B0604020202020204" pitchFamily="34" charset="0"/>
              <a:buChar char="•"/>
            </a:pPr>
            <a:r>
              <a:rPr lang="en-US" dirty="0">
                <a:latin typeface="LiberationSans"/>
              </a:rPr>
              <a:t>Accountability: A process to collect feedback from those utilizing the system </a:t>
            </a:r>
            <a:endParaRPr lang="en-US" dirty="0"/>
          </a:p>
        </p:txBody>
      </p:sp>
    </p:spTree>
    <p:extLst>
      <p:ext uri="{BB962C8B-B14F-4D97-AF65-F5344CB8AC3E}">
        <p14:creationId xmlns:p14="http://schemas.microsoft.com/office/powerpoint/2010/main" val="235818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 PowerPoint&#10;&#10;Description automatically generated">
            <a:extLst>
              <a:ext uri="{FF2B5EF4-FFF2-40B4-BE49-F238E27FC236}">
                <a16:creationId xmlns:a16="http://schemas.microsoft.com/office/drawing/2014/main" id="{3A7F304B-37A7-4CC0-9006-3A5D00CDE382}"/>
              </a:ext>
            </a:extLst>
          </p:cNvPr>
          <p:cNvPicPr>
            <a:picLocks noChangeAspect="1"/>
          </p:cNvPicPr>
          <p:nvPr/>
        </p:nvPicPr>
        <p:blipFill rotWithShape="1">
          <a:blip r:embed="rId3"/>
          <a:srcRect b="461"/>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27818C7E-3781-44F7-B18A-47E52C23EC3A}"/>
              </a:ext>
            </a:extLst>
          </p:cNvPr>
          <p:cNvSpPr txBox="1"/>
          <p:nvPr/>
        </p:nvSpPr>
        <p:spPr>
          <a:xfrm>
            <a:off x="948690" y="4803725"/>
            <a:ext cx="4080510" cy="646331"/>
          </a:xfrm>
          <a:prstGeom prst="rect">
            <a:avLst/>
          </a:prstGeom>
          <a:noFill/>
        </p:spPr>
        <p:txBody>
          <a:bodyPr wrap="square" rtlCol="0">
            <a:spAutoFit/>
          </a:bodyPr>
          <a:lstStyle/>
          <a:p>
            <a:pPr algn="ctr"/>
            <a:r>
              <a:rPr lang="en-US" dirty="0">
                <a:solidFill>
                  <a:schemeClr val="bg1"/>
                </a:solidFill>
              </a:rPr>
              <a:t>Data collection was conducted from November 2021 to February 2022</a:t>
            </a:r>
          </a:p>
        </p:txBody>
      </p:sp>
    </p:spTree>
    <p:extLst>
      <p:ext uri="{BB962C8B-B14F-4D97-AF65-F5344CB8AC3E}">
        <p14:creationId xmlns:p14="http://schemas.microsoft.com/office/powerpoint/2010/main" val="176026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A20666D8-11BE-429D-8961-73B1B557CD36}"/>
              </a:ext>
            </a:extLst>
          </p:cNvPr>
          <p:cNvSpPr>
            <a:spLocks noGrp="1"/>
          </p:cNvSpPr>
          <p:nvPr>
            <p:ph type="title"/>
          </p:nvPr>
        </p:nvSpPr>
        <p:spPr/>
        <p:txBody>
          <a:bodyPr/>
          <a:lstStyle/>
          <a:p>
            <a:r>
              <a:rPr lang="en-US" dirty="0"/>
              <a:t>Surveys</a:t>
            </a:r>
          </a:p>
        </p:txBody>
      </p:sp>
      <p:sp>
        <p:nvSpPr>
          <p:cNvPr id="16" name="Content Placeholder 15">
            <a:extLst>
              <a:ext uri="{FF2B5EF4-FFF2-40B4-BE49-F238E27FC236}">
                <a16:creationId xmlns:a16="http://schemas.microsoft.com/office/drawing/2014/main" id="{21836362-1368-4A09-A9D1-30002F6D15A9}"/>
              </a:ext>
            </a:extLst>
          </p:cNvPr>
          <p:cNvSpPr>
            <a:spLocks noGrp="1"/>
          </p:cNvSpPr>
          <p:nvPr>
            <p:ph sz="half" idx="1"/>
          </p:nvPr>
        </p:nvSpPr>
        <p:spPr/>
        <p:txBody>
          <a:bodyPr>
            <a:normAutofit fontScale="92500" lnSpcReduction="20000"/>
          </a:bodyPr>
          <a:lstStyle/>
          <a:p>
            <a:pPr marL="0" indent="0">
              <a:buNone/>
            </a:pPr>
            <a:r>
              <a:rPr lang="en-US" b="1" dirty="0"/>
              <a:t>Racial Equity Survey</a:t>
            </a:r>
          </a:p>
          <a:p>
            <a:r>
              <a:rPr lang="en-US" dirty="0"/>
              <a:t>N=17</a:t>
            </a:r>
          </a:p>
          <a:p>
            <a:r>
              <a:rPr lang="en-US" dirty="0"/>
              <a:t>White  = 16 and Black = 1</a:t>
            </a:r>
          </a:p>
          <a:p>
            <a:r>
              <a:rPr lang="en-US" dirty="0"/>
              <a:t>Latino/a/x = 0</a:t>
            </a:r>
          </a:p>
          <a:p>
            <a:r>
              <a:rPr lang="en-US" dirty="0"/>
              <a:t>Heterosexual = 14 </a:t>
            </a:r>
          </a:p>
          <a:p>
            <a:r>
              <a:rPr lang="en-US" dirty="0"/>
              <a:t>Lived experience = 4</a:t>
            </a:r>
          </a:p>
          <a:p>
            <a:r>
              <a:rPr lang="en-US" dirty="0"/>
              <a:t>Advocate, community provider, homeless service provider, state or county system partner, BOD member, collaborator, and represent a municipality that the CoC services</a:t>
            </a:r>
          </a:p>
          <a:p>
            <a:endParaRPr lang="en-US" dirty="0"/>
          </a:p>
        </p:txBody>
      </p:sp>
      <p:sp>
        <p:nvSpPr>
          <p:cNvPr id="17" name="Content Placeholder 16">
            <a:extLst>
              <a:ext uri="{FF2B5EF4-FFF2-40B4-BE49-F238E27FC236}">
                <a16:creationId xmlns:a16="http://schemas.microsoft.com/office/drawing/2014/main" id="{758C6F2A-DA98-499B-8980-6D55A53DBD36}"/>
              </a:ext>
            </a:extLst>
          </p:cNvPr>
          <p:cNvSpPr>
            <a:spLocks noGrp="1"/>
          </p:cNvSpPr>
          <p:nvPr>
            <p:ph sz="half" idx="2"/>
          </p:nvPr>
        </p:nvSpPr>
        <p:spPr>
          <a:xfrm>
            <a:off x="6385560" y="1825625"/>
            <a:ext cx="5181600" cy="4351338"/>
          </a:xfrm>
        </p:spPr>
        <p:txBody>
          <a:bodyPr>
            <a:normAutofit fontScale="92500" lnSpcReduction="20000"/>
          </a:bodyPr>
          <a:lstStyle/>
          <a:p>
            <a:pPr marL="0" indent="0">
              <a:buNone/>
            </a:pPr>
            <a:r>
              <a:rPr lang="en-US" b="1" dirty="0"/>
              <a:t>Coordinated Entry System Survey</a:t>
            </a:r>
          </a:p>
          <a:p>
            <a:r>
              <a:rPr lang="en-US" dirty="0"/>
              <a:t>N=17</a:t>
            </a:r>
          </a:p>
          <a:p>
            <a:r>
              <a:rPr lang="en-US" dirty="0"/>
              <a:t>White, Black, Asian, American Indian, Native Hawaiian or Pacific Islander</a:t>
            </a:r>
          </a:p>
          <a:p>
            <a:r>
              <a:rPr lang="en-US" dirty="0"/>
              <a:t>Latino/a/x= 1</a:t>
            </a:r>
          </a:p>
          <a:p>
            <a:r>
              <a:rPr lang="en-US" dirty="0"/>
              <a:t>Have lived experience = 4</a:t>
            </a:r>
          </a:p>
          <a:p>
            <a:r>
              <a:rPr lang="en-US" dirty="0"/>
              <a:t>Outreach workers, CES staff, CES leadership, Shelter staff, PSH program, Program administrator of non-profit, CE partner, leadership in community agency with YHDP contract, Program director, and physician</a:t>
            </a:r>
          </a:p>
          <a:p>
            <a:endParaRPr lang="en-US" dirty="0"/>
          </a:p>
          <a:p>
            <a:endParaRPr lang="en-US" dirty="0"/>
          </a:p>
        </p:txBody>
      </p:sp>
    </p:spTree>
    <p:extLst>
      <p:ext uri="{BB962C8B-B14F-4D97-AF65-F5344CB8AC3E}">
        <p14:creationId xmlns:p14="http://schemas.microsoft.com/office/powerpoint/2010/main" val="62484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83A6C-0189-44AE-B78A-828FED627AB9}"/>
              </a:ext>
            </a:extLst>
          </p:cNvPr>
          <p:cNvSpPr>
            <a:spLocks noGrp="1"/>
          </p:cNvSpPr>
          <p:nvPr>
            <p:ph type="title"/>
          </p:nvPr>
        </p:nvSpPr>
        <p:spPr>
          <a:xfrm>
            <a:off x="838199" y="365125"/>
            <a:ext cx="10885227" cy="1325563"/>
          </a:xfrm>
        </p:spPr>
        <p:txBody>
          <a:bodyPr>
            <a:normAutofit fontScale="90000"/>
          </a:bodyPr>
          <a:lstStyle/>
          <a:p>
            <a:r>
              <a:rPr lang="en-US" sz="4000" dirty="0"/>
              <a:t>Rate your understanding of Concepts 1-5</a:t>
            </a:r>
            <a:br>
              <a:rPr lang="en-US" dirty="0"/>
            </a:br>
            <a:r>
              <a:rPr lang="en-US" sz="3100" i="1" dirty="0"/>
              <a:t>Most people can describe most of these concepts in some details or fluently </a:t>
            </a:r>
          </a:p>
        </p:txBody>
      </p:sp>
      <p:graphicFrame>
        <p:nvGraphicFramePr>
          <p:cNvPr id="4" name="Content Placeholder 3">
            <a:extLst>
              <a:ext uri="{FF2B5EF4-FFF2-40B4-BE49-F238E27FC236}">
                <a16:creationId xmlns:a16="http://schemas.microsoft.com/office/drawing/2014/main" id="{5EF3E6E1-12AA-4CAB-8C84-B64F9A0242C6}"/>
              </a:ext>
            </a:extLst>
          </p:cNvPr>
          <p:cNvGraphicFramePr>
            <a:graphicFrameLocks noGrp="1"/>
          </p:cNvGraphicFramePr>
          <p:nvPr>
            <p:ph idx="1"/>
            <p:extLst>
              <p:ext uri="{D42A27DB-BD31-4B8C-83A1-F6EECF244321}">
                <p14:modId xmlns:p14="http://schemas.microsoft.com/office/powerpoint/2010/main" val="3614372333"/>
              </p:ext>
            </p:extLst>
          </p:nvPr>
        </p:nvGraphicFramePr>
        <p:xfrm>
          <a:off x="838200" y="2032000"/>
          <a:ext cx="10515600" cy="4825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471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C84AA-6104-4D4D-9F0F-A5F03C49BB1B}"/>
              </a:ext>
            </a:extLst>
          </p:cNvPr>
          <p:cNvSpPr>
            <a:spLocks noGrp="1"/>
          </p:cNvSpPr>
          <p:nvPr>
            <p:ph type="title"/>
          </p:nvPr>
        </p:nvSpPr>
        <p:spPr>
          <a:xfrm>
            <a:off x="838200" y="365125"/>
            <a:ext cx="11120120" cy="1325563"/>
          </a:xfrm>
        </p:spPr>
        <p:txBody>
          <a:bodyPr>
            <a:normAutofit fontScale="90000"/>
          </a:bodyPr>
          <a:lstStyle/>
          <a:p>
            <a:r>
              <a:rPr lang="en-US" dirty="0"/>
              <a:t>Most respondents’ knowledge of your CoC</a:t>
            </a:r>
            <a:br>
              <a:rPr lang="en-US" dirty="0"/>
            </a:br>
            <a:r>
              <a:rPr lang="en-US" sz="3100" dirty="0"/>
              <a:t>“</a:t>
            </a:r>
            <a:r>
              <a:rPr lang="en-US" sz="3100" i="1" dirty="0"/>
              <a:t>I know that there is some activity” or “I know that action has been taken”</a:t>
            </a:r>
          </a:p>
        </p:txBody>
      </p:sp>
      <p:sp>
        <p:nvSpPr>
          <p:cNvPr id="3" name="Content Placeholder 2">
            <a:extLst>
              <a:ext uri="{FF2B5EF4-FFF2-40B4-BE49-F238E27FC236}">
                <a16:creationId xmlns:a16="http://schemas.microsoft.com/office/drawing/2014/main" id="{8A1444FF-0F0B-4B1E-9488-1926A13A8FC0}"/>
              </a:ext>
            </a:extLst>
          </p:cNvPr>
          <p:cNvSpPr>
            <a:spLocks noGrp="1"/>
          </p:cNvSpPr>
          <p:nvPr>
            <p:ph idx="1"/>
          </p:nvPr>
        </p:nvSpPr>
        <p:spPr/>
        <p:txBody>
          <a:bodyPr>
            <a:noAutofit/>
          </a:bodyPr>
          <a:lstStyle/>
          <a:p>
            <a:pPr marL="0" indent="0" algn="ctr">
              <a:lnSpc>
                <a:spcPct val="100000"/>
              </a:lnSpc>
              <a:spcBef>
                <a:spcPts val="0"/>
              </a:spcBef>
              <a:buNone/>
            </a:pPr>
            <a:r>
              <a:rPr lang="en-US" sz="2400" b="1" i="0" u="none" strike="noStrike" baseline="0" dirty="0">
                <a:solidFill>
                  <a:srgbClr val="323D48"/>
                </a:solidFill>
              </a:rPr>
              <a:t>Racial equity language </a:t>
            </a:r>
          </a:p>
          <a:p>
            <a:pPr marL="457200" lvl="1" indent="0" algn="ctr">
              <a:lnSpc>
                <a:spcPct val="100000"/>
              </a:lnSpc>
              <a:spcBef>
                <a:spcPts val="0"/>
              </a:spcBef>
              <a:buNone/>
            </a:pPr>
            <a:r>
              <a:rPr lang="en-US" sz="2000" b="0" u="none" strike="noStrike" baseline="0" dirty="0">
                <a:solidFill>
                  <a:srgbClr val="323D48"/>
                </a:solidFill>
              </a:rPr>
              <a:t>Your CoC has established a shared vocabulary for racial equity</a:t>
            </a:r>
          </a:p>
          <a:p>
            <a:pPr marL="457200" lvl="1" indent="0" algn="ctr">
              <a:lnSpc>
                <a:spcPct val="100000"/>
              </a:lnSpc>
              <a:spcBef>
                <a:spcPts val="0"/>
              </a:spcBef>
              <a:buNone/>
            </a:pPr>
            <a:endParaRPr lang="en-US" sz="1800" b="0" u="none" strike="noStrike" baseline="0" dirty="0">
              <a:solidFill>
                <a:srgbClr val="323D48"/>
              </a:solidFill>
            </a:endParaRPr>
          </a:p>
          <a:p>
            <a:pPr marL="0" indent="0" algn="ctr">
              <a:lnSpc>
                <a:spcPct val="100000"/>
              </a:lnSpc>
              <a:spcBef>
                <a:spcPts val="0"/>
              </a:spcBef>
              <a:buNone/>
            </a:pPr>
            <a:r>
              <a:rPr lang="en-US" sz="2400" b="1" i="0" u="none" strike="noStrike" baseline="0" dirty="0">
                <a:solidFill>
                  <a:srgbClr val="323D48"/>
                </a:solidFill>
              </a:rPr>
              <a:t>Racial equity fluency</a:t>
            </a:r>
          </a:p>
          <a:p>
            <a:pPr marL="457200" lvl="1" indent="0" algn="ctr">
              <a:lnSpc>
                <a:spcPct val="100000"/>
              </a:lnSpc>
              <a:spcBef>
                <a:spcPts val="0"/>
              </a:spcBef>
              <a:buNone/>
            </a:pPr>
            <a:r>
              <a:rPr lang="en-US" sz="2000" b="0" u="none" strike="noStrike" baseline="0" dirty="0">
                <a:solidFill>
                  <a:srgbClr val="323D48"/>
                </a:solidFill>
              </a:rPr>
              <a:t>Your CoC’s leaders are skilled at talking about race, racism, and racial equity</a:t>
            </a:r>
          </a:p>
          <a:p>
            <a:pPr marL="457200" lvl="1" indent="0" algn="ctr">
              <a:lnSpc>
                <a:spcPct val="100000"/>
              </a:lnSpc>
              <a:spcBef>
                <a:spcPts val="0"/>
              </a:spcBef>
              <a:buNone/>
            </a:pPr>
            <a:endParaRPr lang="en-US" sz="2000" i="0" dirty="0">
              <a:solidFill>
                <a:srgbClr val="323D48"/>
              </a:solidFill>
            </a:endParaRPr>
          </a:p>
          <a:p>
            <a:pPr marL="457200" lvl="1" indent="0" algn="ctr">
              <a:lnSpc>
                <a:spcPct val="100000"/>
              </a:lnSpc>
              <a:spcBef>
                <a:spcPts val="0"/>
              </a:spcBef>
              <a:buNone/>
            </a:pPr>
            <a:r>
              <a:rPr lang="en-US" b="1" i="0" u="none" strike="noStrike" baseline="0" dirty="0"/>
              <a:t>Race-explicit strategy </a:t>
            </a:r>
          </a:p>
          <a:p>
            <a:pPr marL="457200" lvl="1" indent="0" algn="ctr">
              <a:lnSpc>
                <a:spcPct val="100000"/>
              </a:lnSpc>
              <a:spcBef>
                <a:spcPts val="0"/>
              </a:spcBef>
              <a:buNone/>
            </a:pPr>
            <a:r>
              <a:rPr lang="en-US" sz="2000" b="0" u="none" strike="noStrike" baseline="0" dirty="0">
                <a:solidFill>
                  <a:srgbClr val="323D48"/>
                </a:solidFill>
              </a:rPr>
              <a:t>Your CoC has racial equity policies in place and has developed a Racial Equity Action Plan to set racial equity goals to transform racial bias and inequity</a:t>
            </a:r>
          </a:p>
          <a:p>
            <a:pPr marL="457200" lvl="1" indent="0" algn="ctr">
              <a:lnSpc>
                <a:spcPct val="100000"/>
              </a:lnSpc>
              <a:spcBef>
                <a:spcPts val="0"/>
              </a:spcBef>
              <a:buNone/>
            </a:pPr>
            <a:endParaRPr lang="en-US" sz="1800" b="0" u="none" strike="noStrike" baseline="0" dirty="0">
              <a:solidFill>
                <a:srgbClr val="323D48"/>
              </a:solidFill>
            </a:endParaRPr>
          </a:p>
          <a:p>
            <a:pPr marL="0" indent="0" algn="ctr">
              <a:lnSpc>
                <a:spcPct val="100000"/>
              </a:lnSpc>
              <a:spcBef>
                <a:spcPts val="0"/>
              </a:spcBef>
              <a:buNone/>
            </a:pPr>
            <a:r>
              <a:rPr lang="en-US" sz="2400" b="1" i="0" u="none" strike="noStrike" baseline="0" dirty="0">
                <a:solidFill>
                  <a:srgbClr val="323D48"/>
                </a:solidFill>
              </a:rPr>
              <a:t>Racial equity culture of practice</a:t>
            </a:r>
          </a:p>
          <a:p>
            <a:pPr marL="457200" lvl="1" indent="0" algn="ctr">
              <a:lnSpc>
                <a:spcPct val="100000"/>
              </a:lnSpc>
              <a:spcBef>
                <a:spcPts val="0"/>
              </a:spcBef>
              <a:buNone/>
            </a:pPr>
            <a:r>
              <a:rPr lang="en-US" sz="2000" b="0" u="none" strike="noStrike" baseline="0" dirty="0">
                <a:solidFill>
                  <a:srgbClr val="323D48"/>
                </a:solidFill>
              </a:rPr>
              <a:t>Your CoC values racial equity and has high expectations for staff to implement racial equity throughout all levels</a:t>
            </a:r>
          </a:p>
          <a:p>
            <a:pPr marL="457200" lvl="1" indent="0" algn="ctr">
              <a:lnSpc>
                <a:spcPct val="100000"/>
              </a:lnSpc>
              <a:spcBef>
                <a:spcPts val="0"/>
              </a:spcBef>
              <a:buNone/>
            </a:pPr>
            <a:endParaRPr lang="en-US" sz="1800" b="0" u="none" strike="noStrike" baseline="0" dirty="0">
              <a:solidFill>
                <a:srgbClr val="323D48"/>
              </a:solidFill>
            </a:endParaRPr>
          </a:p>
          <a:p>
            <a:pPr marL="457200" lvl="1" indent="0" algn="ctr">
              <a:lnSpc>
                <a:spcPct val="100000"/>
              </a:lnSpc>
              <a:spcBef>
                <a:spcPts val="0"/>
              </a:spcBef>
              <a:buNone/>
            </a:pPr>
            <a:endParaRPr lang="en-US" sz="900" b="0" u="none" strike="noStrike" baseline="0" dirty="0"/>
          </a:p>
          <a:p>
            <a:pPr marL="457200" lvl="1" indent="0" algn="ctr">
              <a:lnSpc>
                <a:spcPct val="100000"/>
              </a:lnSpc>
              <a:spcBef>
                <a:spcPts val="0"/>
              </a:spcBef>
              <a:buNone/>
            </a:pPr>
            <a:endParaRPr lang="en-US" sz="2000" b="0" u="none" strike="noStrike" baseline="0" dirty="0"/>
          </a:p>
        </p:txBody>
      </p:sp>
    </p:spTree>
    <p:extLst>
      <p:ext uri="{BB962C8B-B14F-4D97-AF65-F5344CB8AC3E}">
        <p14:creationId xmlns:p14="http://schemas.microsoft.com/office/powerpoint/2010/main" val="223523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D0DF-F846-48F8-849E-C59311B53CE8}"/>
              </a:ext>
            </a:extLst>
          </p:cNvPr>
          <p:cNvSpPr>
            <a:spLocks noGrp="1"/>
          </p:cNvSpPr>
          <p:nvPr>
            <p:ph type="title"/>
          </p:nvPr>
        </p:nvSpPr>
        <p:spPr/>
        <p:txBody>
          <a:bodyPr>
            <a:normAutofit fontScale="90000"/>
          </a:bodyPr>
          <a:lstStyle/>
          <a:p>
            <a:r>
              <a:rPr lang="en-US" dirty="0"/>
              <a:t>What activities are the highest priority as your CoC increases its work in advancing racial equity?</a:t>
            </a:r>
          </a:p>
        </p:txBody>
      </p:sp>
      <p:graphicFrame>
        <p:nvGraphicFramePr>
          <p:cNvPr id="4" name="Content Placeholder 3">
            <a:extLst>
              <a:ext uri="{FF2B5EF4-FFF2-40B4-BE49-F238E27FC236}">
                <a16:creationId xmlns:a16="http://schemas.microsoft.com/office/drawing/2014/main" id="{CA5ADE09-FB8E-4901-ACD7-7970B21D9584}"/>
              </a:ext>
            </a:extLst>
          </p:cNvPr>
          <p:cNvGraphicFramePr>
            <a:graphicFrameLocks/>
          </p:cNvGraphicFramePr>
          <p:nvPr>
            <p:extLst>
              <p:ext uri="{D42A27DB-BD31-4B8C-83A1-F6EECF244321}">
                <p14:modId xmlns:p14="http://schemas.microsoft.com/office/powerpoint/2010/main" val="3720617231"/>
              </p:ext>
            </p:extLst>
          </p:nvPr>
        </p:nvGraphicFramePr>
        <p:xfrm>
          <a:off x="978568" y="2177716"/>
          <a:ext cx="10647947" cy="43151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3091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78053-673D-4727-80B7-E17D86BCA9B4}"/>
              </a:ext>
            </a:extLst>
          </p:cNvPr>
          <p:cNvSpPr>
            <a:spLocks noGrp="1"/>
          </p:cNvSpPr>
          <p:nvPr>
            <p:ph type="title"/>
          </p:nvPr>
        </p:nvSpPr>
        <p:spPr/>
        <p:txBody>
          <a:bodyPr/>
          <a:lstStyle/>
          <a:p>
            <a:r>
              <a:rPr lang="en-US" dirty="0"/>
              <a:t>Coordinated Entry System Survey</a:t>
            </a:r>
          </a:p>
        </p:txBody>
      </p:sp>
      <p:sp>
        <p:nvSpPr>
          <p:cNvPr id="7" name="Text Placeholder 6">
            <a:extLst>
              <a:ext uri="{FF2B5EF4-FFF2-40B4-BE49-F238E27FC236}">
                <a16:creationId xmlns:a16="http://schemas.microsoft.com/office/drawing/2014/main" id="{4D665375-CF13-46D1-8378-A98B56D981A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172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00DC-3ED9-4D04-BFC4-73B126D1EE15}"/>
              </a:ext>
            </a:extLst>
          </p:cNvPr>
          <p:cNvSpPr>
            <a:spLocks noGrp="1"/>
          </p:cNvSpPr>
          <p:nvPr>
            <p:ph type="title"/>
          </p:nvPr>
        </p:nvSpPr>
        <p:spPr/>
        <p:txBody>
          <a:bodyPr>
            <a:normAutofit fontScale="90000"/>
          </a:bodyPr>
          <a:lstStyle/>
          <a:p>
            <a:r>
              <a:rPr lang="en-US" sz="4400" dirty="0"/>
              <a:t>Most people agree or strongly agree that the CoC has these </a:t>
            </a:r>
            <a:r>
              <a:rPr lang="en-US" sz="4400" i="1" dirty="0"/>
              <a:t>Anti-racist and inclusive practices</a:t>
            </a:r>
            <a:endParaRPr lang="en-US" dirty="0"/>
          </a:p>
        </p:txBody>
      </p:sp>
      <p:graphicFrame>
        <p:nvGraphicFramePr>
          <p:cNvPr id="4" name="Content Placeholder 3">
            <a:extLst>
              <a:ext uri="{FF2B5EF4-FFF2-40B4-BE49-F238E27FC236}">
                <a16:creationId xmlns:a16="http://schemas.microsoft.com/office/drawing/2014/main" id="{69F02663-5CA2-4C7E-9BC4-CE3E5AEF48C9}"/>
              </a:ext>
            </a:extLst>
          </p:cNvPr>
          <p:cNvGraphicFramePr>
            <a:graphicFrameLocks noGrp="1"/>
          </p:cNvGraphicFramePr>
          <p:nvPr>
            <p:ph idx="1"/>
            <p:extLst>
              <p:ext uri="{D42A27DB-BD31-4B8C-83A1-F6EECF244321}">
                <p14:modId xmlns:p14="http://schemas.microsoft.com/office/powerpoint/2010/main" val="2357568513"/>
              </p:ext>
            </p:extLst>
          </p:nvPr>
        </p:nvGraphicFramePr>
        <p:xfrm>
          <a:off x="838200" y="1825625"/>
          <a:ext cx="10515600"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7386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46C0-8AAD-481B-8E49-0D736FC64D41}"/>
              </a:ext>
            </a:extLst>
          </p:cNvPr>
          <p:cNvSpPr>
            <a:spLocks noGrp="1"/>
          </p:cNvSpPr>
          <p:nvPr>
            <p:ph type="title"/>
          </p:nvPr>
        </p:nvSpPr>
        <p:spPr/>
        <p:txBody>
          <a:bodyPr/>
          <a:lstStyle/>
          <a:p>
            <a:r>
              <a:rPr lang="en-US" sz="4400" dirty="0"/>
              <a:t>Top supports respondents think are needed to advance a more racially equitable CES. </a:t>
            </a:r>
            <a:endParaRPr lang="en-US" dirty="0"/>
          </a:p>
        </p:txBody>
      </p:sp>
      <p:graphicFrame>
        <p:nvGraphicFramePr>
          <p:cNvPr id="4" name="Content Placeholder 3">
            <a:extLst>
              <a:ext uri="{FF2B5EF4-FFF2-40B4-BE49-F238E27FC236}">
                <a16:creationId xmlns:a16="http://schemas.microsoft.com/office/drawing/2014/main" id="{5652C5B0-D903-4ED7-B9D0-423C017AB2DC}"/>
              </a:ext>
            </a:extLst>
          </p:cNvPr>
          <p:cNvGraphicFramePr>
            <a:graphicFrameLocks noGrp="1"/>
          </p:cNvGraphicFramePr>
          <p:nvPr>
            <p:ph idx="1"/>
            <p:extLst>
              <p:ext uri="{D42A27DB-BD31-4B8C-83A1-F6EECF244321}">
                <p14:modId xmlns:p14="http://schemas.microsoft.com/office/powerpoint/2010/main" val="2144723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8148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C0E4106B05AB4D96F170762C7FAB0E" ma:contentTypeVersion="13" ma:contentTypeDescription="Create a new document." ma:contentTypeScope="" ma:versionID="81419b8494eb94527c2d946e431c782d">
  <xsd:schema xmlns:xsd="http://www.w3.org/2001/XMLSchema" xmlns:xs="http://www.w3.org/2001/XMLSchema" xmlns:p="http://schemas.microsoft.com/office/2006/metadata/properties" xmlns:ns2="34601aee-bbde-49f2-ad42-bc13d499bb79" xmlns:ns3="2ed1e42b-3b16-4c4c-980e-db513e605f0f" targetNamespace="http://schemas.microsoft.com/office/2006/metadata/properties" ma:root="true" ma:fieldsID="fbe643ce4b9af35340185d4adc6d1f0d" ns2:_="" ns3:_="">
    <xsd:import namespace="34601aee-bbde-49f2-ad42-bc13d499bb79"/>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1aee-bbde-49f2-ad42-bc13d499b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8E535A-36F8-41FB-A96C-DBD16FBADEF5}"/>
</file>

<file path=customXml/itemProps2.xml><?xml version="1.0" encoding="utf-8"?>
<ds:datastoreItem xmlns:ds="http://schemas.openxmlformats.org/officeDocument/2006/customXml" ds:itemID="{8B107269-3268-4E46-9B42-3B57B85AA7FB}"/>
</file>

<file path=customXml/itemProps3.xml><?xml version="1.0" encoding="utf-8"?>
<ds:datastoreItem xmlns:ds="http://schemas.openxmlformats.org/officeDocument/2006/customXml" ds:itemID="{4D5D3040-A2D1-4D0A-9E7D-59554E7B5D63}"/>
</file>

<file path=docProps/app.xml><?xml version="1.0" encoding="utf-8"?>
<Properties xmlns="http://schemas.openxmlformats.org/officeDocument/2006/extended-properties" xmlns:vt="http://schemas.openxmlformats.org/officeDocument/2006/docPropsVTypes">
  <TotalTime>2076</TotalTime>
  <Words>1399</Words>
  <Application>Microsoft Office PowerPoint</Application>
  <PresentationFormat>Widescreen</PresentationFormat>
  <Paragraphs>138</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Liberation Sans</vt:lpstr>
      <vt:lpstr>LiberationSans</vt:lpstr>
      <vt:lpstr>Office Theme</vt:lpstr>
      <vt:lpstr>    Three County CoC  Racial Equity Analysis with C4</vt:lpstr>
      <vt:lpstr>PowerPoint Presentation</vt:lpstr>
      <vt:lpstr>Surveys</vt:lpstr>
      <vt:lpstr>Rate your understanding of Concepts 1-5 Most people can describe most of these concepts in some details or fluently </vt:lpstr>
      <vt:lpstr>Most respondents’ knowledge of your CoC “I know that there is some activity” or “I know that action has been taken”</vt:lpstr>
      <vt:lpstr>What activities are the highest priority as your CoC increases its work in advancing racial equity?</vt:lpstr>
      <vt:lpstr>Coordinated Entry System Survey</vt:lpstr>
      <vt:lpstr>Most people agree or strongly agree that the CoC has these Anti-racist and inclusive practices</vt:lpstr>
      <vt:lpstr>Top supports respondents think are needed to advance a more racially equitable CES. </vt:lpstr>
      <vt:lpstr>Listening Sessions</vt:lpstr>
      <vt:lpstr>Listening Sessions - Responses from people with lived experience and service providers</vt:lpstr>
      <vt:lpstr>Listening Sessions - Responses from people with lived experience and service providers</vt:lpstr>
      <vt:lpstr>Recommendations from C4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Calpurnyia Roberts</dc:creator>
  <cp:lastModifiedBy>Calpurnyia Roberts</cp:lastModifiedBy>
  <cp:revision>31</cp:revision>
  <dcterms:created xsi:type="dcterms:W3CDTF">2022-03-04T20:25:25Z</dcterms:created>
  <dcterms:modified xsi:type="dcterms:W3CDTF">2022-03-11T13:36:11Z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0x010100DEC0E4106B05AB4D96F170762C7FAB0E</vt:lpwstr>
  </property>
</Properties>
</file>