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7" r:id="rId5"/>
    <p:sldId id="341" r:id="rId6"/>
    <p:sldId id="324" r:id="rId7"/>
    <p:sldId id="328" r:id="rId8"/>
    <p:sldId id="327" r:id="rId9"/>
    <p:sldId id="340" r:id="rId10"/>
    <p:sldId id="343" r:id="rId11"/>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BE48"/>
    <a:srgbClr val="009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18D87-1C30-3216-4F1F-114448ABE095}" v="1" dt="2020-01-23T18:26:33.115"/>
    <p1510:client id="{25854429-76BB-FE9F-5180-C45ABB9A49BC}" v="2" dt="2021-01-06T13:42:31.116"/>
    <p1510:client id="{6219CD09-4C2E-44CE-206C-44C86F4846AD}" v="1077" dt="2021-01-06T15:46:42.148"/>
    <p1510:client id="{66CE5079-8558-A4FE-D014-95B46880F12D}" v="2" dt="2020-09-23T18:45:44.353"/>
    <p1510:client id="{C7F7AAC5-8A3B-B769-2484-16E053FADC8C}" v="161" dt="2020-12-31T13:19:11.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95" autoAdjust="0"/>
  </p:normalViewPr>
  <p:slideViewPr>
    <p:cSldViewPr snapToGrid="0">
      <p:cViewPr varScale="1">
        <p:scale>
          <a:sx n="111" d="100"/>
          <a:sy n="111" d="100"/>
        </p:scale>
        <p:origin x="594" y="102"/>
      </p:cViewPr>
      <p:guideLst/>
    </p:cSldViewPr>
  </p:slideViewPr>
  <p:notesTextViewPr>
    <p:cViewPr>
      <p:scale>
        <a:sx n="1" d="1"/>
        <a:sy n="1" d="1"/>
      </p:scale>
      <p:origin x="0" y="0"/>
    </p:cViewPr>
  </p:notesTextViewPr>
  <p:notesViewPr>
    <p:cSldViewPr snapToGrid="0">
      <p:cViewPr varScale="1">
        <p:scale>
          <a:sx n="113" d="100"/>
          <a:sy n="113" d="100"/>
        </p:scale>
        <p:origin x="2418"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C091C3-DF7C-48BA-8F50-62D40027F1B5}" type="doc">
      <dgm:prSet loTypeId="urn:microsoft.com/office/officeart/2005/8/layout/cycle3" loCatId="cycle" qsTypeId="urn:microsoft.com/office/officeart/2005/8/quickstyle/3d3" qsCatId="3D" csTypeId="urn:microsoft.com/office/officeart/2005/8/colors/accent1_2" csCatId="accent1" phldr="1"/>
      <dgm:spPr/>
      <dgm:t>
        <a:bodyPr/>
        <a:lstStyle/>
        <a:p>
          <a:endParaRPr lang="en-US"/>
        </a:p>
      </dgm:t>
    </dgm:pt>
    <dgm:pt modelId="{D82CDD0E-F952-461C-9CE6-8F0A4F15CF70}">
      <dgm:prSet custT="1"/>
      <dgm:spPr/>
      <dgm:t>
        <a:bodyPr/>
        <a:lstStyle/>
        <a:p>
          <a:r>
            <a:rPr lang="en-US" sz="1800" b="1" dirty="0"/>
            <a:t>Assessment</a:t>
          </a:r>
        </a:p>
        <a:p>
          <a:r>
            <a:rPr lang="en-US" sz="1600" b="0" dirty="0"/>
            <a:t>Community Needs and Resources, Data</a:t>
          </a:r>
        </a:p>
        <a:p>
          <a:r>
            <a:rPr lang="en-US" sz="1600" b="0" dirty="0">
              <a:solidFill>
                <a:schemeClr val="accent2">
                  <a:lumMod val="75000"/>
                </a:schemeClr>
              </a:solidFill>
            </a:rPr>
            <a:t>(Needs Assessment)</a:t>
          </a:r>
        </a:p>
      </dgm:t>
    </dgm:pt>
    <dgm:pt modelId="{8BA51911-792F-49FB-B1EA-8911A81C07E5}" type="parTrans" cxnId="{EA8ECB52-1298-4145-AD44-F00F56D0D847}">
      <dgm:prSet/>
      <dgm:spPr/>
      <dgm:t>
        <a:bodyPr/>
        <a:lstStyle/>
        <a:p>
          <a:endParaRPr lang="en-US"/>
        </a:p>
      </dgm:t>
    </dgm:pt>
    <dgm:pt modelId="{606C505E-8D88-4D96-9670-2F91600A93B7}" type="sibTrans" cxnId="{EA8ECB52-1298-4145-AD44-F00F56D0D847}">
      <dgm:prSet/>
      <dgm:spPr/>
      <dgm:t>
        <a:bodyPr/>
        <a:lstStyle/>
        <a:p>
          <a:endParaRPr lang="en-US"/>
        </a:p>
      </dgm:t>
    </dgm:pt>
    <dgm:pt modelId="{9BAF8E90-1885-4545-87CF-EA7C172AFFA7}">
      <dgm:prSet custT="1"/>
      <dgm:spPr/>
      <dgm:t>
        <a:bodyPr/>
        <a:lstStyle/>
        <a:p>
          <a:r>
            <a:rPr lang="en-US" sz="1800" b="1"/>
            <a:t>Planning</a:t>
          </a:r>
        </a:p>
        <a:p>
          <a:r>
            <a:rPr lang="en-US" sz="1600" b="0"/>
            <a:t>Community Needs and Resources, Data</a:t>
          </a:r>
        </a:p>
        <a:p>
          <a:r>
            <a:rPr lang="en-US" sz="1600" b="0">
              <a:solidFill>
                <a:schemeClr val="accent2">
                  <a:lumMod val="75000"/>
                </a:schemeClr>
              </a:solidFill>
            </a:rPr>
            <a:t>(Planning Process)</a:t>
          </a:r>
        </a:p>
      </dgm:t>
    </dgm:pt>
    <dgm:pt modelId="{238501F1-514F-412D-981F-21AA9FCA76FE}" type="parTrans" cxnId="{F0806483-5569-4251-9BBF-481F8416197A}">
      <dgm:prSet/>
      <dgm:spPr/>
      <dgm:t>
        <a:bodyPr/>
        <a:lstStyle/>
        <a:p>
          <a:endParaRPr lang="en-US"/>
        </a:p>
      </dgm:t>
    </dgm:pt>
    <dgm:pt modelId="{F4612D82-E955-4DFF-AAFE-FD895226FDDB}" type="sibTrans" cxnId="{F0806483-5569-4251-9BBF-481F8416197A}">
      <dgm:prSet/>
      <dgm:spPr/>
      <dgm:t>
        <a:bodyPr/>
        <a:lstStyle/>
        <a:p>
          <a:endParaRPr lang="en-US"/>
        </a:p>
      </dgm:t>
    </dgm:pt>
    <dgm:pt modelId="{F2B98E29-6CA5-4CF1-8075-9BC48CD98402}">
      <dgm:prSet custT="1"/>
      <dgm:spPr/>
      <dgm:t>
        <a:bodyPr/>
        <a:lstStyle/>
        <a:p>
          <a:r>
            <a:rPr lang="en-US" sz="1800" b="1" dirty="0"/>
            <a:t>Implementation</a:t>
          </a:r>
        </a:p>
        <a:p>
          <a:r>
            <a:rPr lang="en-US" sz="1600" b="0" dirty="0"/>
            <a:t>Services and Strategies Produce </a:t>
          </a:r>
          <a:r>
            <a:rPr lang="en-US" sz="1600" b="0" dirty="0" smtClean="0"/>
            <a:t>Results</a:t>
          </a:r>
          <a:endParaRPr lang="en-US" sz="1600" b="0" dirty="0"/>
        </a:p>
      </dgm:t>
    </dgm:pt>
    <dgm:pt modelId="{08501156-BDC1-40FF-AC9C-168DE1332506}" type="parTrans" cxnId="{7C54255D-1E76-4183-A176-92AFF4CB2DB0}">
      <dgm:prSet/>
      <dgm:spPr/>
      <dgm:t>
        <a:bodyPr/>
        <a:lstStyle/>
        <a:p>
          <a:endParaRPr lang="en-US"/>
        </a:p>
      </dgm:t>
    </dgm:pt>
    <dgm:pt modelId="{12167EB4-C360-4C95-8178-29C105E26BD9}" type="sibTrans" cxnId="{7C54255D-1E76-4183-A176-92AFF4CB2DB0}">
      <dgm:prSet/>
      <dgm:spPr/>
      <dgm:t>
        <a:bodyPr/>
        <a:lstStyle/>
        <a:p>
          <a:endParaRPr lang="en-US"/>
        </a:p>
      </dgm:t>
    </dgm:pt>
    <dgm:pt modelId="{B7972409-1003-48D5-A55A-D43FBD5917BD}">
      <dgm:prSet custT="1"/>
      <dgm:spPr/>
      <dgm:t>
        <a:bodyPr/>
        <a:lstStyle/>
        <a:p>
          <a:r>
            <a:rPr lang="en-US" sz="1800" b="1"/>
            <a:t>Achievement of Results</a:t>
          </a:r>
        </a:p>
        <a:p>
          <a:r>
            <a:rPr lang="en-US" sz="1600" b="0"/>
            <a:t>Observe and Report Progress</a:t>
          </a:r>
        </a:p>
        <a:p>
          <a:r>
            <a:rPr lang="en-US" sz="1600" b="0">
              <a:solidFill>
                <a:schemeClr val="accent2">
                  <a:lumMod val="75000"/>
                </a:schemeClr>
              </a:solidFill>
            </a:rPr>
            <a:t>(Need to create plan)</a:t>
          </a:r>
        </a:p>
      </dgm:t>
    </dgm:pt>
    <dgm:pt modelId="{CED39D33-EC2A-41E8-81CC-1B7B49566238}" type="parTrans" cxnId="{C8D4C612-800B-46E8-B902-B22CCC163E80}">
      <dgm:prSet/>
      <dgm:spPr/>
      <dgm:t>
        <a:bodyPr/>
        <a:lstStyle/>
        <a:p>
          <a:endParaRPr lang="en-US"/>
        </a:p>
      </dgm:t>
    </dgm:pt>
    <dgm:pt modelId="{A90E1602-460E-4BBD-A0A7-C2156785A9E0}" type="sibTrans" cxnId="{C8D4C612-800B-46E8-B902-B22CCC163E80}">
      <dgm:prSet/>
      <dgm:spPr/>
      <dgm:t>
        <a:bodyPr/>
        <a:lstStyle/>
        <a:p>
          <a:endParaRPr lang="en-US"/>
        </a:p>
      </dgm:t>
    </dgm:pt>
    <dgm:pt modelId="{66A045C4-6194-4D84-981D-B72C3CBB4841}">
      <dgm:prSet custT="1"/>
      <dgm:spPr/>
      <dgm:t>
        <a:bodyPr/>
        <a:lstStyle/>
        <a:p>
          <a:r>
            <a:rPr lang="en-US" sz="1800" b="1"/>
            <a:t>Evaluation</a:t>
          </a:r>
        </a:p>
        <a:p>
          <a:r>
            <a:rPr lang="en-US" sz="1600" b="0"/>
            <a:t>Analyze Data, Compare with Benchmarks</a:t>
          </a:r>
        </a:p>
        <a:p>
          <a:r>
            <a:rPr lang="en-US" sz="1600" b="0">
              <a:solidFill>
                <a:schemeClr val="accent2">
                  <a:lumMod val="75000"/>
                </a:schemeClr>
              </a:solidFill>
            </a:rPr>
            <a:t>(Plan revisions)</a:t>
          </a:r>
        </a:p>
      </dgm:t>
    </dgm:pt>
    <dgm:pt modelId="{E68D035C-5EEC-4A87-AEAB-FE0F79A41F1B}" type="parTrans" cxnId="{6F70BA5B-AD8B-4BDD-8374-51C25B8FB6D1}">
      <dgm:prSet/>
      <dgm:spPr/>
      <dgm:t>
        <a:bodyPr/>
        <a:lstStyle/>
        <a:p>
          <a:endParaRPr lang="en-US"/>
        </a:p>
      </dgm:t>
    </dgm:pt>
    <dgm:pt modelId="{307A59D4-7C13-4F4B-AEFD-957082BCCB0F}" type="sibTrans" cxnId="{6F70BA5B-AD8B-4BDD-8374-51C25B8FB6D1}">
      <dgm:prSet/>
      <dgm:spPr/>
      <dgm:t>
        <a:bodyPr/>
        <a:lstStyle/>
        <a:p>
          <a:endParaRPr lang="en-US"/>
        </a:p>
      </dgm:t>
    </dgm:pt>
    <dgm:pt modelId="{441D432D-4AC8-414C-AEA1-5A41B6EC9966}" type="pres">
      <dgm:prSet presAssocID="{71C091C3-DF7C-48BA-8F50-62D40027F1B5}" presName="Name0" presStyleCnt="0">
        <dgm:presLayoutVars>
          <dgm:dir/>
          <dgm:resizeHandles val="exact"/>
        </dgm:presLayoutVars>
      </dgm:prSet>
      <dgm:spPr/>
      <dgm:t>
        <a:bodyPr/>
        <a:lstStyle/>
        <a:p>
          <a:endParaRPr lang="en-US"/>
        </a:p>
      </dgm:t>
    </dgm:pt>
    <dgm:pt modelId="{2AC4D637-9042-4B32-BAE8-250E166A5D07}" type="pres">
      <dgm:prSet presAssocID="{71C091C3-DF7C-48BA-8F50-62D40027F1B5}" presName="cycle" presStyleCnt="0"/>
      <dgm:spPr/>
    </dgm:pt>
    <dgm:pt modelId="{66565BF0-33E9-4E4D-A3B0-C92F8911CBB4}" type="pres">
      <dgm:prSet presAssocID="{D82CDD0E-F952-461C-9CE6-8F0A4F15CF70}" presName="nodeFirstNode" presStyleLbl="node1" presStyleIdx="0" presStyleCnt="5">
        <dgm:presLayoutVars>
          <dgm:bulletEnabled val="1"/>
        </dgm:presLayoutVars>
      </dgm:prSet>
      <dgm:spPr/>
      <dgm:t>
        <a:bodyPr/>
        <a:lstStyle/>
        <a:p>
          <a:endParaRPr lang="en-US"/>
        </a:p>
      </dgm:t>
    </dgm:pt>
    <dgm:pt modelId="{4399F4A8-C4BB-43AC-B8AF-A558EEF48CCA}" type="pres">
      <dgm:prSet presAssocID="{606C505E-8D88-4D96-9670-2F91600A93B7}" presName="sibTransFirstNode" presStyleLbl="bgShp" presStyleIdx="0" presStyleCnt="1"/>
      <dgm:spPr/>
      <dgm:t>
        <a:bodyPr/>
        <a:lstStyle/>
        <a:p>
          <a:endParaRPr lang="en-US"/>
        </a:p>
      </dgm:t>
    </dgm:pt>
    <dgm:pt modelId="{C650B2CF-CA16-4EBE-9D22-C5CE44FED084}" type="pres">
      <dgm:prSet presAssocID="{9BAF8E90-1885-4545-87CF-EA7C172AFFA7}" presName="nodeFollowingNodes" presStyleLbl="node1" presStyleIdx="1" presStyleCnt="5" custRadScaleRad="107033" custRadScaleInc="1973">
        <dgm:presLayoutVars>
          <dgm:bulletEnabled val="1"/>
        </dgm:presLayoutVars>
      </dgm:prSet>
      <dgm:spPr/>
      <dgm:t>
        <a:bodyPr/>
        <a:lstStyle/>
        <a:p>
          <a:endParaRPr lang="en-US"/>
        </a:p>
      </dgm:t>
    </dgm:pt>
    <dgm:pt modelId="{A364A88F-3E8A-4013-B93B-2748E987640C}" type="pres">
      <dgm:prSet presAssocID="{F2B98E29-6CA5-4CF1-8075-9BC48CD98402}" presName="nodeFollowingNodes" presStyleLbl="node1" presStyleIdx="2" presStyleCnt="5" custRadScaleRad="100496" custRadScaleInc="-23631">
        <dgm:presLayoutVars>
          <dgm:bulletEnabled val="1"/>
        </dgm:presLayoutVars>
      </dgm:prSet>
      <dgm:spPr/>
      <dgm:t>
        <a:bodyPr/>
        <a:lstStyle/>
        <a:p>
          <a:endParaRPr lang="en-US"/>
        </a:p>
      </dgm:t>
    </dgm:pt>
    <dgm:pt modelId="{7ACE8BD5-C0A7-4A34-9821-DBF99342353A}" type="pres">
      <dgm:prSet presAssocID="{B7972409-1003-48D5-A55A-D43FBD5917BD}" presName="nodeFollowingNodes" presStyleLbl="node1" presStyleIdx="3" presStyleCnt="5" custScaleY="112180" custRadScaleRad="103218" custRadScaleInc="28870">
        <dgm:presLayoutVars>
          <dgm:bulletEnabled val="1"/>
        </dgm:presLayoutVars>
      </dgm:prSet>
      <dgm:spPr/>
      <dgm:t>
        <a:bodyPr/>
        <a:lstStyle/>
        <a:p>
          <a:endParaRPr lang="en-US"/>
        </a:p>
      </dgm:t>
    </dgm:pt>
    <dgm:pt modelId="{78BF8B42-8F4B-4A4F-B6DB-DBCD672E95A9}" type="pres">
      <dgm:prSet presAssocID="{66A045C4-6194-4D84-981D-B72C3CBB4841}" presName="nodeFollowingNodes" presStyleLbl="node1" presStyleIdx="4" presStyleCnt="5" custRadScaleRad="106808" custRadScaleInc="-2948">
        <dgm:presLayoutVars>
          <dgm:bulletEnabled val="1"/>
        </dgm:presLayoutVars>
      </dgm:prSet>
      <dgm:spPr/>
      <dgm:t>
        <a:bodyPr/>
        <a:lstStyle/>
        <a:p>
          <a:endParaRPr lang="en-US"/>
        </a:p>
      </dgm:t>
    </dgm:pt>
  </dgm:ptLst>
  <dgm:cxnLst>
    <dgm:cxn modelId="{F0806483-5569-4251-9BBF-481F8416197A}" srcId="{71C091C3-DF7C-48BA-8F50-62D40027F1B5}" destId="{9BAF8E90-1885-4545-87CF-EA7C172AFFA7}" srcOrd="1" destOrd="0" parTransId="{238501F1-514F-412D-981F-21AA9FCA76FE}" sibTransId="{F4612D82-E955-4DFF-AAFE-FD895226FDDB}"/>
    <dgm:cxn modelId="{6F70BA5B-AD8B-4BDD-8374-51C25B8FB6D1}" srcId="{71C091C3-DF7C-48BA-8F50-62D40027F1B5}" destId="{66A045C4-6194-4D84-981D-B72C3CBB4841}" srcOrd="4" destOrd="0" parTransId="{E68D035C-5EEC-4A87-AEAB-FE0F79A41F1B}" sibTransId="{307A59D4-7C13-4F4B-AEFD-957082BCCB0F}"/>
    <dgm:cxn modelId="{C8D4C612-800B-46E8-B902-B22CCC163E80}" srcId="{71C091C3-DF7C-48BA-8F50-62D40027F1B5}" destId="{B7972409-1003-48D5-A55A-D43FBD5917BD}" srcOrd="3" destOrd="0" parTransId="{CED39D33-EC2A-41E8-81CC-1B7B49566238}" sibTransId="{A90E1602-460E-4BBD-A0A7-C2156785A9E0}"/>
    <dgm:cxn modelId="{0A7E0C01-641E-4885-99AF-6B6D130E570E}" type="presOf" srcId="{71C091C3-DF7C-48BA-8F50-62D40027F1B5}" destId="{441D432D-4AC8-414C-AEA1-5A41B6EC9966}" srcOrd="0" destOrd="0" presId="urn:microsoft.com/office/officeart/2005/8/layout/cycle3"/>
    <dgm:cxn modelId="{953A9ECB-C2F6-400F-B867-17943B9DC86D}" type="presOf" srcId="{B7972409-1003-48D5-A55A-D43FBD5917BD}" destId="{7ACE8BD5-C0A7-4A34-9821-DBF99342353A}" srcOrd="0" destOrd="0" presId="urn:microsoft.com/office/officeart/2005/8/layout/cycle3"/>
    <dgm:cxn modelId="{81D0ABE2-E06D-40F3-BD56-D7FB77008E09}" type="presOf" srcId="{606C505E-8D88-4D96-9670-2F91600A93B7}" destId="{4399F4A8-C4BB-43AC-B8AF-A558EEF48CCA}" srcOrd="0" destOrd="0" presId="urn:microsoft.com/office/officeart/2005/8/layout/cycle3"/>
    <dgm:cxn modelId="{EA8ECB52-1298-4145-AD44-F00F56D0D847}" srcId="{71C091C3-DF7C-48BA-8F50-62D40027F1B5}" destId="{D82CDD0E-F952-461C-9CE6-8F0A4F15CF70}" srcOrd="0" destOrd="0" parTransId="{8BA51911-792F-49FB-B1EA-8911A81C07E5}" sibTransId="{606C505E-8D88-4D96-9670-2F91600A93B7}"/>
    <dgm:cxn modelId="{91DEE103-5B5C-4142-ADCC-3D7FA29FDBAC}" type="presOf" srcId="{66A045C4-6194-4D84-981D-B72C3CBB4841}" destId="{78BF8B42-8F4B-4A4F-B6DB-DBCD672E95A9}" srcOrd="0" destOrd="0" presId="urn:microsoft.com/office/officeart/2005/8/layout/cycle3"/>
    <dgm:cxn modelId="{37B883A6-08FF-40EE-8392-E116EAEFE2FA}" type="presOf" srcId="{F2B98E29-6CA5-4CF1-8075-9BC48CD98402}" destId="{A364A88F-3E8A-4013-B93B-2748E987640C}" srcOrd="0" destOrd="0" presId="urn:microsoft.com/office/officeart/2005/8/layout/cycle3"/>
    <dgm:cxn modelId="{7C54255D-1E76-4183-A176-92AFF4CB2DB0}" srcId="{71C091C3-DF7C-48BA-8F50-62D40027F1B5}" destId="{F2B98E29-6CA5-4CF1-8075-9BC48CD98402}" srcOrd="2" destOrd="0" parTransId="{08501156-BDC1-40FF-AC9C-168DE1332506}" sibTransId="{12167EB4-C360-4C95-8178-29C105E26BD9}"/>
    <dgm:cxn modelId="{A48471F2-211A-45B6-9C89-AD71530D42D0}" type="presOf" srcId="{D82CDD0E-F952-461C-9CE6-8F0A4F15CF70}" destId="{66565BF0-33E9-4E4D-A3B0-C92F8911CBB4}" srcOrd="0" destOrd="0" presId="urn:microsoft.com/office/officeart/2005/8/layout/cycle3"/>
    <dgm:cxn modelId="{F81F5BE0-926E-4581-8711-1B29EAE40323}" type="presOf" srcId="{9BAF8E90-1885-4545-87CF-EA7C172AFFA7}" destId="{C650B2CF-CA16-4EBE-9D22-C5CE44FED084}" srcOrd="0" destOrd="0" presId="urn:microsoft.com/office/officeart/2005/8/layout/cycle3"/>
    <dgm:cxn modelId="{ACA334FA-38DC-449C-9744-01A8994FE703}" type="presParOf" srcId="{441D432D-4AC8-414C-AEA1-5A41B6EC9966}" destId="{2AC4D637-9042-4B32-BAE8-250E166A5D07}" srcOrd="0" destOrd="0" presId="urn:microsoft.com/office/officeart/2005/8/layout/cycle3"/>
    <dgm:cxn modelId="{89899144-B229-4816-BC77-746E506CBAFA}" type="presParOf" srcId="{2AC4D637-9042-4B32-BAE8-250E166A5D07}" destId="{66565BF0-33E9-4E4D-A3B0-C92F8911CBB4}" srcOrd="0" destOrd="0" presId="urn:microsoft.com/office/officeart/2005/8/layout/cycle3"/>
    <dgm:cxn modelId="{A96DC169-5910-466F-B36B-60F9A64FC40F}" type="presParOf" srcId="{2AC4D637-9042-4B32-BAE8-250E166A5D07}" destId="{4399F4A8-C4BB-43AC-B8AF-A558EEF48CCA}" srcOrd="1" destOrd="0" presId="urn:microsoft.com/office/officeart/2005/8/layout/cycle3"/>
    <dgm:cxn modelId="{85FF9B8F-590F-44CC-A052-42A039631396}" type="presParOf" srcId="{2AC4D637-9042-4B32-BAE8-250E166A5D07}" destId="{C650B2CF-CA16-4EBE-9D22-C5CE44FED084}" srcOrd="2" destOrd="0" presId="urn:microsoft.com/office/officeart/2005/8/layout/cycle3"/>
    <dgm:cxn modelId="{FDDD1D0A-1294-4BE1-8DF9-777353D07B49}" type="presParOf" srcId="{2AC4D637-9042-4B32-BAE8-250E166A5D07}" destId="{A364A88F-3E8A-4013-B93B-2748E987640C}" srcOrd="3" destOrd="0" presId="urn:microsoft.com/office/officeart/2005/8/layout/cycle3"/>
    <dgm:cxn modelId="{F97F2FBF-23D3-43F8-A3F2-0F4A5DF32BBB}" type="presParOf" srcId="{2AC4D637-9042-4B32-BAE8-250E166A5D07}" destId="{7ACE8BD5-C0A7-4A34-9821-DBF99342353A}" srcOrd="4" destOrd="0" presId="urn:microsoft.com/office/officeart/2005/8/layout/cycle3"/>
    <dgm:cxn modelId="{ADFA6851-E133-4B7B-947C-78E8F9E43D92}" type="presParOf" srcId="{2AC4D637-9042-4B32-BAE8-250E166A5D07}" destId="{78BF8B42-8F4B-4A4F-B6DB-DBCD672E95A9}"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9F4A8-C4BB-43AC-B8AF-A558EEF48CCA}">
      <dsp:nvSpPr>
        <dsp:cNvPr id="0" name=""/>
        <dsp:cNvSpPr/>
      </dsp:nvSpPr>
      <dsp:spPr>
        <a:xfrm>
          <a:off x="1690623" y="-72338"/>
          <a:ext cx="5305553" cy="5305553"/>
        </a:xfrm>
        <a:prstGeom prst="circularArrow">
          <a:avLst>
            <a:gd name="adj1" fmla="val 5544"/>
            <a:gd name="adj2" fmla="val 330680"/>
            <a:gd name="adj3" fmla="val 13758966"/>
            <a:gd name="adj4" fmla="val 17396294"/>
            <a:gd name="adj5" fmla="val 5757"/>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66565BF0-33E9-4E4D-A3B0-C92F8911CBB4}">
      <dsp:nvSpPr>
        <dsp:cNvPr id="0" name=""/>
        <dsp:cNvSpPr/>
      </dsp:nvSpPr>
      <dsp:spPr>
        <a:xfrm>
          <a:off x="3092127" y="-37911"/>
          <a:ext cx="2502544" cy="1251272"/>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t>Assessment</a:t>
          </a:r>
        </a:p>
        <a:p>
          <a:pPr lvl="0" algn="ctr" defTabSz="800100">
            <a:lnSpc>
              <a:spcPct val="90000"/>
            </a:lnSpc>
            <a:spcBef>
              <a:spcPct val="0"/>
            </a:spcBef>
            <a:spcAft>
              <a:spcPct val="35000"/>
            </a:spcAft>
          </a:pPr>
          <a:r>
            <a:rPr lang="en-US" sz="1600" b="0" kern="1200" dirty="0"/>
            <a:t>Community Needs and Resources, Data</a:t>
          </a:r>
        </a:p>
        <a:p>
          <a:pPr lvl="0" algn="ctr" defTabSz="800100">
            <a:lnSpc>
              <a:spcPct val="90000"/>
            </a:lnSpc>
            <a:spcBef>
              <a:spcPct val="0"/>
            </a:spcBef>
            <a:spcAft>
              <a:spcPct val="35000"/>
            </a:spcAft>
          </a:pPr>
          <a:r>
            <a:rPr lang="en-US" sz="1600" b="0" kern="1200" dirty="0">
              <a:solidFill>
                <a:schemeClr val="accent2">
                  <a:lumMod val="75000"/>
                </a:schemeClr>
              </a:solidFill>
            </a:rPr>
            <a:t>(Needs Assessment)</a:t>
          </a:r>
        </a:p>
      </dsp:txBody>
      <dsp:txXfrm>
        <a:off x="3153209" y="23171"/>
        <a:ext cx="2380380" cy="1129108"/>
      </dsp:txXfrm>
    </dsp:sp>
    <dsp:sp modelId="{C650B2CF-CA16-4EBE-9D22-C5CE44FED084}">
      <dsp:nvSpPr>
        <dsp:cNvPr id="0" name=""/>
        <dsp:cNvSpPr/>
      </dsp:nvSpPr>
      <dsp:spPr>
        <a:xfrm>
          <a:off x="5410191" y="1524004"/>
          <a:ext cx="2502544" cy="1251272"/>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a:t>Planning</a:t>
          </a:r>
        </a:p>
        <a:p>
          <a:pPr lvl="0" algn="ctr" defTabSz="800100">
            <a:lnSpc>
              <a:spcPct val="90000"/>
            </a:lnSpc>
            <a:spcBef>
              <a:spcPct val="0"/>
            </a:spcBef>
            <a:spcAft>
              <a:spcPct val="35000"/>
            </a:spcAft>
          </a:pPr>
          <a:r>
            <a:rPr lang="en-US" sz="1600" b="0" kern="1200"/>
            <a:t>Community Needs and Resources, Data</a:t>
          </a:r>
        </a:p>
        <a:p>
          <a:pPr lvl="0" algn="ctr" defTabSz="800100">
            <a:lnSpc>
              <a:spcPct val="90000"/>
            </a:lnSpc>
            <a:spcBef>
              <a:spcPct val="0"/>
            </a:spcBef>
            <a:spcAft>
              <a:spcPct val="35000"/>
            </a:spcAft>
          </a:pPr>
          <a:r>
            <a:rPr lang="en-US" sz="1600" b="0" kern="1200">
              <a:solidFill>
                <a:schemeClr val="accent2">
                  <a:lumMod val="75000"/>
                </a:schemeClr>
              </a:solidFill>
            </a:rPr>
            <a:t>(Planning Process)</a:t>
          </a:r>
        </a:p>
      </dsp:txBody>
      <dsp:txXfrm>
        <a:off x="5471273" y="1585086"/>
        <a:ext cx="2380380" cy="1129108"/>
      </dsp:txXfrm>
    </dsp:sp>
    <dsp:sp modelId="{A364A88F-3E8A-4013-B93B-2748E987640C}">
      <dsp:nvSpPr>
        <dsp:cNvPr id="0" name=""/>
        <dsp:cNvSpPr/>
      </dsp:nvSpPr>
      <dsp:spPr>
        <a:xfrm>
          <a:off x="4838444" y="3680665"/>
          <a:ext cx="2502544" cy="1251272"/>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t>Implementation</a:t>
          </a:r>
        </a:p>
        <a:p>
          <a:pPr lvl="0" algn="ctr" defTabSz="800100">
            <a:lnSpc>
              <a:spcPct val="90000"/>
            </a:lnSpc>
            <a:spcBef>
              <a:spcPct val="0"/>
            </a:spcBef>
            <a:spcAft>
              <a:spcPct val="35000"/>
            </a:spcAft>
          </a:pPr>
          <a:r>
            <a:rPr lang="en-US" sz="1600" b="0" kern="1200" dirty="0"/>
            <a:t>Services and Strategies Produce </a:t>
          </a:r>
          <a:r>
            <a:rPr lang="en-US" sz="1600" b="0" kern="1200" dirty="0" smtClean="0"/>
            <a:t>Results</a:t>
          </a:r>
          <a:endParaRPr lang="en-US" sz="1600" b="0" kern="1200" dirty="0"/>
        </a:p>
      </dsp:txBody>
      <dsp:txXfrm>
        <a:off x="4899526" y="3741747"/>
        <a:ext cx="2380380" cy="1129108"/>
      </dsp:txXfrm>
    </dsp:sp>
    <dsp:sp modelId="{7ACE8BD5-C0A7-4A34-9821-DBF99342353A}">
      <dsp:nvSpPr>
        <dsp:cNvPr id="0" name=""/>
        <dsp:cNvSpPr/>
      </dsp:nvSpPr>
      <dsp:spPr>
        <a:xfrm>
          <a:off x="1219202" y="3543298"/>
          <a:ext cx="2502544" cy="1403677"/>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a:t>Achievement of Results</a:t>
          </a:r>
        </a:p>
        <a:p>
          <a:pPr lvl="0" algn="ctr" defTabSz="800100">
            <a:lnSpc>
              <a:spcPct val="90000"/>
            </a:lnSpc>
            <a:spcBef>
              <a:spcPct val="0"/>
            </a:spcBef>
            <a:spcAft>
              <a:spcPct val="35000"/>
            </a:spcAft>
          </a:pPr>
          <a:r>
            <a:rPr lang="en-US" sz="1600" b="0" kern="1200"/>
            <a:t>Observe and Report Progress</a:t>
          </a:r>
        </a:p>
        <a:p>
          <a:pPr lvl="0" algn="ctr" defTabSz="800100">
            <a:lnSpc>
              <a:spcPct val="90000"/>
            </a:lnSpc>
            <a:spcBef>
              <a:spcPct val="0"/>
            </a:spcBef>
            <a:spcAft>
              <a:spcPct val="35000"/>
            </a:spcAft>
          </a:pPr>
          <a:r>
            <a:rPr lang="en-US" sz="1600" b="0" kern="1200">
              <a:solidFill>
                <a:schemeClr val="accent2">
                  <a:lumMod val="75000"/>
                </a:schemeClr>
              </a:solidFill>
            </a:rPr>
            <a:t>(Need to create plan)</a:t>
          </a:r>
        </a:p>
      </dsp:txBody>
      <dsp:txXfrm>
        <a:off x="1287724" y="3611820"/>
        <a:ext cx="2365500" cy="1266633"/>
      </dsp:txXfrm>
    </dsp:sp>
    <dsp:sp modelId="{78BF8B42-8F4B-4A4F-B6DB-DBCD672E95A9}">
      <dsp:nvSpPr>
        <dsp:cNvPr id="0" name=""/>
        <dsp:cNvSpPr/>
      </dsp:nvSpPr>
      <dsp:spPr>
        <a:xfrm>
          <a:off x="771919" y="1549131"/>
          <a:ext cx="2502544" cy="1251272"/>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a:t>Evaluation</a:t>
          </a:r>
        </a:p>
        <a:p>
          <a:pPr lvl="0" algn="ctr" defTabSz="800100">
            <a:lnSpc>
              <a:spcPct val="90000"/>
            </a:lnSpc>
            <a:spcBef>
              <a:spcPct val="0"/>
            </a:spcBef>
            <a:spcAft>
              <a:spcPct val="35000"/>
            </a:spcAft>
          </a:pPr>
          <a:r>
            <a:rPr lang="en-US" sz="1600" b="0" kern="1200"/>
            <a:t>Analyze Data, Compare with Benchmarks</a:t>
          </a:r>
        </a:p>
        <a:p>
          <a:pPr lvl="0" algn="ctr" defTabSz="800100">
            <a:lnSpc>
              <a:spcPct val="90000"/>
            </a:lnSpc>
            <a:spcBef>
              <a:spcPct val="0"/>
            </a:spcBef>
            <a:spcAft>
              <a:spcPct val="35000"/>
            </a:spcAft>
          </a:pPr>
          <a:r>
            <a:rPr lang="en-US" sz="1600" b="0" kern="1200">
              <a:solidFill>
                <a:schemeClr val="accent2">
                  <a:lumMod val="75000"/>
                </a:schemeClr>
              </a:solidFill>
            </a:rPr>
            <a:t>(Plan revisions)</a:t>
          </a:r>
        </a:p>
      </dsp:txBody>
      <dsp:txXfrm>
        <a:off x="833001" y="1610213"/>
        <a:ext cx="2380380" cy="112910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F8A2C20F-1F60-43DF-9B22-92063957A9E8}" type="datetimeFigureOut">
              <a:rPr lang="en-US" smtClean="0"/>
              <a:t>4/7/2022</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AEE7B51E-F235-473B-8AC5-FC7C5034DF3D}" type="slidenum">
              <a:rPr lang="en-US" smtClean="0"/>
              <a:t>‹#›</a:t>
            </a:fld>
            <a:endParaRPr lang="en-US"/>
          </a:p>
        </p:txBody>
      </p:sp>
    </p:spTree>
    <p:extLst>
      <p:ext uri="{BB962C8B-B14F-4D97-AF65-F5344CB8AC3E}">
        <p14:creationId xmlns:p14="http://schemas.microsoft.com/office/powerpoint/2010/main" val="860117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1</a:t>
            </a:fld>
            <a:endParaRPr lang="en-US"/>
          </a:p>
        </p:txBody>
      </p:sp>
    </p:spTree>
    <p:extLst>
      <p:ext uri="{BB962C8B-B14F-4D97-AF65-F5344CB8AC3E}">
        <p14:creationId xmlns:p14="http://schemas.microsoft.com/office/powerpoint/2010/main" val="2777929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2</a:t>
            </a:fld>
            <a:endParaRPr lang="en-US"/>
          </a:p>
        </p:txBody>
      </p:sp>
    </p:spTree>
    <p:extLst>
      <p:ext uri="{BB962C8B-B14F-4D97-AF65-F5344CB8AC3E}">
        <p14:creationId xmlns:p14="http://schemas.microsoft.com/office/powerpoint/2010/main" val="1209306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361950"/>
            <a:ext cx="4203700" cy="2365375"/>
          </a:xfrm>
        </p:spPr>
      </p:sp>
      <p:sp>
        <p:nvSpPr>
          <p:cNvPr id="3" name="Notes Placeholder 2"/>
          <p:cNvSpPr>
            <a:spLocks noGrp="1"/>
          </p:cNvSpPr>
          <p:nvPr>
            <p:ph type="body" idx="1"/>
          </p:nvPr>
        </p:nvSpPr>
        <p:spPr>
          <a:xfrm>
            <a:off x="929640" y="2875326"/>
            <a:ext cx="7437120" cy="3636646"/>
          </a:xfrm>
        </p:spPr>
        <p:txBody>
          <a:bodyPr/>
          <a:lstStyle/>
          <a:p>
            <a:pPr lvl="0" fontAlgn="base"/>
            <a:r>
              <a:rPr lang="en-US" dirty="0"/>
              <a:t>To give a sense of the Coordinated Entry work we do.  </a:t>
            </a:r>
          </a:p>
          <a:p>
            <a:pPr lvl="0" fontAlgn="base"/>
            <a:endParaRPr lang="en-US" dirty="0" smtClean="0"/>
          </a:p>
          <a:p>
            <a:pPr lvl="0" fontAlgn="base"/>
            <a:r>
              <a:rPr lang="en-US" dirty="0" smtClean="0"/>
              <a:t>It includes work that is being done to provide triage support to people that are at risk of homelessness, and diversion efforts to keep someone from entering into homelessness.  Once someone has entered into homelessness, we are assessing for emergency shelter, basic needs, street outreach.  And then the system </a:t>
            </a:r>
            <a:r>
              <a:rPr lang="en-US" dirty="0"/>
              <a:t>purpose is to provide equity to housing access.  </a:t>
            </a:r>
          </a:p>
          <a:p>
            <a:pPr lvl="0" fontAlgn="base"/>
            <a:endParaRPr lang="en-US" dirty="0"/>
          </a:p>
          <a:p>
            <a:pPr lvl="1" fontAlgn="base"/>
            <a:r>
              <a:rPr lang="en-US" dirty="0"/>
              <a:t>partner agencies work to provide assessments for people experiencing homelessness – sheltered or unsheltered. Often these agencies are working with this family or individual in outreach or case management. the COC then builds a by names list through our data system, in order of vulnerability </a:t>
            </a:r>
            <a:r>
              <a:rPr lang="en-US" dirty="0" err="1"/>
              <a:t>score..the</a:t>
            </a:r>
            <a:r>
              <a:rPr lang="en-US" dirty="0"/>
              <a:t> person with the highest vulnerability is placed at the top.  When we say “vulnerability level”, we mean vulnerability to the elements of homelessness.  It’s important to remember that our partner agencies are working with a broader number of those in homelessness than they assess for the CE system.</a:t>
            </a:r>
            <a:endParaRPr lang="en-US" sz="1100" dirty="0"/>
          </a:p>
          <a:p>
            <a:pPr lvl="1" fontAlgn="base"/>
            <a:endParaRPr lang="en-US" dirty="0"/>
          </a:p>
          <a:p>
            <a:pPr rtl="0" fontAlgn="base"/>
            <a:r>
              <a:rPr lang="en-US" b="1" dirty="0"/>
              <a:t>Step 1: Standardized access: </a:t>
            </a:r>
            <a:r>
              <a:rPr lang="en-US" dirty="0"/>
              <a:t>Ensures all those seeking access to their community’s homelessness system engage the system through the same coordinated and standardized process regardless of where or how they present for services.  </a:t>
            </a:r>
          </a:p>
          <a:p>
            <a:pPr rtl="0" fontAlgn="base"/>
            <a:r>
              <a:rPr lang="en-US" dirty="0"/>
              <a:t>Step 2: </a:t>
            </a:r>
            <a:r>
              <a:rPr lang="en-US" b="1" dirty="0"/>
              <a:t>Standardized screening and assessment: </a:t>
            </a:r>
            <a:r>
              <a:rPr lang="en-US" dirty="0"/>
              <a:t>Uses a standardized approach for all those presenting for homelessness assistance to gather information on factors that can prevent and end their homelessness and inform the types of services and housing that meet their needs and strengths. </a:t>
            </a:r>
          </a:p>
          <a:p>
            <a:pPr rtl="0" fontAlgn="base"/>
            <a:r>
              <a:rPr lang="en-US" dirty="0"/>
              <a:t>Step 3: </a:t>
            </a:r>
            <a:r>
              <a:rPr lang="en-US" b="1" dirty="0"/>
              <a:t>Standardized prioritization: </a:t>
            </a:r>
            <a:r>
              <a:rPr lang="en-US" dirty="0"/>
              <a:t>Ensures that those with the most severe service needs and levels of vulnerability are prioritized for limited housing and other non-emergency homelessness assistance resources that meet their needs.  </a:t>
            </a:r>
          </a:p>
          <a:p>
            <a:pPr rtl="0" fontAlgn="base"/>
            <a:r>
              <a:rPr lang="en-US" dirty="0"/>
              <a:t>Step 4: </a:t>
            </a:r>
            <a:r>
              <a:rPr lang="en-US" b="1" dirty="0"/>
              <a:t>Coordinated referral: </a:t>
            </a:r>
            <a:r>
              <a:rPr lang="en-US" dirty="0"/>
              <a:t>Ensures that someone can be referred to any homelessness dedicated housing and services for which they qualify and are prioritized for across the entire community.  </a:t>
            </a:r>
          </a:p>
          <a:p>
            <a:pPr rtl="0" fontAlgn="base"/>
            <a:r>
              <a:rPr lang="en-US" dirty="0"/>
              <a:t> </a:t>
            </a:r>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3</a:t>
            </a:fld>
            <a:endParaRPr lang="en-US" dirty="0"/>
          </a:p>
        </p:txBody>
      </p:sp>
    </p:spTree>
    <p:extLst>
      <p:ext uri="{BB962C8B-B14F-4D97-AF65-F5344CB8AC3E}">
        <p14:creationId xmlns:p14="http://schemas.microsoft.com/office/powerpoint/2010/main" val="56031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list of our current coordinated entry partnerships across the continuum.</a:t>
            </a:r>
            <a:r>
              <a:rPr lang="en-US" baseline="0" dirty="0"/>
              <a:t>  You will notice that some say </a:t>
            </a:r>
            <a:r>
              <a:rPr lang="en-US" baseline="0" dirty="0" smtClean="0"/>
              <a:t>“assessors”  </a:t>
            </a:r>
            <a:r>
              <a:rPr lang="en-US" baseline="0" dirty="0"/>
              <a:t>these are people currently trained or being trained on conducting vulnerability </a:t>
            </a:r>
            <a:r>
              <a:rPr lang="en-US" baseline="0" dirty="0" smtClean="0"/>
              <a:t>assessments.</a:t>
            </a:r>
          </a:p>
          <a:p>
            <a:endParaRPr lang="en-US" baseline="0" dirty="0" smtClean="0"/>
          </a:p>
          <a:p>
            <a:pPr defTabSz="931774">
              <a:defRPr/>
            </a:pPr>
            <a:r>
              <a:rPr lang="en-US" dirty="0"/>
              <a:t>In identifying placements from the Coordinated Entry by-names list into YHDP Project placements, this community will prioritize the following, in a housing first*, low-barrier, youth choice, and Multisite centralized access, meaning at several locations in a community, sometimes referred to as hubs or a hybrid approach. </a:t>
            </a:r>
            <a:endParaRPr lang="en-US" b="0" i="0" dirty="0" smtClean="0">
              <a:effectLst/>
            </a:endParaRPr>
          </a:p>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4</a:t>
            </a:fld>
            <a:endParaRPr lang="en-US"/>
          </a:p>
        </p:txBody>
      </p:sp>
    </p:spTree>
    <p:extLst>
      <p:ext uri="{BB962C8B-B14F-4D97-AF65-F5344CB8AC3E}">
        <p14:creationId xmlns:p14="http://schemas.microsoft.com/office/powerpoint/2010/main" val="2568983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5</a:t>
            </a:fld>
            <a:endParaRPr lang="en-US"/>
          </a:p>
        </p:txBody>
      </p:sp>
    </p:spTree>
    <p:extLst>
      <p:ext uri="{BB962C8B-B14F-4D97-AF65-F5344CB8AC3E}">
        <p14:creationId xmlns:p14="http://schemas.microsoft.com/office/powerpoint/2010/main" val="410228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client records are created in HMIS with name, </a:t>
            </a:r>
            <a:r>
              <a:rPr lang="en-US" dirty="0" err="1" smtClean="0"/>
              <a:t>DoB</a:t>
            </a:r>
            <a:r>
              <a:rPr lang="en-US" dirty="0" smtClean="0"/>
              <a:t>, SSN, and basic demographics completed according to the client's signed release and information they are willing to </a:t>
            </a:r>
            <a:r>
              <a:rPr lang="en-US" dirty="0" err="1" smtClean="0"/>
              <a:t>share.Clients</a:t>
            </a:r>
            <a:r>
              <a:rPr lang="en-US" dirty="0" smtClean="0"/>
              <a:t> are enrolled in the coordinated entry project and their current living situation is recorded (current living situation is a required data element to collect for those in coordinated entry at each contact)Client vulnerability assessments are entered in HMIS and the clients are referred to the by names </a:t>
            </a:r>
            <a:r>
              <a:rPr lang="en-US" dirty="0" err="1" smtClean="0"/>
              <a:t>listAfter</a:t>
            </a:r>
            <a:r>
              <a:rPr lang="en-US" dirty="0" smtClean="0"/>
              <a:t> a referral is made for the client during case conferencing, </a:t>
            </a:r>
            <a:r>
              <a:rPr lang="en-US" dirty="0" err="1" smtClean="0"/>
              <a:t>Shaundell</a:t>
            </a:r>
            <a:r>
              <a:rPr lang="en-US" dirty="0" smtClean="0"/>
              <a:t> goes into the HMIS and refers that client to the project (to capture required data elements on referrals from coordinated entry)Programs then either accept the referral and enroll the client or present a reason not to accept the referral and return that client to the by names list. (whether or not a referral was accepted and why not is a required data element to report)</a:t>
            </a:r>
            <a:endParaRPr lang="en-US" dirty="0"/>
          </a:p>
        </p:txBody>
      </p:sp>
      <p:sp>
        <p:nvSpPr>
          <p:cNvPr id="4" name="Slide Number Placeholder 3"/>
          <p:cNvSpPr>
            <a:spLocks noGrp="1"/>
          </p:cNvSpPr>
          <p:nvPr>
            <p:ph type="sldNum" sz="quarter" idx="10"/>
          </p:nvPr>
        </p:nvSpPr>
        <p:spPr/>
        <p:txBody>
          <a:bodyPr/>
          <a:lstStyle/>
          <a:p>
            <a:fld id="{AEE7B51E-F235-473B-8AC5-FC7C5034DF3D}" type="slidenum">
              <a:rPr lang="en-US" smtClean="0"/>
              <a:t>6</a:t>
            </a:fld>
            <a:endParaRPr lang="en-US"/>
          </a:p>
        </p:txBody>
      </p:sp>
    </p:spTree>
    <p:extLst>
      <p:ext uri="{BB962C8B-B14F-4D97-AF65-F5344CB8AC3E}">
        <p14:creationId xmlns:p14="http://schemas.microsoft.com/office/powerpoint/2010/main" val="4063903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SmartArt custom animation effects: organization chart</a:t>
            </a:r>
            <a:endParaRPr lang="en-US" sz="1400" i="1" dirty="0"/>
          </a:p>
          <a:p>
            <a:r>
              <a:rPr lang="en-US" sz="1400" dirty="0"/>
              <a:t>(Intermediate)</a:t>
            </a:r>
          </a:p>
          <a:p>
            <a:endParaRPr lang="en-US" dirty="0"/>
          </a:p>
          <a:p>
            <a:endParaRPr lang="en-US" dirty="0"/>
          </a:p>
          <a:p>
            <a:pPr defTabSz="931774">
              <a:defRPr/>
            </a:pPr>
            <a:r>
              <a:rPr lang="en-US" b="1" dirty="0"/>
              <a:t>Tip</a:t>
            </a:r>
            <a:r>
              <a:rPr lang="en-US" dirty="0"/>
              <a:t>: The instructions below describe how to reproduce the exact organization chart and animation effects in the example above. In the animation procedures, the number of animation effects that require modification in the </a:t>
            </a:r>
            <a:r>
              <a:rPr lang="en-US" b="1" dirty="0"/>
              <a:t>Custom Animation </a:t>
            </a:r>
            <a:r>
              <a:rPr lang="en-US" dirty="0"/>
              <a:t>task pane will vary if the chart contains a different number of managers and employees.</a:t>
            </a:r>
          </a:p>
          <a:p>
            <a:endParaRPr lang="en-US" dirty="0"/>
          </a:p>
          <a:p>
            <a:endParaRPr lang="en-US" dirty="0"/>
          </a:p>
          <a:p>
            <a:r>
              <a:rPr lang="en-US" dirty="0"/>
              <a:t>To reproduce the SmartArt effects on this slide, do the following:</a:t>
            </a:r>
          </a:p>
          <a:p>
            <a:pPr marL="232943" indent="-232943" defTabSz="931774">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 </a:t>
            </a:r>
          </a:p>
          <a:p>
            <a:pPr marL="232943" indent="-232943">
              <a:buFont typeface="+mj-lt"/>
              <a:buAutoNum type="arabicPeriod"/>
            </a:pPr>
            <a:r>
              <a:rPr lang="en-US" dirty="0"/>
              <a:t>On the </a:t>
            </a:r>
            <a:r>
              <a:rPr lang="en-US" b="1" dirty="0"/>
              <a:t>Insert tab</a:t>
            </a:r>
            <a:r>
              <a:rPr lang="en-US" dirty="0"/>
              <a:t>, in the </a:t>
            </a:r>
            <a:r>
              <a:rPr lang="en-US" b="1" dirty="0"/>
              <a:t>Illustrations</a:t>
            </a:r>
            <a:r>
              <a:rPr lang="en-US" dirty="0"/>
              <a:t> group, click </a:t>
            </a:r>
            <a:r>
              <a:rPr lang="en-US" b="1" dirty="0"/>
              <a:t>SmartArt</a:t>
            </a:r>
            <a:r>
              <a:rPr lang="en-US" dirty="0"/>
              <a:t>. In the </a:t>
            </a:r>
            <a:r>
              <a:rPr lang="en-US" b="1" dirty="0"/>
              <a:t>Choose a SmartArt Graphic</a:t>
            </a:r>
            <a:r>
              <a:rPr lang="en-US" dirty="0"/>
              <a:t> dialog box, in the left pane, click </a:t>
            </a:r>
            <a:r>
              <a:rPr lang="en-US" b="1" dirty="0"/>
              <a:t>Hierarchy</a:t>
            </a:r>
            <a:r>
              <a:rPr lang="en-US" dirty="0"/>
              <a:t>. In the </a:t>
            </a:r>
            <a:r>
              <a:rPr lang="en-US" b="1" dirty="0"/>
              <a:t>Hierarchy</a:t>
            </a:r>
            <a:r>
              <a:rPr lang="en-US" dirty="0"/>
              <a:t> pane, click </a:t>
            </a:r>
            <a:r>
              <a:rPr lang="en-US" b="1" dirty="0"/>
              <a:t>Organization Chart </a:t>
            </a:r>
            <a:r>
              <a:rPr lang="en-US" dirty="0"/>
              <a:t>(first row, first option from the left), and then click </a:t>
            </a:r>
            <a:r>
              <a:rPr lang="en-US" b="1" dirty="0"/>
              <a:t>OK</a:t>
            </a:r>
            <a:r>
              <a:rPr lang="en-US" dirty="0"/>
              <a:t> to insert the graphic into the slide. </a:t>
            </a:r>
          </a:p>
          <a:p>
            <a:pPr marL="232943" indent="-232943">
              <a:buFont typeface="+mj-lt"/>
              <a:buAutoNum type="arabicPeriod"/>
            </a:pPr>
            <a:r>
              <a:rPr lang="en-US" dirty="0"/>
              <a:t>Select the graphic, and then click one of the arrows on the left border. In the </a:t>
            </a:r>
            <a:r>
              <a:rPr lang="en-US" b="1" dirty="0"/>
              <a:t>Type your text here </a:t>
            </a:r>
            <a:r>
              <a:rPr lang="en-US" dirty="0"/>
              <a:t>dialog box, in the text box for the first-level rectangle, enter </a:t>
            </a:r>
            <a:r>
              <a:rPr lang="en-US" b="1" dirty="0"/>
              <a:t>Director </a:t>
            </a:r>
            <a:r>
              <a:rPr lang="en-US" dirty="0"/>
              <a:t>(or the name of the director). In the second-level rectangle enter </a:t>
            </a:r>
            <a:r>
              <a:rPr lang="en-US" b="1" dirty="0"/>
              <a:t>Assistant Director </a:t>
            </a:r>
            <a:r>
              <a:rPr lang="en-US" dirty="0"/>
              <a:t>(or the name of the assistant director). In the text boxes for the third-level rectangles, enter </a:t>
            </a:r>
            <a:r>
              <a:rPr lang="en-US" b="1" dirty="0"/>
              <a:t>Manager 1</a:t>
            </a:r>
            <a:r>
              <a:rPr lang="en-US" dirty="0"/>
              <a:t>, </a:t>
            </a:r>
            <a:r>
              <a:rPr lang="en-US" b="1" dirty="0"/>
              <a:t>Manager 2</a:t>
            </a:r>
            <a:r>
              <a:rPr lang="en-US" dirty="0"/>
              <a:t>, and </a:t>
            </a:r>
            <a:r>
              <a:rPr lang="en-US" b="1" dirty="0"/>
              <a:t>Manager 3 </a:t>
            </a:r>
            <a:r>
              <a:rPr lang="en-US" dirty="0"/>
              <a:t>(or the names of the managers). </a:t>
            </a:r>
          </a:p>
          <a:p>
            <a:pPr marL="232943" indent="-232943">
              <a:buFont typeface="+mj-lt"/>
              <a:buAutoNum type="arabicPeriod"/>
            </a:pPr>
            <a:r>
              <a:rPr lang="en-US" dirty="0"/>
              <a:t>On the slide, do the following to add more employee rectangles:</a:t>
            </a:r>
          </a:p>
          <a:p>
            <a:pPr marL="698830" lvl="1" indent="-232943">
              <a:buFont typeface="Arial" pitchFamily="34" charset="0"/>
              <a:buChar char="•"/>
            </a:pPr>
            <a:r>
              <a:rPr lang="en-US" dirty="0"/>
              <a:t>Right-click the </a:t>
            </a:r>
            <a:r>
              <a:rPr lang="en-US" b="1" dirty="0"/>
              <a:t>Manager 1</a:t>
            </a:r>
            <a:r>
              <a:rPr lang="en-US" dirty="0"/>
              <a:t> rectangle, point to </a:t>
            </a:r>
            <a:r>
              <a:rPr lang="en-US" b="1" dirty="0"/>
              <a:t>Add Shape</a:t>
            </a:r>
            <a:r>
              <a:rPr lang="en-US" dirty="0"/>
              <a:t>, and then click </a:t>
            </a:r>
            <a:r>
              <a:rPr lang="en-US" b="1" dirty="0"/>
              <a:t>Add Shape Below</a:t>
            </a:r>
            <a:r>
              <a:rPr lang="en-US" dirty="0"/>
              <a:t>. Repeat this process one more time for a total of three rectangles below </a:t>
            </a:r>
            <a:r>
              <a:rPr lang="en-US" b="1" dirty="0"/>
              <a:t>Manager 1</a:t>
            </a:r>
            <a:r>
              <a:rPr lang="en-US" dirty="0"/>
              <a:t>. </a:t>
            </a:r>
          </a:p>
          <a:p>
            <a:pPr marL="698830" lvl="1" indent="-232943">
              <a:buFont typeface="Arial" pitchFamily="34" charset="0"/>
              <a:buChar char="•"/>
            </a:pPr>
            <a:r>
              <a:rPr lang="en-US" dirty="0"/>
              <a:t>Right-click the </a:t>
            </a:r>
            <a:r>
              <a:rPr lang="en-US" b="1" dirty="0"/>
              <a:t>Manager 2</a:t>
            </a:r>
            <a:r>
              <a:rPr lang="en-US" dirty="0"/>
              <a:t> rectangle, point to </a:t>
            </a:r>
            <a:r>
              <a:rPr lang="en-US" b="1" dirty="0"/>
              <a:t>Add Shape</a:t>
            </a:r>
            <a:r>
              <a:rPr lang="en-US" dirty="0"/>
              <a:t>, and then click </a:t>
            </a:r>
            <a:r>
              <a:rPr lang="en-US" b="1" dirty="0"/>
              <a:t>Add Shape Below</a:t>
            </a:r>
            <a:r>
              <a:rPr lang="en-US" dirty="0"/>
              <a:t>.</a:t>
            </a:r>
          </a:p>
          <a:p>
            <a:pPr marL="698830" lvl="1" indent="-232943">
              <a:buFont typeface="Arial" pitchFamily="34" charset="0"/>
              <a:buChar char="•"/>
            </a:pPr>
            <a:r>
              <a:rPr lang="en-US" dirty="0"/>
              <a:t>Right-click the </a:t>
            </a:r>
            <a:r>
              <a:rPr lang="en-US" b="1" dirty="0"/>
              <a:t>Manager 3</a:t>
            </a:r>
            <a:r>
              <a:rPr lang="en-US" dirty="0"/>
              <a:t> rectangle, point to </a:t>
            </a:r>
            <a:r>
              <a:rPr lang="en-US" b="1" dirty="0"/>
              <a:t>Add Shape</a:t>
            </a:r>
            <a:r>
              <a:rPr lang="en-US" dirty="0"/>
              <a:t>, and then click </a:t>
            </a:r>
            <a:r>
              <a:rPr lang="en-US" b="1" dirty="0"/>
              <a:t>Add Shape Below</a:t>
            </a:r>
            <a:r>
              <a:rPr lang="en-US" dirty="0"/>
              <a:t>.  </a:t>
            </a:r>
          </a:p>
          <a:p>
            <a:pPr marL="232943" indent="-232943">
              <a:buFont typeface="+mj-lt"/>
              <a:buAutoNum type="arabicPeriod"/>
            </a:pPr>
            <a:r>
              <a:rPr lang="en-US" dirty="0"/>
              <a:t>Select the graphic, and then click one of the arrows on the left border. In the </a:t>
            </a:r>
            <a:r>
              <a:rPr lang="en-US" b="1" dirty="0"/>
              <a:t>Type your text here </a:t>
            </a:r>
            <a:r>
              <a:rPr lang="en-US" dirty="0"/>
              <a:t>dialog box, in the text boxes for the fourth-level rectangles, enter </a:t>
            </a:r>
            <a:r>
              <a:rPr lang="en-US" b="1" dirty="0"/>
              <a:t>Employee</a:t>
            </a:r>
            <a:r>
              <a:rPr lang="en-US" dirty="0"/>
              <a:t> (or the names of the employees).</a:t>
            </a:r>
          </a:p>
          <a:p>
            <a:pPr marL="232943" indent="-232943">
              <a:buFont typeface="+mj-lt"/>
              <a:buAutoNum type="arabicPeriod"/>
            </a:pPr>
            <a:r>
              <a:rPr lang="en-US" dirty="0"/>
              <a:t>If you would like to modify the number of directors, managers, and employees in the chart to match the structure of your organization, do one or more of the following: </a:t>
            </a:r>
          </a:p>
          <a:p>
            <a:pPr lvl="1">
              <a:buFont typeface="Arial" pitchFamily="34" charset="0"/>
              <a:buChar char="•"/>
            </a:pPr>
            <a:r>
              <a:rPr lang="en-US" dirty="0"/>
              <a:t>To add a rectangle within a particular level, right-click one of the rectangles in that level, point to </a:t>
            </a:r>
            <a:r>
              <a:rPr lang="en-US" b="1" dirty="0"/>
              <a:t>Add Shape</a:t>
            </a:r>
            <a:r>
              <a:rPr lang="en-US" dirty="0"/>
              <a:t>, and then click </a:t>
            </a:r>
            <a:r>
              <a:rPr lang="en-US" b="1" dirty="0"/>
              <a:t>Add Shape After </a:t>
            </a:r>
            <a:r>
              <a:rPr lang="en-US" dirty="0"/>
              <a:t>or </a:t>
            </a:r>
            <a:r>
              <a:rPr lang="en-US" b="1" dirty="0"/>
              <a:t>Add Shape Before</a:t>
            </a:r>
            <a:r>
              <a:rPr lang="en-US" dirty="0"/>
              <a:t>. </a:t>
            </a:r>
          </a:p>
          <a:p>
            <a:pPr lvl="1">
              <a:buFont typeface="Arial" pitchFamily="34" charset="0"/>
              <a:buChar char="•"/>
            </a:pPr>
            <a:r>
              <a:rPr lang="en-US" dirty="0"/>
              <a:t>To add a rectangle below another rectangle, right-click the higher-level rectangle, point to </a:t>
            </a:r>
            <a:r>
              <a:rPr lang="en-US" b="1" dirty="0"/>
              <a:t>Add Shape</a:t>
            </a:r>
            <a:r>
              <a:rPr lang="en-US" dirty="0"/>
              <a:t>, and then click </a:t>
            </a:r>
            <a:r>
              <a:rPr lang="en-US" b="1" dirty="0"/>
              <a:t>Add Shape Below</a:t>
            </a:r>
            <a:r>
              <a:rPr lang="en-US" dirty="0"/>
              <a:t>. </a:t>
            </a:r>
          </a:p>
          <a:p>
            <a:pPr lvl="1">
              <a:buFont typeface="Arial" pitchFamily="34" charset="0"/>
              <a:buChar char="•"/>
            </a:pPr>
            <a:r>
              <a:rPr lang="en-US" dirty="0"/>
              <a:t>To delete a rectangle, select the rectangle and then press DELETE. </a:t>
            </a:r>
          </a:p>
          <a:p>
            <a:pPr marL="232943" indent="-232943" defTabSz="931774">
              <a:buFont typeface="+mj-lt"/>
              <a:buAutoNum type="arabicPeriod" startAt="7"/>
              <a:defRPr/>
            </a:pPr>
            <a:r>
              <a:rPr lang="en-US" dirty="0"/>
              <a:t>To add text to new rectangles, select the graphic, and then click one of the arrows on the left border. In the </a:t>
            </a:r>
            <a:r>
              <a:rPr lang="en-US" b="1" dirty="0"/>
              <a:t>Type your text here </a:t>
            </a:r>
            <a:r>
              <a:rPr lang="en-US" dirty="0"/>
              <a:t>dialog box, enter text.  </a:t>
            </a:r>
          </a:p>
          <a:p>
            <a:pPr marL="232943" indent="-232943" defTabSz="931774">
              <a:buFont typeface="+mj-lt"/>
              <a:buAutoNum type="arabicPeriod" startAt="7"/>
              <a:defRPr/>
            </a:pPr>
            <a:r>
              <a:rPr lang="en-US" dirty="0"/>
              <a:t>Select the graphic. Under </a:t>
            </a:r>
            <a:r>
              <a:rPr lang="en-US" b="1" dirty="0"/>
              <a:t>SmartArt Tools</a:t>
            </a:r>
            <a:r>
              <a:rPr lang="en-US" dirty="0"/>
              <a:t>, on the </a:t>
            </a:r>
            <a:r>
              <a:rPr lang="en-US" b="1" dirty="0"/>
              <a:t>Format</a:t>
            </a:r>
            <a:r>
              <a:rPr lang="en-US" dirty="0"/>
              <a:t> tab, click </a:t>
            </a:r>
            <a:r>
              <a:rPr lang="en-US" b="1" dirty="0"/>
              <a:t>Size</a:t>
            </a:r>
            <a:r>
              <a:rPr lang="en-US" dirty="0"/>
              <a:t>, and then do the following:</a:t>
            </a:r>
          </a:p>
          <a:p>
            <a:pPr marL="698830" lvl="1" indent="-232943" defTabSz="931774">
              <a:buFont typeface="Arial" pitchFamily="34" charset="0"/>
              <a:buChar char="•"/>
              <a:defRPr/>
            </a:pPr>
            <a:r>
              <a:rPr lang="en-US" dirty="0"/>
              <a:t>In the </a:t>
            </a:r>
            <a:r>
              <a:rPr lang="en-US" b="1" dirty="0"/>
              <a:t>Height</a:t>
            </a:r>
            <a:r>
              <a:rPr lang="en-US" dirty="0"/>
              <a:t> box, enter</a:t>
            </a:r>
            <a:r>
              <a:rPr lang="en-US" b="1" dirty="0"/>
              <a:t> 6.55”</a:t>
            </a:r>
            <a:r>
              <a:rPr lang="en-US" dirty="0"/>
              <a:t>.</a:t>
            </a:r>
          </a:p>
          <a:p>
            <a:pPr marL="698830" lvl="1" indent="-232943" defTabSz="931774">
              <a:buFont typeface="Arial" pitchFamily="34" charset="0"/>
              <a:buChar char="•"/>
              <a:defRPr/>
            </a:pPr>
            <a:r>
              <a:rPr lang="en-US" dirty="0"/>
              <a:t>In the </a:t>
            </a:r>
            <a:r>
              <a:rPr lang="en-US" b="1" dirty="0"/>
              <a:t>Width</a:t>
            </a:r>
            <a:r>
              <a:rPr lang="en-US" dirty="0"/>
              <a:t> box, enter </a:t>
            </a:r>
            <a:r>
              <a:rPr lang="en-US" b="1" dirty="0"/>
              <a:t>8.79”</a:t>
            </a:r>
            <a:r>
              <a:rPr lang="en-US" dirty="0"/>
              <a:t>. </a:t>
            </a:r>
            <a:endParaRPr lang="en-US" i="1" dirty="0"/>
          </a:p>
          <a:p>
            <a:pPr marL="232943" indent="-232943" defTabSz="931774">
              <a:buFont typeface="+mj-lt"/>
              <a:buAutoNum type="arabicPeriod" startAt="9"/>
              <a:defRPr/>
            </a:pPr>
            <a:r>
              <a:rPr lang="en-US" dirty="0"/>
              <a:t>Under </a:t>
            </a:r>
            <a:r>
              <a:rPr lang="en-US" b="1" dirty="0"/>
              <a:t>SmartArt Tools</a:t>
            </a:r>
            <a:r>
              <a:rPr lang="en-US" dirty="0"/>
              <a:t>, on the </a:t>
            </a:r>
            <a:r>
              <a:rPr lang="en-US" b="1" dirty="0"/>
              <a:t>Format</a:t>
            </a:r>
            <a:r>
              <a:rPr lang="en-US" dirty="0"/>
              <a:t> tab, click </a:t>
            </a:r>
            <a:r>
              <a:rPr lang="en-US" b="1" dirty="0"/>
              <a:t>Arrange</a:t>
            </a:r>
            <a:r>
              <a:rPr lang="en-US" dirty="0"/>
              <a:t>, click </a:t>
            </a:r>
            <a:r>
              <a:rPr lang="en-US" b="1" dirty="0"/>
              <a:t>Align</a:t>
            </a:r>
            <a:r>
              <a:rPr lang="en-US" dirty="0"/>
              <a:t>, and then do the following:</a:t>
            </a:r>
          </a:p>
          <a:p>
            <a:pPr marL="698830" lvl="1" indent="-232943" defTabSz="931774">
              <a:buFont typeface="+mj-lt"/>
              <a:buAutoNum type="arabicPeriod"/>
              <a:defRPr/>
            </a:pPr>
            <a:r>
              <a:rPr lang="en-US" dirty="0"/>
              <a:t>Click </a:t>
            </a:r>
            <a:r>
              <a:rPr lang="en-US" b="1" dirty="0"/>
              <a:t>Align to Slide</a:t>
            </a:r>
            <a:r>
              <a:rPr lang="en-US" dirty="0"/>
              <a:t>.</a:t>
            </a:r>
          </a:p>
          <a:p>
            <a:pPr marL="698830" lvl="1" indent="-232943" defTabSz="931774">
              <a:buFont typeface="+mj-lt"/>
              <a:buAutoNum type="arabicPeriod"/>
              <a:defRPr/>
            </a:pPr>
            <a:r>
              <a:rPr lang="en-US" dirty="0"/>
              <a:t>Click </a:t>
            </a:r>
            <a:r>
              <a:rPr lang="en-US" b="1" dirty="0"/>
              <a:t>Align Middle</a:t>
            </a:r>
            <a:r>
              <a:rPr lang="en-US" dirty="0"/>
              <a:t>. </a:t>
            </a:r>
          </a:p>
          <a:p>
            <a:pPr marL="698830" lvl="1" indent="-232943" defTabSz="931774">
              <a:buFont typeface="+mj-lt"/>
              <a:buAutoNum type="arabicPeriod"/>
              <a:defRPr/>
            </a:pPr>
            <a:r>
              <a:rPr lang="en-US" dirty="0"/>
              <a:t>Click </a:t>
            </a:r>
            <a:r>
              <a:rPr lang="en-US" b="1" dirty="0"/>
              <a:t>Align Center</a:t>
            </a:r>
            <a:r>
              <a:rPr lang="en-US" dirty="0"/>
              <a:t>. </a:t>
            </a:r>
          </a:p>
          <a:p>
            <a:pPr marL="698830" lvl="1" indent="-232943" defTabSz="931774">
              <a:buFont typeface="+mj-lt"/>
              <a:buAutoNum type="arabicPeriod"/>
              <a:defRPr/>
            </a:pPr>
            <a:endParaRPr lang="en-US" dirty="0"/>
          </a:p>
          <a:p>
            <a:pPr marL="698830" lvl="1" indent="-232943" defTabSz="931774">
              <a:defRPr/>
            </a:pPr>
            <a:endParaRPr lang="en-US" dirty="0"/>
          </a:p>
          <a:p>
            <a:pPr marL="232943" lvl="1" indent="-232943" defTabSz="931774">
              <a:defRPr/>
            </a:pPr>
            <a:r>
              <a:rPr lang="en-US" dirty="0"/>
              <a:t>To reproduce the effects for the employee rectangles on this slide, do the following:</a:t>
            </a:r>
          </a:p>
          <a:p>
            <a:pPr marL="232943" indent="-232943">
              <a:buFont typeface="+mj-lt"/>
              <a:buAutoNum type="arabicPeriod"/>
            </a:pPr>
            <a:r>
              <a:rPr lang="en-US" dirty="0"/>
              <a:t>Press and hold SHIFT, and then select all of the rectangles in the slide. On one of the rectangles, on the middle of the left edge, drag the blue square adjustment handle slightly to the left to increase the width of all of the rectangles. </a:t>
            </a:r>
          </a:p>
          <a:p>
            <a:pPr marL="232943" indent="-232943">
              <a:buFont typeface="+mj-lt"/>
              <a:buAutoNum type="arabicPeriod"/>
            </a:pPr>
            <a:r>
              <a:rPr lang="en-US" dirty="0"/>
              <a:t>On the slide, select the graphic. On the </a:t>
            </a:r>
            <a:r>
              <a:rPr lang="en-US" b="1" dirty="0"/>
              <a:t>Home</a:t>
            </a:r>
            <a:r>
              <a:rPr lang="en-US" dirty="0"/>
              <a:t> tab, in the </a:t>
            </a:r>
            <a:r>
              <a:rPr lang="en-US" b="1" dirty="0"/>
              <a:t>Font</a:t>
            </a:r>
            <a:r>
              <a:rPr lang="en-US" dirty="0"/>
              <a:t> group, select </a:t>
            </a:r>
            <a:r>
              <a:rPr lang="en-US" b="1" dirty="0"/>
              <a:t>Gill Sans MT </a:t>
            </a:r>
            <a:r>
              <a:rPr lang="en-US" dirty="0"/>
              <a:t>from the </a:t>
            </a:r>
            <a:r>
              <a:rPr lang="en-US" b="1" dirty="0"/>
              <a:t>Font</a:t>
            </a:r>
            <a:r>
              <a:rPr lang="en-US" dirty="0"/>
              <a:t> list, and then select </a:t>
            </a:r>
            <a:r>
              <a:rPr lang="en-US" b="1" dirty="0"/>
              <a:t>20</a:t>
            </a:r>
            <a:r>
              <a:rPr lang="en-US" dirty="0"/>
              <a:t> from the </a:t>
            </a:r>
            <a:r>
              <a:rPr lang="en-US" b="1" dirty="0"/>
              <a:t>Font</a:t>
            </a:r>
            <a:r>
              <a:rPr lang="en-US" dirty="0"/>
              <a:t> </a:t>
            </a:r>
            <a:r>
              <a:rPr lang="en-US" b="1" dirty="0"/>
              <a:t>Size</a:t>
            </a:r>
            <a:r>
              <a:rPr lang="en-US" dirty="0"/>
              <a:t> list.</a:t>
            </a:r>
          </a:p>
          <a:p>
            <a:pPr marL="232943" indent="-232943">
              <a:buFont typeface="+mj-lt"/>
              <a:buAutoNum type="arabicPeriod"/>
            </a:pPr>
            <a:r>
              <a:rPr lang="en-US" dirty="0"/>
              <a:t>Press and hold SHIFT, and then select all of the rectangles in the graphic. On the </a:t>
            </a:r>
            <a:r>
              <a:rPr lang="en-US" b="1" dirty="0"/>
              <a:t>Home</a:t>
            </a:r>
            <a:r>
              <a:rPr lang="en-US" dirty="0"/>
              <a:t> tab, in the bottom right corner of the </a:t>
            </a:r>
            <a:r>
              <a:rPr lang="en-US" b="1" dirty="0"/>
              <a:t>Drawing</a:t>
            </a:r>
            <a:r>
              <a:rPr lang="en-US" dirty="0"/>
              <a:t> group, click the </a:t>
            </a:r>
            <a:r>
              <a:rPr lang="en-US" b="1" dirty="0"/>
              <a:t>Format</a:t>
            </a:r>
            <a:r>
              <a:rPr lang="en-US" dirty="0"/>
              <a:t> </a:t>
            </a:r>
            <a:r>
              <a:rPr lang="en-US" b="1" dirty="0"/>
              <a:t>Shape</a:t>
            </a:r>
            <a:r>
              <a:rPr lang="en-US" dirty="0"/>
              <a:t> dialog box launcher. In the </a:t>
            </a:r>
            <a:r>
              <a:rPr lang="en-US" b="1" dirty="0"/>
              <a:t>Format</a:t>
            </a:r>
            <a:r>
              <a:rPr lang="en-US" dirty="0"/>
              <a:t> </a:t>
            </a:r>
            <a:r>
              <a:rPr lang="en-US" b="1" dirty="0"/>
              <a:t>Shape</a:t>
            </a:r>
            <a:r>
              <a:rPr lang="en-US" dirty="0"/>
              <a:t> dialog box, click </a:t>
            </a:r>
            <a:r>
              <a:rPr lang="en-US" b="1" dirty="0"/>
              <a:t>Line Color </a:t>
            </a:r>
            <a:r>
              <a:rPr lang="en-US" dirty="0"/>
              <a:t>in the left pane. In the </a:t>
            </a:r>
            <a:r>
              <a:rPr lang="en-US" b="1" dirty="0"/>
              <a:t>Line Color </a:t>
            </a:r>
            <a:r>
              <a:rPr lang="en-US" dirty="0"/>
              <a:t>pane, select </a:t>
            </a:r>
            <a:r>
              <a:rPr lang="en-US" b="1" dirty="0"/>
              <a:t>No line</a:t>
            </a:r>
            <a:r>
              <a:rPr lang="en-US" dirty="0"/>
              <a:t>. </a:t>
            </a:r>
          </a:p>
          <a:p>
            <a:pPr marL="232943" indent="-232943">
              <a:buFont typeface="+mj-lt"/>
              <a:buAutoNum type="arabicPeriod"/>
            </a:pPr>
            <a:r>
              <a:rPr lang="en-US" dirty="0"/>
              <a:t>Also in the </a:t>
            </a:r>
            <a:r>
              <a:rPr lang="en-US" b="1" dirty="0"/>
              <a:t>Format</a:t>
            </a:r>
            <a:r>
              <a:rPr lang="en-US" dirty="0"/>
              <a:t> </a:t>
            </a:r>
            <a:r>
              <a:rPr lang="en-US" b="1" dirty="0"/>
              <a:t>Shape</a:t>
            </a:r>
            <a:r>
              <a:rPr lang="en-US" dirty="0"/>
              <a:t> 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 and then under </a:t>
            </a:r>
            <a:r>
              <a:rPr lang="en-US" b="1" dirty="0"/>
              <a:t>Outer</a:t>
            </a:r>
            <a:r>
              <a:rPr lang="en-US" dirty="0"/>
              <a:t> click </a:t>
            </a:r>
            <a:r>
              <a:rPr lang="en-US" b="1" dirty="0"/>
              <a:t>Offset</a:t>
            </a:r>
            <a:r>
              <a:rPr lang="en-US" dirty="0"/>
              <a:t> </a:t>
            </a:r>
            <a:r>
              <a:rPr lang="en-US" b="1" dirty="0"/>
              <a:t>Center </a:t>
            </a:r>
            <a:r>
              <a:rPr lang="en-US" dirty="0"/>
              <a:t>(second row, second option from the left). </a:t>
            </a:r>
          </a:p>
          <a:p>
            <a:pPr marL="232943" indent="-232943">
              <a:buFont typeface="+mj-lt"/>
              <a:buAutoNum type="arabicPeriod"/>
            </a:pPr>
            <a:r>
              <a:rPr lang="en-US" dirty="0"/>
              <a:t>Also in the </a:t>
            </a:r>
            <a:r>
              <a:rPr lang="en-US" b="1" dirty="0"/>
              <a:t>Format</a:t>
            </a:r>
            <a:r>
              <a:rPr lang="en-US" dirty="0"/>
              <a:t> </a:t>
            </a:r>
            <a:r>
              <a:rPr lang="en-US" b="1" dirty="0"/>
              <a:t>Shape</a:t>
            </a:r>
            <a:r>
              <a:rPr lang="en-US" dirty="0"/>
              <a:t> dialog box, click </a:t>
            </a:r>
            <a:r>
              <a:rPr lang="en-US" b="1" dirty="0"/>
              <a:t>3-D</a:t>
            </a:r>
            <a:r>
              <a:rPr lang="en-US" dirty="0"/>
              <a:t> </a:t>
            </a:r>
            <a:r>
              <a:rPr lang="en-US" b="1" dirty="0"/>
              <a:t>Format</a:t>
            </a:r>
            <a:r>
              <a:rPr lang="en-US" dirty="0"/>
              <a:t> in the left pane, and then do the following in the </a:t>
            </a:r>
            <a:r>
              <a:rPr lang="en-US" b="1" dirty="0"/>
              <a:t>3-D</a:t>
            </a:r>
            <a:r>
              <a:rPr lang="en-US" dirty="0"/>
              <a:t> </a:t>
            </a:r>
            <a:r>
              <a:rPr lang="en-US" b="1" dirty="0"/>
              <a:t>Format</a:t>
            </a:r>
            <a:r>
              <a:rPr lang="en-US" dirty="0"/>
              <a:t> pane under </a:t>
            </a:r>
            <a:r>
              <a:rPr lang="en-US" b="1" dirty="0"/>
              <a:t>Bevel</a:t>
            </a:r>
            <a:r>
              <a:rPr lang="en-US" dirty="0"/>
              <a:t>:</a:t>
            </a:r>
          </a:p>
          <a:p>
            <a:pPr marL="698830" lvl="1" indent="-232943">
              <a:buFont typeface="Arial" pitchFamily="34" charset="0"/>
              <a:buChar char="•"/>
            </a:pPr>
            <a:r>
              <a:rPr lang="en-US" dirty="0"/>
              <a:t>Click the button next to </a:t>
            </a:r>
            <a:r>
              <a:rPr lang="en-US" b="1" dirty="0"/>
              <a:t>Top</a:t>
            </a:r>
            <a:r>
              <a:rPr lang="en-US" dirty="0"/>
              <a:t>, and then click </a:t>
            </a:r>
            <a:r>
              <a:rPr lang="en-US" b="1" dirty="0"/>
              <a:t>Cool</a:t>
            </a:r>
            <a:r>
              <a:rPr lang="en-US" dirty="0"/>
              <a:t> </a:t>
            </a:r>
            <a:r>
              <a:rPr lang="en-US" b="1" dirty="0"/>
              <a:t>Slant</a:t>
            </a:r>
            <a:r>
              <a:rPr lang="en-US" dirty="0"/>
              <a:t> (first row, fourth option from the left). </a:t>
            </a:r>
          </a:p>
          <a:p>
            <a:pPr marL="698830" lvl="1" indent="-232943">
              <a:buFont typeface="Arial" pitchFamily="34" charset="0"/>
              <a:buChar char="•"/>
            </a:pPr>
            <a:r>
              <a:rPr lang="en-US" dirty="0"/>
              <a:t>Next to </a:t>
            </a:r>
            <a:r>
              <a:rPr lang="en-US" b="1" dirty="0"/>
              <a:t>Top</a:t>
            </a:r>
            <a:r>
              <a:rPr lang="en-US" dirty="0"/>
              <a:t>, in the </a:t>
            </a:r>
            <a:r>
              <a:rPr lang="en-US" b="1" dirty="0"/>
              <a:t>Width</a:t>
            </a:r>
            <a:r>
              <a:rPr lang="en-US" dirty="0"/>
              <a:t> box, enter </a:t>
            </a:r>
            <a:r>
              <a:rPr lang="en-US" b="1" dirty="0"/>
              <a:t>5 </a:t>
            </a:r>
            <a:r>
              <a:rPr lang="en-US" b="1" dirty="0" err="1"/>
              <a:t>pt</a:t>
            </a:r>
            <a:r>
              <a:rPr lang="en-US" dirty="0"/>
              <a:t>,</a:t>
            </a:r>
            <a:r>
              <a:rPr lang="en-US" b="1" dirty="0"/>
              <a:t> </a:t>
            </a:r>
            <a:r>
              <a:rPr lang="en-US" dirty="0"/>
              <a:t>and in the </a:t>
            </a:r>
            <a:r>
              <a:rPr lang="en-US" b="1" dirty="0"/>
              <a:t>Height</a:t>
            </a:r>
            <a:r>
              <a:rPr lang="en-US" dirty="0"/>
              <a:t> box, enter </a:t>
            </a:r>
            <a:r>
              <a:rPr lang="en-US" b="1" dirty="0"/>
              <a:t>5 pt</a:t>
            </a:r>
            <a:r>
              <a:rPr lang="en-US" dirty="0"/>
              <a:t>.</a:t>
            </a:r>
          </a:p>
          <a:p>
            <a:pPr marL="232943" indent="-232943">
              <a:buFont typeface="+mj-lt"/>
              <a:buAutoNum type="arabicPeriod"/>
            </a:pPr>
            <a:r>
              <a:rPr lang="en-US" dirty="0"/>
              <a:t>Press and hold SHIFT, and then select all of the employee rectangles in the graphic. On the </a:t>
            </a:r>
            <a:r>
              <a:rPr lang="en-US" b="1" dirty="0"/>
              <a:t>Home</a:t>
            </a:r>
            <a:r>
              <a:rPr lang="en-US" dirty="0"/>
              <a:t> tab, in the bottom right corner of the </a:t>
            </a:r>
            <a:r>
              <a:rPr lang="en-US" b="1" dirty="0"/>
              <a:t>Drawing</a:t>
            </a:r>
            <a:r>
              <a:rPr lang="en-US" dirty="0"/>
              <a:t> group, click the </a:t>
            </a:r>
            <a:r>
              <a:rPr lang="en-US" b="1" dirty="0"/>
              <a:t>Format</a:t>
            </a:r>
            <a:r>
              <a:rPr lang="en-US" dirty="0"/>
              <a:t> </a:t>
            </a:r>
            <a:r>
              <a:rPr lang="en-US" b="1" dirty="0"/>
              <a:t>Shape</a:t>
            </a:r>
            <a:r>
              <a:rPr lang="en-US" dirty="0"/>
              <a:t> dialog box launcher. In the </a:t>
            </a:r>
            <a:r>
              <a:rPr lang="en-US" b="1" dirty="0"/>
              <a:t>Format</a:t>
            </a:r>
            <a:r>
              <a:rPr lang="en-US" dirty="0"/>
              <a:t> </a:t>
            </a:r>
            <a:r>
              <a:rPr lang="en-US" b="1" dirty="0"/>
              <a:t>Shape</a:t>
            </a:r>
            <a:r>
              <a:rPr lang="en-US" dirty="0"/>
              <a:t> dialog box, click </a:t>
            </a:r>
            <a:r>
              <a:rPr lang="en-US" b="1" dirty="0"/>
              <a:t>Fill</a:t>
            </a:r>
            <a:r>
              <a:rPr lang="en-US" dirty="0"/>
              <a:t> in the left pane, select </a:t>
            </a:r>
            <a:r>
              <a:rPr lang="en-US" b="1" dirty="0"/>
              <a:t>Gradient fill </a:t>
            </a:r>
            <a:r>
              <a:rPr lang="en-US" dirty="0"/>
              <a:t>in the </a:t>
            </a:r>
            <a:r>
              <a:rPr lang="en-US" b="1" dirty="0"/>
              <a:t>Fill</a:t>
            </a:r>
            <a:r>
              <a:rPr lang="en-US" dirty="0"/>
              <a:t> pane, and then do the following:</a:t>
            </a:r>
          </a:p>
          <a:p>
            <a:pPr marL="698830" lvl="1" indent="-232943">
              <a:buFont typeface="Arial" pitchFamily="34" charset="0"/>
              <a:buChar char="•"/>
            </a:pPr>
            <a:r>
              <a:rPr lang="en-US" dirty="0"/>
              <a:t>In the </a:t>
            </a:r>
            <a:r>
              <a:rPr lang="en-US" b="1" dirty="0"/>
              <a:t>Type</a:t>
            </a:r>
            <a:r>
              <a:rPr lang="en-US" dirty="0"/>
              <a:t> list, select </a:t>
            </a:r>
            <a:r>
              <a:rPr lang="en-US" b="1" dirty="0"/>
              <a:t>Linear</a:t>
            </a:r>
            <a:r>
              <a:rPr lang="en-US" dirty="0"/>
              <a:t>.</a:t>
            </a:r>
          </a:p>
          <a:p>
            <a:pPr marL="698830" lvl="1" indent="-232943">
              <a:buFont typeface="Arial" pitchFamily="34" charset="0"/>
              <a:buChar char="•"/>
            </a:pPr>
            <a:r>
              <a:rPr lang="en-US" dirty="0"/>
              <a:t>Click the button next to </a:t>
            </a:r>
            <a:r>
              <a:rPr lang="en-US" b="1" dirty="0"/>
              <a:t>Direction</a:t>
            </a:r>
            <a:r>
              <a:rPr lang="en-US" dirty="0"/>
              <a:t>, and then click </a:t>
            </a:r>
            <a:r>
              <a:rPr lang="en-US" b="1" dirty="0"/>
              <a:t>Linear</a:t>
            </a:r>
            <a:r>
              <a:rPr lang="en-US" dirty="0"/>
              <a:t> </a:t>
            </a:r>
            <a:r>
              <a:rPr lang="en-US" b="1" dirty="0"/>
              <a:t>Down</a:t>
            </a:r>
            <a:r>
              <a:rPr lang="en-US" dirty="0"/>
              <a:t> (first row, second option from the left).</a:t>
            </a:r>
          </a:p>
          <a:p>
            <a:pPr marL="698830" lvl="1" indent="-232943">
              <a:buFont typeface="Arial" pitchFamily="34" charset="0"/>
              <a:buChar char="•"/>
            </a:pPr>
            <a:r>
              <a:rPr lang="en-US" dirty="0"/>
              <a:t>Under </a:t>
            </a:r>
            <a:r>
              <a:rPr lang="en-US" b="1" dirty="0"/>
              <a:t>Gradient</a:t>
            </a:r>
            <a:r>
              <a:rPr lang="en-US" dirty="0"/>
              <a:t> stops, click </a:t>
            </a:r>
            <a:r>
              <a:rPr lang="en-US" b="1" dirty="0"/>
              <a:t>Add</a:t>
            </a:r>
            <a:r>
              <a:rPr lang="en-US" dirty="0"/>
              <a:t> or </a:t>
            </a:r>
            <a:r>
              <a:rPr lang="en-US" b="1" dirty="0"/>
              <a:t>Remove</a:t>
            </a:r>
            <a:r>
              <a:rPr lang="en-US" dirty="0"/>
              <a:t> until two stops appear in the drop-down list. </a:t>
            </a:r>
          </a:p>
          <a:p>
            <a:pPr marL="232943" indent="-232943">
              <a:buFont typeface="+mj-lt"/>
              <a:buAutoNum type="arabicPeriod"/>
            </a:pPr>
            <a:r>
              <a:rPr lang="en-US" dirty="0"/>
              <a:t>Also under </a:t>
            </a:r>
            <a:r>
              <a:rPr lang="en-US" b="1" dirty="0"/>
              <a:t>Gradient stops</a:t>
            </a:r>
            <a:r>
              <a:rPr lang="en-US" dirty="0"/>
              <a:t>, customize the gradient stops as follows:</a:t>
            </a:r>
          </a:p>
          <a:p>
            <a:pPr marL="698830" lvl="1" indent="-232943">
              <a:buFont typeface="Arial" pitchFamily="34" charset="0"/>
              <a:buChar char="•"/>
            </a:pPr>
            <a:r>
              <a:rPr lang="en-US" dirty="0"/>
              <a:t>Select </a:t>
            </a:r>
            <a:r>
              <a:rPr lang="en-US" b="1" dirty="0"/>
              <a:t>Stop 1 </a:t>
            </a:r>
            <a:r>
              <a:rPr lang="en-US" dirty="0"/>
              <a:t>from the list, and then do the following:</a:t>
            </a:r>
          </a:p>
          <a:p>
            <a:pPr marL="1164717" lvl="2" indent="-232943">
              <a:buFont typeface="Arial" pitchFamily="34" charset="0"/>
              <a:buChar char="•"/>
            </a:pPr>
            <a:r>
              <a:rPr lang="en-US" dirty="0"/>
              <a:t>In the </a:t>
            </a:r>
            <a:r>
              <a:rPr lang="en-US" b="1" dirty="0"/>
              <a:t>Stop position </a:t>
            </a:r>
            <a:r>
              <a:rPr lang="en-US" dirty="0"/>
              <a:t>box, enter </a:t>
            </a:r>
            <a:r>
              <a:rPr lang="en-US" b="1" dirty="0"/>
              <a:t>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Darker 50% </a:t>
            </a:r>
            <a:r>
              <a:rPr lang="en-US" dirty="0"/>
              <a:t>(sixth row, fifth option from the left). </a:t>
            </a:r>
            <a:endParaRPr lang="en-US" b="1" dirty="0"/>
          </a:p>
          <a:p>
            <a:pPr marL="698830" lvl="1" indent="-232943">
              <a:buFont typeface="Arial" pitchFamily="34" charset="0"/>
              <a:buChar char="•"/>
            </a:pPr>
            <a:r>
              <a:rPr lang="en-US" dirty="0"/>
              <a:t>Select </a:t>
            </a:r>
            <a:r>
              <a:rPr lang="en-US" b="1" dirty="0"/>
              <a:t>Stop 2 </a:t>
            </a:r>
            <a:r>
              <a:rPr lang="en-US" dirty="0"/>
              <a:t>from the list, and then do the following: </a:t>
            </a:r>
          </a:p>
          <a:p>
            <a:pPr marL="1164717" lvl="2" indent="-232943">
              <a:buFont typeface="Arial" pitchFamily="34" charset="0"/>
              <a:buChar char="•"/>
            </a:pPr>
            <a:r>
              <a:rPr lang="en-US" dirty="0"/>
              <a:t>In the </a:t>
            </a:r>
            <a:r>
              <a:rPr lang="en-US" b="1" dirty="0"/>
              <a:t>Stop position </a:t>
            </a:r>
            <a:r>
              <a:rPr lang="en-US" dirty="0"/>
              <a:t>box, enter </a:t>
            </a:r>
            <a:r>
              <a:rPr lang="en-US" b="1" dirty="0"/>
              <a:t>100%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Darker 25% </a:t>
            </a:r>
            <a:r>
              <a:rPr lang="en-US" dirty="0"/>
              <a:t>(fifth row, fifth option from the left). </a:t>
            </a:r>
          </a:p>
          <a:p>
            <a:pPr marL="232943" indent="-232943">
              <a:buFont typeface="+mj-lt"/>
              <a:buAutoNum type="arabicPeriod"/>
            </a:pPr>
            <a:endParaRPr lang="en-US" dirty="0"/>
          </a:p>
          <a:p>
            <a:pPr marL="232943" indent="-232943">
              <a:buFont typeface="+mj-lt"/>
              <a:buAutoNum type="arabicPeriod"/>
            </a:pPr>
            <a:endParaRPr lang="en-US" dirty="0"/>
          </a:p>
          <a:p>
            <a:pPr marL="232943" indent="-232943"/>
            <a:r>
              <a:rPr lang="en-US" dirty="0"/>
              <a:t>To reproduce the effects for the manager rectangles on this slide, do the following:</a:t>
            </a:r>
          </a:p>
          <a:p>
            <a:pPr marL="232943" indent="-232943">
              <a:buFont typeface="+mj-lt"/>
              <a:buAutoNum type="arabicPeriod"/>
            </a:pPr>
            <a:r>
              <a:rPr lang="en-US" dirty="0"/>
              <a:t>Press and hold SHIFT, and then select all three manager rectangles in the graphic. On the </a:t>
            </a:r>
            <a:r>
              <a:rPr lang="en-US" b="1" dirty="0"/>
              <a:t>Home</a:t>
            </a:r>
            <a:r>
              <a:rPr lang="en-US" dirty="0"/>
              <a:t> tab, in the bottom right corner of the </a:t>
            </a:r>
            <a:r>
              <a:rPr lang="en-US" b="1" dirty="0"/>
              <a:t>Drawing</a:t>
            </a:r>
            <a:r>
              <a:rPr lang="en-US" dirty="0"/>
              <a:t> group, click the </a:t>
            </a:r>
            <a:r>
              <a:rPr lang="en-US" b="1" dirty="0"/>
              <a:t>Format</a:t>
            </a:r>
            <a:r>
              <a:rPr lang="en-US" dirty="0"/>
              <a:t> </a:t>
            </a:r>
            <a:r>
              <a:rPr lang="en-US" b="1" dirty="0"/>
              <a:t>Shape</a:t>
            </a:r>
            <a:r>
              <a:rPr lang="en-US" dirty="0"/>
              <a:t> dialog box launcher. In the </a:t>
            </a:r>
            <a:r>
              <a:rPr lang="en-US" b="1" dirty="0"/>
              <a:t>Format</a:t>
            </a:r>
            <a:r>
              <a:rPr lang="en-US" dirty="0"/>
              <a:t> </a:t>
            </a:r>
            <a:r>
              <a:rPr lang="en-US" b="1" dirty="0"/>
              <a:t>Shape</a:t>
            </a:r>
            <a:r>
              <a:rPr lang="en-US" dirty="0"/>
              <a:t> dialog box, click </a:t>
            </a:r>
            <a:r>
              <a:rPr lang="en-US" b="1" dirty="0"/>
              <a:t>Fill</a:t>
            </a:r>
            <a:r>
              <a:rPr lang="en-US" dirty="0"/>
              <a:t> in the left pane, select </a:t>
            </a:r>
            <a:r>
              <a:rPr lang="en-US" b="1" dirty="0"/>
              <a:t>Gradient</a:t>
            </a:r>
            <a:r>
              <a:rPr lang="en-US" dirty="0"/>
              <a:t> </a:t>
            </a:r>
            <a:r>
              <a:rPr lang="en-US" b="1" dirty="0"/>
              <a:t>fill</a:t>
            </a:r>
            <a:r>
              <a:rPr lang="en-US" dirty="0"/>
              <a:t> in the </a:t>
            </a:r>
            <a:r>
              <a:rPr lang="en-US" b="1" dirty="0"/>
              <a:t>Fill</a:t>
            </a:r>
            <a:r>
              <a:rPr lang="en-US" dirty="0"/>
              <a:t> pane, and then do the following:</a:t>
            </a:r>
          </a:p>
          <a:p>
            <a:pPr marL="698830" lvl="1" indent="-232943">
              <a:buFont typeface="Arial" pitchFamily="34" charset="0"/>
              <a:buChar char="•"/>
            </a:pPr>
            <a:r>
              <a:rPr lang="en-US" dirty="0"/>
              <a:t>In the </a:t>
            </a:r>
            <a:r>
              <a:rPr lang="en-US" b="1" dirty="0"/>
              <a:t>Type</a:t>
            </a:r>
            <a:r>
              <a:rPr lang="en-US" dirty="0"/>
              <a:t> list, select </a:t>
            </a:r>
            <a:r>
              <a:rPr lang="en-US" b="1" dirty="0"/>
              <a:t>Linear</a:t>
            </a:r>
            <a:r>
              <a:rPr lang="en-US" dirty="0"/>
              <a:t>.</a:t>
            </a:r>
          </a:p>
          <a:p>
            <a:pPr marL="698830" lvl="1" indent="-232943">
              <a:buFont typeface="Arial" pitchFamily="34" charset="0"/>
              <a:buChar char="•"/>
            </a:pPr>
            <a:r>
              <a:rPr lang="en-US" dirty="0"/>
              <a:t>Click the button next to </a:t>
            </a:r>
            <a:r>
              <a:rPr lang="en-US" b="1" dirty="0"/>
              <a:t>Direction</a:t>
            </a:r>
            <a:r>
              <a:rPr lang="en-US" dirty="0"/>
              <a:t>, and then click </a:t>
            </a:r>
            <a:r>
              <a:rPr lang="en-US" b="1" dirty="0"/>
              <a:t>Linear</a:t>
            </a:r>
            <a:r>
              <a:rPr lang="en-US" dirty="0"/>
              <a:t> </a:t>
            </a:r>
            <a:r>
              <a:rPr lang="en-US" b="1" dirty="0"/>
              <a:t>Down</a:t>
            </a:r>
            <a:r>
              <a:rPr lang="en-US" dirty="0"/>
              <a:t> (first row, second option from the left).</a:t>
            </a:r>
          </a:p>
          <a:p>
            <a:pPr marL="698830" lvl="1" indent="-232943">
              <a:buFont typeface="Arial" pitchFamily="34" charset="0"/>
              <a:buChar char="•"/>
            </a:pPr>
            <a:r>
              <a:rPr lang="en-US" dirty="0"/>
              <a:t>Under </a:t>
            </a:r>
            <a:r>
              <a:rPr lang="en-US" b="1" dirty="0"/>
              <a:t>Gradient</a:t>
            </a:r>
            <a:r>
              <a:rPr lang="en-US" dirty="0"/>
              <a:t> stops, click </a:t>
            </a:r>
            <a:r>
              <a:rPr lang="en-US" b="1" dirty="0"/>
              <a:t>Add</a:t>
            </a:r>
            <a:r>
              <a:rPr lang="en-US" dirty="0"/>
              <a:t> or </a:t>
            </a:r>
            <a:r>
              <a:rPr lang="en-US" b="1" dirty="0"/>
              <a:t>Remove</a:t>
            </a:r>
            <a:r>
              <a:rPr lang="en-US" dirty="0"/>
              <a:t> until two stops appear in the drop-down list. </a:t>
            </a:r>
          </a:p>
          <a:p>
            <a:pPr marL="232943" indent="-232943">
              <a:buFont typeface="+mj-lt"/>
              <a:buAutoNum type="arabicPeriod"/>
            </a:pPr>
            <a:r>
              <a:rPr lang="en-US" dirty="0"/>
              <a:t>Also under </a:t>
            </a:r>
            <a:r>
              <a:rPr lang="en-US" b="1" dirty="0"/>
              <a:t>Gradient stops</a:t>
            </a:r>
            <a:r>
              <a:rPr lang="en-US" dirty="0"/>
              <a:t>, customize the gradient stops as follows:</a:t>
            </a:r>
          </a:p>
          <a:p>
            <a:pPr marL="698830" lvl="1" indent="-232943">
              <a:buFont typeface="Arial" pitchFamily="34" charset="0"/>
              <a:buChar char="•"/>
            </a:pPr>
            <a:r>
              <a:rPr lang="en-US" dirty="0"/>
              <a:t>Select </a:t>
            </a:r>
            <a:r>
              <a:rPr lang="en-US" b="1" dirty="0"/>
              <a:t>Stop 1 </a:t>
            </a:r>
            <a:r>
              <a:rPr lang="en-US" dirty="0"/>
              <a:t>from the list, and then do the following:</a:t>
            </a:r>
          </a:p>
          <a:p>
            <a:pPr marL="1164717" lvl="2" indent="-232943">
              <a:buFont typeface="Arial" pitchFamily="34" charset="0"/>
              <a:buChar char="•"/>
            </a:pPr>
            <a:r>
              <a:rPr lang="en-US" dirty="0"/>
              <a:t>In the </a:t>
            </a:r>
            <a:r>
              <a:rPr lang="en-US" b="1" dirty="0"/>
              <a:t>Stop position </a:t>
            </a:r>
            <a:r>
              <a:rPr lang="en-US" dirty="0"/>
              <a:t>box, enter </a:t>
            </a:r>
            <a:r>
              <a:rPr lang="en-US" b="1" dirty="0"/>
              <a:t>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Darker 25% </a:t>
            </a:r>
            <a:r>
              <a:rPr lang="en-US" dirty="0"/>
              <a:t>(fifth row, fifth option from the left). </a:t>
            </a:r>
            <a:endParaRPr lang="en-US" b="1" dirty="0"/>
          </a:p>
          <a:p>
            <a:pPr marL="698830" lvl="1" indent="-232943">
              <a:buFont typeface="Arial" pitchFamily="34" charset="0"/>
              <a:buChar char="•"/>
            </a:pPr>
            <a:r>
              <a:rPr lang="en-US" dirty="0"/>
              <a:t>Select </a:t>
            </a:r>
            <a:r>
              <a:rPr lang="en-US" b="1" dirty="0"/>
              <a:t>Stop 2 </a:t>
            </a:r>
            <a:r>
              <a:rPr lang="en-US" dirty="0"/>
              <a:t>from the list, and then do the following: </a:t>
            </a:r>
          </a:p>
          <a:p>
            <a:pPr marL="1164717" lvl="2" indent="-232943">
              <a:buFont typeface="Arial" pitchFamily="34" charset="0"/>
              <a:buChar char="•"/>
            </a:pPr>
            <a:r>
              <a:rPr lang="en-US" dirty="0"/>
              <a:t>In the </a:t>
            </a:r>
            <a:r>
              <a:rPr lang="en-US" b="1" dirty="0"/>
              <a:t>Stop position </a:t>
            </a:r>
            <a:r>
              <a:rPr lang="en-US" dirty="0"/>
              <a:t>box, enter </a:t>
            </a:r>
            <a:r>
              <a:rPr lang="en-US" b="1" dirty="0"/>
              <a:t>100%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Lighter 40% </a:t>
            </a:r>
            <a:r>
              <a:rPr lang="en-US" dirty="0"/>
              <a:t>(fourth row, fifth option from the left). </a:t>
            </a:r>
          </a:p>
          <a:p>
            <a:pPr marL="232943" indent="-232943">
              <a:buFont typeface="+mj-lt"/>
              <a:buAutoNum type="arabicPeriod"/>
            </a:pPr>
            <a:endParaRPr lang="en-US" dirty="0"/>
          </a:p>
          <a:p>
            <a:pPr marL="232943" indent="-232943">
              <a:buFont typeface="+mj-lt"/>
              <a:buAutoNum type="arabicPeriod"/>
            </a:pPr>
            <a:endParaRPr lang="en-US" dirty="0"/>
          </a:p>
          <a:p>
            <a:pPr marL="232943" indent="-232943"/>
            <a:r>
              <a:rPr lang="en-US" dirty="0"/>
              <a:t>To reproduce the effects for the director rectangles on this slide, do the following:</a:t>
            </a:r>
          </a:p>
          <a:p>
            <a:pPr marL="232943" indent="-232943">
              <a:buFont typeface="+mj-lt"/>
              <a:buAutoNum type="arabicPeriod"/>
            </a:pPr>
            <a:r>
              <a:rPr lang="en-US" dirty="0"/>
              <a:t>Press and hold SHIFT, and then the director and assistant director rectangles (first- and second-level rectangles) in the graphic. On the </a:t>
            </a:r>
            <a:r>
              <a:rPr lang="en-US" b="1" dirty="0"/>
              <a:t>Home</a:t>
            </a:r>
            <a:r>
              <a:rPr lang="en-US" dirty="0"/>
              <a:t> tab, in the bottom right corner of the </a:t>
            </a:r>
            <a:r>
              <a:rPr lang="en-US" b="1" dirty="0"/>
              <a:t>Drawing</a:t>
            </a:r>
            <a:r>
              <a:rPr lang="en-US" dirty="0"/>
              <a:t> group, click the </a:t>
            </a:r>
            <a:r>
              <a:rPr lang="en-US" b="1" dirty="0"/>
              <a:t>Format</a:t>
            </a:r>
            <a:r>
              <a:rPr lang="en-US" dirty="0"/>
              <a:t> </a:t>
            </a:r>
            <a:r>
              <a:rPr lang="en-US" b="1" dirty="0"/>
              <a:t>Shape</a:t>
            </a:r>
            <a:r>
              <a:rPr lang="en-US" dirty="0"/>
              <a:t> dialog box launcher. In the </a:t>
            </a:r>
            <a:r>
              <a:rPr lang="en-US" b="1" dirty="0"/>
              <a:t>Format</a:t>
            </a:r>
            <a:r>
              <a:rPr lang="en-US" dirty="0"/>
              <a:t> </a:t>
            </a:r>
            <a:r>
              <a:rPr lang="en-US" b="1" dirty="0"/>
              <a:t>Shape</a:t>
            </a:r>
            <a:r>
              <a:rPr lang="en-US" dirty="0"/>
              <a:t> dialog box, click </a:t>
            </a:r>
            <a:r>
              <a:rPr lang="en-US" b="1" dirty="0"/>
              <a:t>Fill</a:t>
            </a:r>
            <a:r>
              <a:rPr lang="en-US" dirty="0"/>
              <a:t> in the left pane, select </a:t>
            </a:r>
            <a:r>
              <a:rPr lang="en-US" b="1" dirty="0"/>
              <a:t>Gradient</a:t>
            </a:r>
            <a:r>
              <a:rPr lang="en-US" dirty="0"/>
              <a:t> </a:t>
            </a:r>
            <a:r>
              <a:rPr lang="en-US" b="1" dirty="0"/>
              <a:t>fill</a:t>
            </a:r>
            <a:r>
              <a:rPr lang="en-US" dirty="0"/>
              <a:t> in the </a:t>
            </a:r>
            <a:r>
              <a:rPr lang="en-US" b="1" dirty="0"/>
              <a:t>Fill</a:t>
            </a:r>
            <a:r>
              <a:rPr lang="en-US" dirty="0"/>
              <a:t> pane, and then do the following:</a:t>
            </a:r>
          </a:p>
          <a:p>
            <a:pPr marL="698830" lvl="1" indent="-232943">
              <a:buFont typeface="Arial" pitchFamily="34" charset="0"/>
              <a:buChar char="•"/>
            </a:pPr>
            <a:r>
              <a:rPr lang="en-US" dirty="0"/>
              <a:t>In the </a:t>
            </a:r>
            <a:r>
              <a:rPr lang="en-US" b="1" dirty="0"/>
              <a:t>Type</a:t>
            </a:r>
            <a:r>
              <a:rPr lang="en-US" dirty="0"/>
              <a:t> list, select </a:t>
            </a:r>
            <a:r>
              <a:rPr lang="en-US" b="1" dirty="0"/>
              <a:t>Linear</a:t>
            </a:r>
            <a:r>
              <a:rPr lang="en-US" dirty="0"/>
              <a:t>.</a:t>
            </a:r>
          </a:p>
          <a:p>
            <a:pPr marL="698830" lvl="1" indent="-232943">
              <a:buFont typeface="Arial" pitchFamily="34" charset="0"/>
              <a:buChar char="•"/>
            </a:pPr>
            <a:r>
              <a:rPr lang="en-US" dirty="0"/>
              <a:t>Click the button next to </a:t>
            </a:r>
            <a:r>
              <a:rPr lang="en-US" b="1" dirty="0"/>
              <a:t>Direction</a:t>
            </a:r>
            <a:r>
              <a:rPr lang="en-US" dirty="0"/>
              <a:t>, and then click </a:t>
            </a:r>
            <a:r>
              <a:rPr lang="en-US" b="1" dirty="0"/>
              <a:t>Linear</a:t>
            </a:r>
            <a:r>
              <a:rPr lang="en-US" dirty="0"/>
              <a:t> </a:t>
            </a:r>
            <a:r>
              <a:rPr lang="en-US" b="1" dirty="0"/>
              <a:t>Down</a:t>
            </a:r>
            <a:r>
              <a:rPr lang="en-US" dirty="0"/>
              <a:t> (first row, second option from the left).</a:t>
            </a:r>
          </a:p>
          <a:p>
            <a:pPr marL="698830" lvl="1" indent="-232943">
              <a:buFont typeface="Arial" pitchFamily="34" charset="0"/>
              <a:buChar char="•"/>
            </a:pPr>
            <a:r>
              <a:rPr lang="en-US" dirty="0"/>
              <a:t>Under </a:t>
            </a:r>
            <a:r>
              <a:rPr lang="en-US" b="1" dirty="0"/>
              <a:t>Gradient</a:t>
            </a:r>
            <a:r>
              <a:rPr lang="en-US" dirty="0"/>
              <a:t> stops, click </a:t>
            </a:r>
            <a:r>
              <a:rPr lang="en-US" b="1" dirty="0"/>
              <a:t>Add</a:t>
            </a:r>
            <a:r>
              <a:rPr lang="en-US" dirty="0"/>
              <a:t> or </a:t>
            </a:r>
            <a:r>
              <a:rPr lang="en-US" b="1" dirty="0"/>
              <a:t>Remove</a:t>
            </a:r>
            <a:r>
              <a:rPr lang="en-US" dirty="0"/>
              <a:t> until two stops appear in the drop-down list. </a:t>
            </a:r>
          </a:p>
          <a:p>
            <a:pPr marL="232943" indent="-232943">
              <a:buFont typeface="+mj-lt"/>
              <a:buAutoNum type="arabicPeriod"/>
            </a:pPr>
            <a:r>
              <a:rPr lang="en-US" dirty="0"/>
              <a:t>Also under </a:t>
            </a:r>
            <a:r>
              <a:rPr lang="en-US" b="1" dirty="0"/>
              <a:t>Gradient stops</a:t>
            </a:r>
            <a:r>
              <a:rPr lang="en-US" dirty="0"/>
              <a:t>, customize the gradient stops as follows:</a:t>
            </a:r>
          </a:p>
          <a:p>
            <a:pPr marL="698830" lvl="1" indent="-232943">
              <a:buFont typeface="Arial" pitchFamily="34" charset="0"/>
              <a:buChar char="•"/>
            </a:pPr>
            <a:r>
              <a:rPr lang="en-US" dirty="0"/>
              <a:t>Select </a:t>
            </a:r>
            <a:r>
              <a:rPr lang="en-US" b="1" dirty="0"/>
              <a:t>Stop 1 </a:t>
            </a:r>
            <a:r>
              <a:rPr lang="en-US" dirty="0"/>
              <a:t>from the list, and then do the following:</a:t>
            </a:r>
          </a:p>
          <a:p>
            <a:pPr marL="1164717" lvl="2" indent="-232943">
              <a:buFont typeface="Arial" pitchFamily="34" charset="0"/>
              <a:buChar char="•"/>
            </a:pPr>
            <a:r>
              <a:rPr lang="en-US" dirty="0"/>
              <a:t>In the </a:t>
            </a:r>
            <a:r>
              <a:rPr lang="en-US" b="1" dirty="0"/>
              <a:t>Stop position </a:t>
            </a:r>
            <a:r>
              <a:rPr lang="en-US" dirty="0"/>
              <a:t>box, enter </a:t>
            </a:r>
            <a:r>
              <a:rPr lang="en-US" b="1" dirty="0"/>
              <a:t>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Lighter 40% </a:t>
            </a:r>
            <a:r>
              <a:rPr lang="en-US" dirty="0"/>
              <a:t>(fourth row, fifth option from the left). </a:t>
            </a:r>
            <a:endParaRPr lang="en-US" b="1" dirty="0"/>
          </a:p>
          <a:p>
            <a:pPr marL="698830" lvl="1" indent="-232943">
              <a:buFont typeface="Arial" pitchFamily="34" charset="0"/>
              <a:buChar char="•"/>
            </a:pPr>
            <a:r>
              <a:rPr lang="en-US" dirty="0"/>
              <a:t>Select </a:t>
            </a:r>
            <a:r>
              <a:rPr lang="en-US" b="1" dirty="0"/>
              <a:t>Stop 2 </a:t>
            </a:r>
            <a:r>
              <a:rPr lang="en-US" dirty="0"/>
              <a:t>from the list, and then do the following: </a:t>
            </a:r>
          </a:p>
          <a:p>
            <a:pPr marL="1164717" lvl="2" indent="-232943">
              <a:buFont typeface="Arial" pitchFamily="34" charset="0"/>
              <a:buChar char="•"/>
            </a:pPr>
            <a:r>
              <a:rPr lang="en-US" dirty="0"/>
              <a:t>In the </a:t>
            </a:r>
            <a:r>
              <a:rPr lang="en-US" b="1" dirty="0"/>
              <a:t>Stop position </a:t>
            </a:r>
            <a:r>
              <a:rPr lang="en-US" dirty="0"/>
              <a:t>box, enter </a:t>
            </a:r>
            <a:r>
              <a:rPr lang="en-US" b="1" dirty="0"/>
              <a:t>100%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Lighter 60% </a:t>
            </a:r>
            <a:r>
              <a:rPr lang="en-US" dirty="0"/>
              <a:t>(third row, fifth option from the left). </a:t>
            </a:r>
          </a:p>
          <a:p>
            <a:pPr marL="232943" indent="-232943">
              <a:buFont typeface="+mj-lt"/>
              <a:buAutoNum type="arabicPeriod"/>
            </a:pPr>
            <a:r>
              <a:rPr lang="en-US" dirty="0"/>
              <a:t>Press and hold SHIFT, and then select the director and assistant director rectangles in the graphic. On the </a:t>
            </a:r>
            <a:r>
              <a:rPr lang="en-US" b="1" dirty="0"/>
              <a:t>Home</a:t>
            </a:r>
            <a:r>
              <a:rPr lang="en-US" dirty="0"/>
              <a:t> tab, in the </a:t>
            </a:r>
            <a:r>
              <a:rPr lang="en-US" b="1" dirty="0"/>
              <a:t>Font</a:t>
            </a:r>
            <a:r>
              <a:rPr lang="en-US" dirty="0"/>
              <a:t> group, click the button next to </a:t>
            </a:r>
            <a:r>
              <a:rPr lang="en-US" b="1" dirty="0"/>
              <a:t>Font</a:t>
            </a:r>
            <a:r>
              <a:rPr lang="en-US" dirty="0"/>
              <a:t> </a:t>
            </a:r>
            <a:r>
              <a:rPr lang="en-US" b="1" dirty="0"/>
              <a:t>Color</a:t>
            </a:r>
            <a:r>
              <a:rPr lang="en-US" dirty="0"/>
              <a:t>, and then click </a:t>
            </a:r>
            <a:r>
              <a:rPr lang="en-US" b="1" dirty="0"/>
              <a:t>Dark Blue, Text 2</a:t>
            </a:r>
            <a:r>
              <a:rPr lang="en-US" dirty="0"/>
              <a:t> (first row, fourth option from the left).</a:t>
            </a:r>
          </a:p>
          <a:p>
            <a:pPr marL="232943" indent="-232943">
              <a:buFont typeface="+mj-lt"/>
              <a:buAutoNum type="arabicPeriod"/>
            </a:pPr>
            <a:endParaRPr lang="en-US" dirty="0"/>
          </a:p>
          <a:p>
            <a:pPr marL="232943" indent="-232943">
              <a:buFont typeface="+mj-lt"/>
              <a:buAutoNum type="arabicPeriod"/>
            </a:pPr>
            <a:endParaRPr lang="en-US" dirty="0"/>
          </a:p>
          <a:p>
            <a:pPr marL="232943" indent="-232943"/>
            <a:r>
              <a:rPr lang="en-US" dirty="0"/>
              <a:t>To reproduce the connecting line between </a:t>
            </a:r>
            <a:r>
              <a:rPr lang="en-US" b="1" dirty="0"/>
              <a:t>Manager 2</a:t>
            </a:r>
            <a:r>
              <a:rPr lang="en-US" dirty="0"/>
              <a:t> and the last employee under </a:t>
            </a:r>
            <a:r>
              <a:rPr lang="en-US" b="1" dirty="0"/>
              <a:t>Manager 1</a:t>
            </a:r>
            <a:r>
              <a:rPr lang="en-US" dirty="0"/>
              <a:t>, do the following:</a:t>
            </a:r>
          </a:p>
          <a:p>
            <a:pPr marL="232943" indent="-232943">
              <a:buFont typeface="+mj-lt"/>
              <a:buAutoNum type="arabicPeriod"/>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Lines</a:t>
            </a:r>
            <a:r>
              <a:rPr lang="en-US" dirty="0"/>
              <a:t> click </a:t>
            </a:r>
            <a:r>
              <a:rPr lang="en-US" b="1" dirty="0"/>
              <a:t>Freeform</a:t>
            </a:r>
            <a:r>
              <a:rPr lang="en-US" dirty="0"/>
              <a:t> (11</a:t>
            </a:r>
            <a:r>
              <a:rPr lang="en-US" baseline="30000" dirty="0"/>
              <a:t>th</a:t>
            </a:r>
            <a:r>
              <a:rPr lang="en-US" dirty="0"/>
              <a:t> option from the left). On the slide, do the following to draw a freeform line:</a:t>
            </a:r>
          </a:p>
          <a:p>
            <a:pPr marL="698830" lvl="1" indent="-232943">
              <a:buFont typeface="+mj-lt"/>
              <a:buAutoNum type="arabicPeriod"/>
            </a:pPr>
            <a:r>
              <a:rPr lang="en-US" dirty="0"/>
              <a:t>Click the first point on the right edge of the bottom employee rectangle. </a:t>
            </a:r>
          </a:p>
          <a:p>
            <a:pPr marL="698830" lvl="1" indent="-232943">
              <a:buFont typeface="+mj-lt"/>
              <a:buAutoNum type="arabicPeriod"/>
            </a:pPr>
            <a:r>
              <a:rPr lang="en-US" dirty="0"/>
              <a:t>Click the second point approximately 0.5” to the right of the first point.</a:t>
            </a:r>
          </a:p>
          <a:p>
            <a:pPr marL="698830" lvl="1" indent="-232943">
              <a:buFont typeface="+mj-lt"/>
              <a:buAutoNum type="arabicPeriod"/>
            </a:pPr>
            <a:r>
              <a:rPr lang="en-US" dirty="0"/>
              <a:t>Click the third point approximately 3.5” above the second point. </a:t>
            </a:r>
          </a:p>
          <a:p>
            <a:pPr marL="698830" lvl="1" indent="-232943">
              <a:buFont typeface="+mj-lt"/>
              <a:buAutoNum type="arabicPeriod"/>
            </a:pPr>
            <a:r>
              <a:rPr lang="en-US" dirty="0"/>
              <a:t>Double-click the fourth point on the left edge of the </a:t>
            </a:r>
            <a:r>
              <a:rPr lang="en-US" b="1" dirty="0"/>
              <a:t>Manager 2</a:t>
            </a:r>
            <a:r>
              <a:rPr lang="en-US" dirty="0"/>
              <a:t> rectangle to finish the freeform line. </a:t>
            </a:r>
          </a:p>
          <a:p>
            <a:pPr marL="232943" indent="-232943">
              <a:buFont typeface="+mj-lt"/>
              <a:buAutoNum type="arabicPeriod"/>
            </a:pPr>
            <a:r>
              <a:rPr lang="en-US" dirty="0"/>
              <a:t>On the slide, select the freeform line. On the </a:t>
            </a:r>
            <a:r>
              <a:rPr lang="en-US" b="1" dirty="0"/>
              <a:t>Home</a:t>
            </a:r>
            <a:r>
              <a:rPr lang="en-US" dirty="0"/>
              <a:t> tab, in the bottom right corner of the </a:t>
            </a:r>
            <a:r>
              <a:rPr lang="en-US" b="1" dirty="0"/>
              <a:t>Drawing</a:t>
            </a:r>
            <a:r>
              <a:rPr lang="en-US" dirty="0"/>
              <a:t> group, click the </a:t>
            </a:r>
            <a:r>
              <a:rPr lang="en-US" b="1" dirty="0"/>
              <a:t>Format Shape </a:t>
            </a:r>
            <a:r>
              <a:rPr lang="en-US" dirty="0"/>
              <a:t>dialog box launcher. In the </a:t>
            </a:r>
            <a:r>
              <a:rPr lang="en-US" b="1" dirty="0"/>
              <a:t>Format</a:t>
            </a:r>
            <a:r>
              <a:rPr lang="en-US" dirty="0"/>
              <a:t> </a:t>
            </a:r>
            <a:r>
              <a:rPr lang="en-US" b="1" dirty="0"/>
              <a:t>Shape</a:t>
            </a:r>
            <a:r>
              <a:rPr lang="en-US" dirty="0"/>
              <a:t> dialog box, in the left pane, click </a:t>
            </a:r>
            <a:r>
              <a:rPr lang="en-US" b="1" dirty="0"/>
              <a:t>Line</a:t>
            </a:r>
            <a:r>
              <a:rPr lang="en-US" dirty="0"/>
              <a:t> </a:t>
            </a:r>
            <a:r>
              <a:rPr lang="en-US" b="1" dirty="0"/>
              <a:t>Color</a:t>
            </a:r>
            <a:r>
              <a:rPr lang="en-US" dirty="0"/>
              <a:t>. In the </a:t>
            </a:r>
            <a:r>
              <a:rPr lang="en-US" b="1" dirty="0"/>
              <a:t>Line</a:t>
            </a:r>
            <a:r>
              <a:rPr lang="en-US" dirty="0"/>
              <a:t> </a:t>
            </a:r>
            <a:r>
              <a:rPr lang="en-US" b="1" dirty="0"/>
              <a:t>Color</a:t>
            </a:r>
            <a:r>
              <a:rPr lang="en-US" dirty="0"/>
              <a:t> pane, select </a:t>
            </a:r>
            <a:r>
              <a:rPr lang="en-US" b="1" dirty="0"/>
              <a:t>Solid line</a:t>
            </a:r>
            <a:r>
              <a:rPr lang="en-US" dirty="0"/>
              <a:t>, click the button next to </a:t>
            </a:r>
            <a:r>
              <a:rPr lang="en-US" b="1" dirty="0"/>
              <a:t>Color</a:t>
            </a:r>
            <a:r>
              <a:rPr lang="en-US" dirty="0"/>
              <a:t>, and then under </a:t>
            </a:r>
            <a:r>
              <a:rPr lang="en-US" b="1" dirty="0"/>
              <a:t>Theme Colors </a:t>
            </a:r>
            <a:r>
              <a:rPr lang="en-US" dirty="0"/>
              <a:t>click </a:t>
            </a:r>
            <a:r>
              <a:rPr lang="en-US" b="1" dirty="0"/>
              <a:t>Blue, Accent 1 </a:t>
            </a:r>
            <a:r>
              <a:rPr lang="en-US" dirty="0"/>
              <a:t>(first row, fifth option from the left). </a:t>
            </a:r>
          </a:p>
          <a:p>
            <a:pPr marL="232943" indent="-232943">
              <a:buFont typeface="+mj-lt"/>
              <a:buAutoNum type="arabicPeriod"/>
            </a:pPr>
            <a:r>
              <a:rPr lang="en-US" dirty="0"/>
              <a:t>Also in the </a:t>
            </a:r>
            <a:r>
              <a:rPr lang="en-US" b="1" dirty="0"/>
              <a:t>Format</a:t>
            </a:r>
            <a:r>
              <a:rPr lang="en-US" dirty="0"/>
              <a:t> </a:t>
            </a:r>
            <a:r>
              <a:rPr lang="en-US" b="1" dirty="0"/>
              <a:t>Shape</a:t>
            </a:r>
            <a:r>
              <a:rPr lang="en-US" dirty="0"/>
              <a:t> dialog box, in the left pane, click </a:t>
            </a:r>
            <a:r>
              <a:rPr lang="en-US" b="1" dirty="0"/>
              <a:t>Line</a:t>
            </a:r>
            <a:r>
              <a:rPr lang="en-US" dirty="0"/>
              <a:t> </a:t>
            </a:r>
            <a:r>
              <a:rPr lang="en-US" b="1" dirty="0"/>
              <a:t>Style</a:t>
            </a:r>
            <a:r>
              <a:rPr lang="en-US" dirty="0"/>
              <a:t>, and then do the following in the </a:t>
            </a:r>
            <a:r>
              <a:rPr lang="en-US" b="1" dirty="0"/>
              <a:t>Line</a:t>
            </a:r>
            <a:r>
              <a:rPr lang="en-US" dirty="0"/>
              <a:t> </a:t>
            </a:r>
            <a:r>
              <a:rPr lang="en-US" b="1" dirty="0"/>
              <a:t>Style</a:t>
            </a:r>
            <a:r>
              <a:rPr lang="en-US" dirty="0"/>
              <a:t> pane:</a:t>
            </a:r>
          </a:p>
          <a:p>
            <a:pPr marL="698830" lvl="1" indent="-232943">
              <a:buFont typeface="Arial" pitchFamily="34" charset="0"/>
              <a:buChar char="•"/>
            </a:pPr>
            <a:r>
              <a:rPr lang="en-US" dirty="0"/>
              <a:t>In the </a:t>
            </a:r>
            <a:r>
              <a:rPr lang="en-US" b="1" dirty="0"/>
              <a:t>Width</a:t>
            </a:r>
            <a:r>
              <a:rPr lang="en-US" dirty="0"/>
              <a:t> box, enter </a:t>
            </a:r>
            <a:r>
              <a:rPr lang="en-US" b="1" dirty="0"/>
              <a:t>2 pt. </a:t>
            </a:r>
          </a:p>
          <a:p>
            <a:pPr marL="698830" lvl="1" indent="-232943">
              <a:buFont typeface="Arial" pitchFamily="34" charset="0"/>
              <a:buChar char="•"/>
            </a:pPr>
            <a:r>
              <a:rPr lang="en-US" dirty="0"/>
              <a:t>In the </a:t>
            </a:r>
            <a:r>
              <a:rPr lang="en-US" b="1" dirty="0"/>
              <a:t>Dash</a:t>
            </a:r>
            <a:r>
              <a:rPr lang="en-US" dirty="0"/>
              <a:t> </a:t>
            </a:r>
            <a:r>
              <a:rPr lang="en-US" b="1" dirty="0"/>
              <a:t>type</a:t>
            </a:r>
            <a:r>
              <a:rPr lang="en-US" dirty="0"/>
              <a:t> list, select </a:t>
            </a:r>
            <a:r>
              <a:rPr lang="en-US" b="1" dirty="0"/>
              <a:t>Round</a:t>
            </a:r>
            <a:r>
              <a:rPr lang="en-US" dirty="0"/>
              <a:t> </a:t>
            </a:r>
            <a:r>
              <a:rPr lang="en-US" b="1" dirty="0"/>
              <a:t>Dot </a:t>
            </a:r>
            <a:r>
              <a:rPr lang="en-US" dirty="0"/>
              <a:t>(second option from the top).</a:t>
            </a:r>
          </a:p>
          <a:p>
            <a:pPr marL="698830" lvl="1" indent="-232943">
              <a:buFont typeface="Arial" pitchFamily="34" charset="0"/>
              <a:buChar char="•"/>
            </a:pPr>
            <a:r>
              <a:rPr lang="en-US" dirty="0"/>
              <a:t>In the </a:t>
            </a:r>
            <a:r>
              <a:rPr lang="en-US" b="1" dirty="0"/>
              <a:t>Cap</a:t>
            </a:r>
            <a:r>
              <a:rPr lang="en-US" dirty="0"/>
              <a:t> </a:t>
            </a:r>
            <a:r>
              <a:rPr lang="en-US" b="1" dirty="0"/>
              <a:t>type</a:t>
            </a:r>
            <a:r>
              <a:rPr lang="en-US" dirty="0"/>
              <a:t> list, select </a:t>
            </a:r>
            <a:r>
              <a:rPr lang="en-US" b="1" dirty="0"/>
              <a:t>Round</a:t>
            </a:r>
            <a:r>
              <a:rPr lang="en-US" dirty="0"/>
              <a:t>. </a:t>
            </a:r>
          </a:p>
          <a:p>
            <a:pPr marL="698830" lvl="1" indent="-232943">
              <a:buFont typeface="Arial" pitchFamily="34" charset="0"/>
              <a:buChar char="•"/>
            </a:pPr>
            <a:r>
              <a:rPr lang="en-US" dirty="0"/>
              <a:t>In the </a:t>
            </a:r>
            <a:r>
              <a:rPr lang="en-US" b="1" dirty="0"/>
              <a:t>Join</a:t>
            </a:r>
            <a:r>
              <a:rPr lang="en-US" dirty="0"/>
              <a:t> </a:t>
            </a:r>
            <a:r>
              <a:rPr lang="en-US" b="1" dirty="0"/>
              <a:t>type</a:t>
            </a:r>
            <a:r>
              <a:rPr lang="en-US" dirty="0"/>
              <a:t> list, select </a:t>
            </a:r>
            <a:r>
              <a:rPr lang="en-US" b="1" dirty="0"/>
              <a:t>Round</a:t>
            </a:r>
            <a:r>
              <a:rPr lang="en-US" dirty="0"/>
              <a:t>.</a:t>
            </a:r>
          </a:p>
          <a:p>
            <a:pPr marL="232943" indent="-232943"/>
            <a:endParaRPr lang="en-US" dirty="0"/>
          </a:p>
          <a:p>
            <a:pPr marL="232943" indent="-232943"/>
            <a:endParaRPr lang="en-US" dirty="0"/>
          </a:p>
          <a:p>
            <a:pPr marL="232943" indent="-232943"/>
            <a:r>
              <a:rPr lang="en-US" dirty="0"/>
              <a:t>To reproduce the animation effects on this slide, do the following:</a:t>
            </a:r>
          </a:p>
          <a:p>
            <a:pPr marL="232943" indent="-232943">
              <a:buFont typeface="+mj-lt"/>
              <a:buAutoNum type="arabicPeriod"/>
            </a:pPr>
            <a:r>
              <a:rPr lang="en-US" dirty="0"/>
              <a:t>On the </a:t>
            </a:r>
            <a:r>
              <a:rPr lang="en-US" b="1" dirty="0"/>
              <a:t>Animations</a:t>
            </a:r>
            <a:r>
              <a:rPr lang="en-US" dirty="0"/>
              <a:t> tab, in the </a:t>
            </a:r>
            <a:r>
              <a:rPr lang="en-US" b="1" dirty="0"/>
              <a:t>Animations</a:t>
            </a:r>
            <a:r>
              <a:rPr lang="en-US" dirty="0"/>
              <a:t> group, click </a:t>
            </a:r>
            <a:r>
              <a:rPr lang="en-US" b="1" dirty="0"/>
              <a:t>Custom</a:t>
            </a:r>
            <a:r>
              <a:rPr lang="en-US" dirty="0"/>
              <a:t> </a:t>
            </a:r>
            <a:r>
              <a:rPr lang="en-US" b="1" dirty="0"/>
              <a:t>Animation</a:t>
            </a:r>
            <a:r>
              <a:rPr lang="en-US" dirty="0"/>
              <a:t>.</a:t>
            </a:r>
          </a:p>
          <a:p>
            <a:pPr marL="232943" indent="-232943">
              <a:buFont typeface="+mj-lt"/>
              <a:buAutoNum type="arabicPeriod"/>
            </a:pPr>
            <a:r>
              <a:rPr lang="en-US" dirty="0"/>
              <a:t>On the slide, select the graphic. In the </a:t>
            </a:r>
            <a:r>
              <a:rPr lang="en-US" b="1" dirty="0"/>
              <a:t>Custom</a:t>
            </a:r>
            <a:r>
              <a:rPr lang="en-US" dirty="0"/>
              <a:t> </a:t>
            </a:r>
            <a:r>
              <a:rPr lang="en-US" b="1" dirty="0"/>
              <a:t>Animation</a:t>
            </a:r>
            <a:r>
              <a:rPr lang="en-US" dirty="0"/>
              <a:t> task pane, do the following:</a:t>
            </a:r>
          </a:p>
          <a:p>
            <a:pPr marL="698830" lvl="1" indent="-232943">
              <a:buFont typeface="+mj-lt"/>
              <a:buAutoNum type="arabicPeriod"/>
            </a:pPr>
            <a:r>
              <a:rPr lang="en-US" dirty="0"/>
              <a:t>Click </a:t>
            </a:r>
            <a:r>
              <a:rPr lang="en-US" b="1" dirty="0"/>
              <a:t>Add</a:t>
            </a:r>
            <a:r>
              <a:rPr lang="en-US" dirty="0"/>
              <a:t> </a:t>
            </a:r>
            <a:r>
              <a:rPr lang="en-US" b="1" dirty="0"/>
              <a:t>Effect</a:t>
            </a:r>
            <a:r>
              <a:rPr lang="en-US" dirty="0"/>
              <a:t>, point to </a:t>
            </a:r>
            <a:r>
              <a:rPr lang="en-US" b="1" dirty="0"/>
              <a:t>Entrance</a:t>
            </a:r>
            <a:r>
              <a:rPr lang="en-US" dirty="0"/>
              <a:t>, and then click </a:t>
            </a:r>
            <a:r>
              <a:rPr lang="en-US" b="1" dirty="0"/>
              <a:t>More</a:t>
            </a:r>
            <a:r>
              <a:rPr lang="en-US" dirty="0"/>
              <a:t> </a:t>
            </a:r>
            <a:r>
              <a:rPr lang="en-US" b="1" dirty="0"/>
              <a:t>Effects</a:t>
            </a:r>
            <a:r>
              <a:rPr lang="en-US" dirty="0"/>
              <a:t>. In the </a:t>
            </a:r>
            <a:r>
              <a:rPr lang="en-US" b="1" dirty="0"/>
              <a:t>Add</a:t>
            </a:r>
            <a:r>
              <a:rPr lang="en-US" dirty="0"/>
              <a:t> </a:t>
            </a:r>
            <a:r>
              <a:rPr lang="en-US" b="1" dirty="0"/>
              <a:t>Entrance</a:t>
            </a:r>
            <a:r>
              <a:rPr lang="en-US" dirty="0"/>
              <a:t> </a:t>
            </a:r>
            <a:r>
              <a:rPr lang="en-US" b="1" dirty="0"/>
              <a:t>Effect</a:t>
            </a:r>
            <a:r>
              <a:rPr lang="en-US" dirty="0"/>
              <a:t> dialog box, under </a:t>
            </a:r>
            <a:r>
              <a:rPr lang="en-US" b="1" dirty="0"/>
              <a:t>Basic</a:t>
            </a:r>
            <a:r>
              <a:rPr lang="en-US" dirty="0"/>
              <a:t>, click </a:t>
            </a:r>
            <a:r>
              <a:rPr lang="en-US" b="1" dirty="0"/>
              <a:t>Peek</a:t>
            </a:r>
            <a:r>
              <a:rPr lang="en-US" dirty="0"/>
              <a:t> </a:t>
            </a:r>
            <a:r>
              <a:rPr lang="en-US" b="1" dirty="0"/>
              <a:t>In</a:t>
            </a:r>
            <a:r>
              <a:rPr lang="en-US" dirty="0"/>
              <a:t>. Under </a:t>
            </a:r>
            <a:r>
              <a:rPr lang="en-US" b="1" dirty="0"/>
              <a:t>Modify: Peek In</a:t>
            </a:r>
            <a:r>
              <a:rPr lang="en-US" dirty="0"/>
              <a:t>, in the </a:t>
            </a:r>
            <a:r>
              <a:rPr lang="en-US" b="1" dirty="0"/>
              <a:t>Speed</a:t>
            </a:r>
            <a:r>
              <a:rPr lang="en-US" dirty="0"/>
              <a:t> list, select </a:t>
            </a:r>
            <a:r>
              <a:rPr lang="en-US" b="1" dirty="0"/>
              <a:t>Very</a:t>
            </a:r>
            <a:r>
              <a:rPr lang="en-US" dirty="0"/>
              <a:t> </a:t>
            </a:r>
            <a:r>
              <a:rPr lang="en-US" b="1" dirty="0"/>
              <a:t>Fast</a:t>
            </a:r>
            <a:r>
              <a:rPr lang="en-US" dirty="0"/>
              <a:t>. </a:t>
            </a:r>
            <a:endParaRPr lang="en-US" i="1" dirty="0"/>
          </a:p>
          <a:p>
            <a:pPr marL="698830" lvl="1" indent="-232943">
              <a:buFont typeface="+mj-lt"/>
              <a:buAutoNum type="arabicPeriod"/>
            </a:pPr>
            <a:r>
              <a:rPr lang="en-US" dirty="0"/>
              <a:t>Click the arrow to the right of the animation effect (peek in effect), and then click </a:t>
            </a:r>
            <a:r>
              <a:rPr lang="en-US" b="1" dirty="0"/>
              <a:t>Effect</a:t>
            </a:r>
            <a:r>
              <a:rPr lang="en-US" dirty="0"/>
              <a:t> </a:t>
            </a:r>
            <a:r>
              <a:rPr lang="en-US" b="1" dirty="0"/>
              <a:t>Options</a:t>
            </a:r>
            <a:r>
              <a:rPr lang="en-US" dirty="0"/>
              <a:t>. In the </a:t>
            </a:r>
            <a:r>
              <a:rPr lang="en-US" b="1" dirty="0"/>
              <a:t>Peek In </a:t>
            </a:r>
            <a:r>
              <a:rPr lang="en-US" dirty="0"/>
              <a:t>dialog box, on the </a:t>
            </a:r>
            <a:r>
              <a:rPr lang="en-US" b="1" dirty="0"/>
              <a:t>SmartArt</a:t>
            </a:r>
            <a:r>
              <a:rPr lang="en-US" dirty="0"/>
              <a:t> </a:t>
            </a:r>
            <a:r>
              <a:rPr lang="en-US" b="1" dirty="0"/>
              <a:t>Animation</a:t>
            </a:r>
            <a:r>
              <a:rPr lang="en-US" dirty="0"/>
              <a:t> tab, in the </a:t>
            </a:r>
            <a:r>
              <a:rPr lang="en-US" b="1" dirty="0"/>
              <a:t>Group graphic </a:t>
            </a:r>
            <a:r>
              <a:rPr lang="en-US" dirty="0"/>
              <a:t>list, select </a:t>
            </a:r>
            <a:r>
              <a:rPr lang="en-US" b="1" dirty="0"/>
              <a:t>By level one by one</a:t>
            </a:r>
            <a:r>
              <a:rPr lang="en-US" dirty="0"/>
              <a:t>.</a:t>
            </a:r>
          </a:p>
          <a:p>
            <a:pPr marL="232943" indent="-232943">
              <a:buFont typeface="+mj-lt"/>
              <a:buAutoNum type="arabicPeriod"/>
            </a:pPr>
            <a:r>
              <a:rPr lang="en-US" dirty="0"/>
              <a:t>Also in the </a:t>
            </a:r>
            <a:r>
              <a:rPr lang="en-US" b="1" dirty="0"/>
              <a:t>Custom Animation </a:t>
            </a:r>
            <a:r>
              <a:rPr lang="en-US" dirty="0"/>
              <a:t>task pane, click the double arrow under the animation effect to expand the contents of the list of effects, and then do the following: </a:t>
            </a:r>
          </a:p>
          <a:p>
            <a:pPr marL="698830" lvl="1" indent="-232943">
              <a:buFont typeface="Arial" pitchFamily="34" charset="0"/>
              <a:buChar char="•"/>
            </a:pPr>
            <a:r>
              <a:rPr lang="en-US" dirty="0"/>
              <a:t>Select the first animation effect (peek-in effect). Under </a:t>
            </a:r>
            <a:r>
              <a:rPr lang="en-US" b="1" dirty="0"/>
              <a:t>Modify: Peek In</a:t>
            </a:r>
            <a:r>
              <a:rPr lang="en-US" dirty="0"/>
              <a:t>, in the </a:t>
            </a:r>
            <a:r>
              <a:rPr lang="en-US" b="1" dirty="0"/>
              <a:t>Start</a:t>
            </a:r>
            <a:r>
              <a:rPr lang="en-US" dirty="0"/>
              <a:t> list, select </a:t>
            </a:r>
            <a:r>
              <a:rPr lang="en-US" b="1" dirty="0"/>
              <a:t>With</a:t>
            </a:r>
            <a:r>
              <a:rPr lang="en-US" dirty="0"/>
              <a:t> </a:t>
            </a:r>
            <a:r>
              <a:rPr lang="en-US" b="1" dirty="0"/>
              <a:t>Previous</a:t>
            </a:r>
            <a:r>
              <a:rPr lang="en-US" dirty="0"/>
              <a:t>.</a:t>
            </a:r>
          </a:p>
          <a:p>
            <a:pPr marL="698830" lvl="1" indent="-232943">
              <a:buFont typeface="Arial" pitchFamily="34" charset="0"/>
              <a:buChar char="•"/>
            </a:pPr>
            <a:r>
              <a:rPr lang="en-US" dirty="0"/>
              <a:t>Press and hold CTRL, and then select the second, fourth, sixth, eighth, 10</a:t>
            </a:r>
            <a:r>
              <a:rPr lang="en-US" baseline="30000" dirty="0"/>
              <a:t>th</a:t>
            </a:r>
            <a:r>
              <a:rPr lang="en-US" dirty="0"/>
              <a:t>, 12</a:t>
            </a:r>
            <a:r>
              <a:rPr lang="en-US" baseline="30000" dirty="0"/>
              <a:t>th</a:t>
            </a:r>
            <a:r>
              <a:rPr lang="en-US" dirty="0"/>
              <a:t>, 14</a:t>
            </a:r>
            <a:r>
              <a:rPr lang="en-US" baseline="30000" dirty="0"/>
              <a:t>th</a:t>
            </a:r>
            <a:r>
              <a:rPr lang="en-US" dirty="0"/>
              <a:t>, 16</a:t>
            </a:r>
            <a:r>
              <a:rPr lang="en-US" baseline="30000" dirty="0"/>
              <a:t>th</a:t>
            </a:r>
            <a:r>
              <a:rPr lang="en-US" dirty="0"/>
              <a:t>, and 18</a:t>
            </a:r>
            <a:r>
              <a:rPr lang="en-US" baseline="30000" dirty="0"/>
              <a:t>th</a:t>
            </a:r>
            <a:r>
              <a:rPr lang="en-US" dirty="0"/>
              <a:t> animation effects (peek-in effects), and do the following:</a:t>
            </a:r>
          </a:p>
          <a:p>
            <a:pPr marL="1164717" lvl="2" indent="-232943">
              <a:buFont typeface="+mj-lt"/>
              <a:buAutoNum type="arabicPeriod"/>
            </a:pPr>
            <a:r>
              <a:rPr lang="en-US" dirty="0"/>
              <a:t>Click </a:t>
            </a:r>
            <a:r>
              <a:rPr lang="en-US" b="1" dirty="0"/>
              <a:t>Change</a:t>
            </a:r>
            <a:r>
              <a:rPr lang="en-US" dirty="0"/>
              <a:t>, point to </a:t>
            </a:r>
            <a:r>
              <a:rPr lang="en-US" b="1" dirty="0"/>
              <a:t>Entrance</a:t>
            </a:r>
            <a:r>
              <a:rPr lang="en-US" dirty="0"/>
              <a:t>, and then click </a:t>
            </a:r>
            <a:r>
              <a:rPr lang="en-US" b="1" dirty="0"/>
              <a:t>More</a:t>
            </a:r>
            <a:r>
              <a:rPr lang="en-US" dirty="0"/>
              <a:t> </a:t>
            </a:r>
            <a:r>
              <a:rPr lang="en-US" b="1" dirty="0"/>
              <a:t>Effects</a:t>
            </a:r>
            <a:r>
              <a:rPr lang="en-US" dirty="0"/>
              <a:t>. In the </a:t>
            </a:r>
            <a:r>
              <a:rPr lang="en-US" b="1" dirty="0"/>
              <a:t>Change</a:t>
            </a:r>
            <a:r>
              <a:rPr lang="en-US" dirty="0"/>
              <a:t> </a:t>
            </a:r>
            <a:r>
              <a:rPr lang="en-US" b="1" dirty="0"/>
              <a:t>Entrance</a:t>
            </a:r>
            <a:r>
              <a:rPr lang="en-US" dirty="0"/>
              <a:t> </a:t>
            </a:r>
            <a:r>
              <a:rPr lang="en-US" b="1" dirty="0"/>
              <a:t>Effects</a:t>
            </a:r>
            <a:r>
              <a:rPr lang="en-US" dirty="0"/>
              <a:t> dialog box, under </a:t>
            </a:r>
            <a:r>
              <a:rPr lang="en-US" b="1" dirty="0"/>
              <a:t>Subtle</a:t>
            </a:r>
            <a:r>
              <a:rPr lang="en-US" dirty="0"/>
              <a:t>, click </a:t>
            </a:r>
            <a:r>
              <a:rPr lang="en-US" b="1" dirty="0"/>
              <a:t>Fade</a:t>
            </a:r>
            <a:r>
              <a:rPr lang="en-US" dirty="0"/>
              <a:t>. </a:t>
            </a:r>
          </a:p>
          <a:p>
            <a:pPr marL="1164717" lvl="2" indent="-232943">
              <a:buFont typeface="+mj-lt"/>
              <a:buAutoNum type="arabicPeriod"/>
            </a:pPr>
            <a:r>
              <a:rPr lang="en-US" dirty="0"/>
              <a:t>Under </a:t>
            </a:r>
            <a:r>
              <a:rPr lang="en-US" b="1" dirty="0"/>
              <a:t>Modify: Fade</a:t>
            </a:r>
            <a:r>
              <a:rPr lang="en-US" dirty="0"/>
              <a:t>, in the </a:t>
            </a:r>
            <a:r>
              <a:rPr lang="en-US" b="1" dirty="0"/>
              <a:t>Speed</a:t>
            </a:r>
            <a:r>
              <a:rPr lang="en-US" dirty="0"/>
              <a:t> list, select </a:t>
            </a:r>
            <a:r>
              <a:rPr lang="en-US" b="1" dirty="0"/>
              <a:t>Very</a:t>
            </a:r>
            <a:r>
              <a:rPr lang="en-US" dirty="0"/>
              <a:t> </a:t>
            </a:r>
            <a:r>
              <a:rPr lang="en-US" b="1" dirty="0"/>
              <a:t>Fast</a:t>
            </a:r>
            <a:r>
              <a:rPr lang="en-US" dirty="0"/>
              <a:t>.</a:t>
            </a:r>
          </a:p>
          <a:p>
            <a:pPr marL="698830" lvl="1" indent="-232943">
              <a:buFont typeface="Arial" pitchFamily="34" charset="0"/>
              <a:buChar char="•"/>
            </a:pPr>
            <a:r>
              <a:rPr lang="en-US" dirty="0"/>
              <a:t>Select the third animation effect (peek-in effect). Under </a:t>
            </a:r>
            <a:r>
              <a:rPr lang="en-US" b="1" dirty="0"/>
              <a:t>Modify: Peek In</a:t>
            </a:r>
            <a:r>
              <a:rPr lang="en-US" dirty="0"/>
              <a:t>, in the </a:t>
            </a:r>
            <a:r>
              <a:rPr lang="en-US" b="1" dirty="0"/>
              <a:t>Direction</a:t>
            </a:r>
            <a:r>
              <a:rPr lang="en-US" dirty="0"/>
              <a:t> list, select </a:t>
            </a:r>
            <a:r>
              <a:rPr lang="en-US" b="1" dirty="0"/>
              <a:t>From</a:t>
            </a:r>
            <a:r>
              <a:rPr lang="en-US" dirty="0"/>
              <a:t> </a:t>
            </a:r>
            <a:r>
              <a:rPr lang="en-US" b="1" dirty="0"/>
              <a:t>Right</a:t>
            </a:r>
            <a:r>
              <a:rPr lang="en-US" dirty="0"/>
              <a:t>.</a:t>
            </a:r>
          </a:p>
          <a:p>
            <a:pPr marL="698830" lvl="1" indent="-232943">
              <a:buFont typeface="Arial" pitchFamily="34" charset="0"/>
              <a:buChar char="•"/>
            </a:pPr>
            <a:r>
              <a:rPr lang="en-US" dirty="0"/>
              <a:t>Press and hold CTRL, and then select the fifth, seventh, and ninth animation effects (peek-in effects). Under </a:t>
            </a:r>
            <a:r>
              <a:rPr lang="en-US" b="1" dirty="0"/>
              <a:t>Modify: Peek In</a:t>
            </a:r>
            <a:r>
              <a:rPr lang="en-US" dirty="0"/>
              <a:t>, in the </a:t>
            </a:r>
            <a:r>
              <a:rPr lang="en-US" b="1" dirty="0"/>
              <a:t>Direction</a:t>
            </a:r>
            <a:r>
              <a:rPr lang="en-US" dirty="0"/>
              <a:t> list, select </a:t>
            </a:r>
            <a:r>
              <a:rPr lang="en-US" b="1" dirty="0"/>
              <a:t>From</a:t>
            </a:r>
            <a:r>
              <a:rPr lang="en-US" dirty="0"/>
              <a:t> </a:t>
            </a:r>
            <a:r>
              <a:rPr lang="en-US" b="1" dirty="0"/>
              <a:t>Top</a:t>
            </a:r>
            <a:r>
              <a:rPr lang="en-US" dirty="0"/>
              <a:t>.</a:t>
            </a:r>
          </a:p>
          <a:p>
            <a:pPr marL="698830" lvl="1" indent="-232943" defTabSz="931774">
              <a:buFont typeface="Arial" pitchFamily="34" charset="0"/>
              <a:buChar char="•"/>
              <a:defRPr/>
            </a:pPr>
            <a:r>
              <a:rPr lang="en-US" dirty="0"/>
              <a:t>Press and hold CTRL, and then select the 11</a:t>
            </a:r>
            <a:r>
              <a:rPr lang="en-US" baseline="30000" dirty="0"/>
              <a:t>th</a:t>
            </a:r>
            <a:r>
              <a:rPr lang="en-US" dirty="0"/>
              <a:t>, 13</a:t>
            </a:r>
            <a:r>
              <a:rPr lang="en-US" baseline="30000" dirty="0"/>
              <a:t>th</a:t>
            </a:r>
            <a:r>
              <a:rPr lang="en-US" dirty="0"/>
              <a:t>, and 15</a:t>
            </a:r>
            <a:r>
              <a:rPr lang="en-US" baseline="30000" dirty="0"/>
              <a:t>th</a:t>
            </a:r>
            <a:r>
              <a:rPr lang="en-US" dirty="0"/>
              <a:t> animation effects. Under </a:t>
            </a:r>
            <a:r>
              <a:rPr lang="en-US" b="1" dirty="0"/>
              <a:t>Modify: Peek In</a:t>
            </a:r>
            <a:r>
              <a:rPr lang="en-US" dirty="0"/>
              <a:t>, in the </a:t>
            </a:r>
            <a:r>
              <a:rPr lang="en-US" b="1" dirty="0"/>
              <a:t>Direction</a:t>
            </a:r>
            <a:r>
              <a:rPr lang="en-US" dirty="0"/>
              <a:t> list, select </a:t>
            </a:r>
            <a:r>
              <a:rPr lang="en-US" b="1" dirty="0"/>
              <a:t>From</a:t>
            </a:r>
            <a:r>
              <a:rPr lang="en-US" dirty="0"/>
              <a:t> </a:t>
            </a:r>
            <a:r>
              <a:rPr lang="en-US" b="1" dirty="0"/>
              <a:t>Left</a:t>
            </a:r>
            <a:r>
              <a:rPr lang="en-US" dirty="0"/>
              <a:t>.</a:t>
            </a:r>
          </a:p>
          <a:p>
            <a:pPr marL="698830" lvl="1" indent="-232943" defTabSz="931774">
              <a:buFont typeface="Arial" pitchFamily="34" charset="0"/>
              <a:buChar char="•"/>
              <a:defRPr/>
            </a:pPr>
            <a:r>
              <a:rPr lang="en-US" dirty="0"/>
              <a:t>Press and hold CTRL, and then select the 11</a:t>
            </a:r>
            <a:r>
              <a:rPr lang="en-US" baseline="30000" dirty="0"/>
              <a:t>th</a:t>
            </a:r>
            <a:r>
              <a:rPr lang="en-US" dirty="0"/>
              <a:t>, 12</a:t>
            </a:r>
            <a:r>
              <a:rPr lang="en-US" baseline="30000" dirty="0"/>
              <a:t>th</a:t>
            </a:r>
            <a:r>
              <a:rPr lang="en-US" dirty="0"/>
              <a:t>, 13</a:t>
            </a:r>
            <a:r>
              <a:rPr lang="en-US" baseline="30000" dirty="0"/>
              <a:t>th</a:t>
            </a:r>
            <a:r>
              <a:rPr lang="en-US" dirty="0"/>
              <a:t>, 14</a:t>
            </a:r>
            <a:r>
              <a:rPr lang="en-US" baseline="30000" dirty="0"/>
              <a:t>th</a:t>
            </a:r>
            <a:r>
              <a:rPr lang="en-US" dirty="0"/>
              <a:t>, and 15</a:t>
            </a:r>
            <a:r>
              <a:rPr lang="en-US" baseline="30000" dirty="0"/>
              <a:t>th</a:t>
            </a:r>
            <a:r>
              <a:rPr lang="en-US" dirty="0"/>
              <a:t> effects. Under </a:t>
            </a:r>
            <a:r>
              <a:rPr lang="en-US" b="1" dirty="0"/>
              <a:t>Modify: Peek In</a:t>
            </a:r>
            <a:r>
              <a:rPr lang="en-US" dirty="0"/>
              <a:t>, in the </a:t>
            </a:r>
            <a:r>
              <a:rPr lang="en-US" b="1" dirty="0"/>
              <a:t>Start </a:t>
            </a:r>
            <a:r>
              <a:rPr lang="en-US" dirty="0"/>
              <a:t>list, select </a:t>
            </a:r>
            <a:r>
              <a:rPr lang="en-US" b="1" dirty="0"/>
              <a:t>With Previous</a:t>
            </a:r>
            <a:r>
              <a:rPr lang="en-US" dirty="0"/>
              <a:t>.</a:t>
            </a:r>
          </a:p>
          <a:p>
            <a:pPr marL="698830" lvl="1" indent="-232943">
              <a:buFont typeface="Arial" pitchFamily="34" charset="0"/>
              <a:buChar char="•"/>
            </a:pPr>
            <a:r>
              <a:rPr lang="en-US" dirty="0"/>
              <a:t>Press and hold CTRL, and then select the 17</a:t>
            </a:r>
            <a:r>
              <a:rPr lang="en-US" baseline="30000" dirty="0"/>
              <a:t>th</a:t>
            </a:r>
            <a:r>
              <a:rPr lang="en-US" dirty="0"/>
              <a:t> and 19</a:t>
            </a:r>
            <a:r>
              <a:rPr lang="en-US" baseline="30000" dirty="0"/>
              <a:t>th</a:t>
            </a:r>
            <a:r>
              <a:rPr lang="en-US" dirty="0"/>
              <a:t> animation effects (peek-in effects), and then do the following under </a:t>
            </a:r>
            <a:r>
              <a:rPr lang="en-US" b="1" dirty="0"/>
              <a:t>Modify: Peek In</a:t>
            </a:r>
            <a:r>
              <a:rPr lang="en-US" dirty="0"/>
              <a:t>:</a:t>
            </a:r>
            <a:endParaRPr lang="en-US" b="1" dirty="0"/>
          </a:p>
          <a:p>
            <a:pPr marL="1164717" lvl="2" indent="-232943">
              <a:buFont typeface="Arial" pitchFamily="34" charset="0"/>
              <a:buChar char="•"/>
            </a:pPr>
            <a:r>
              <a:rPr lang="en-US" dirty="0"/>
              <a:t>In the </a:t>
            </a:r>
            <a:r>
              <a:rPr lang="en-US" b="1" dirty="0"/>
              <a:t>Direction</a:t>
            </a:r>
            <a:r>
              <a:rPr lang="en-US" dirty="0"/>
              <a:t> list, select </a:t>
            </a:r>
            <a:r>
              <a:rPr lang="en-US" b="1" dirty="0"/>
              <a:t>From</a:t>
            </a:r>
            <a:r>
              <a:rPr lang="en-US" dirty="0"/>
              <a:t> </a:t>
            </a:r>
            <a:r>
              <a:rPr lang="en-US" b="1" dirty="0"/>
              <a:t>Left</a:t>
            </a:r>
            <a:r>
              <a:rPr lang="en-US" dirty="0"/>
              <a:t>.</a:t>
            </a:r>
          </a:p>
          <a:p>
            <a:pPr marL="1164717" lvl="2" indent="-232943" defTabSz="931774">
              <a:buFont typeface="Arial" pitchFamily="34" charset="0"/>
              <a:buChar char="•"/>
              <a:defRPr/>
            </a:pPr>
            <a:r>
              <a:rPr lang="en-US" dirty="0"/>
              <a:t>In the </a:t>
            </a:r>
            <a:r>
              <a:rPr lang="en-US" b="1" dirty="0"/>
              <a:t>Start</a:t>
            </a:r>
            <a:r>
              <a:rPr lang="en-US" dirty="0"/>
              <a:t> list, select </a:t>
            </a:r>
            <a:r>
              <a:rPr lang="en-US" b="1" dirty="0"/>
              <a:t>With</a:t>
            </a:r>
            <a:r>
              <a:rPr lang="en-US" dirty="0"/>
              <a:t> </a:t>
            </a:r>
            <a:r>
              <a:rPr lang="en-US" b="1" dirty="0"/>
              <a:t>Previous</a:t>
            </a:r>
            <a:r>
              <a:rPr lang="en-US" dirty="0"/>
              <a:t>.</a:t>
            </a:r>
          </a:p>
          <a:p>
            <a:pPr marL="232943" indent="-232943">
              <a:buFont typeface="+mj-lt"/>
              <a:buAutoNum type="arabicPeriod"/>
            </a:pPr>
            <a:r>
              <a:rPr lang="en-US" dirty="0"/>
              <a:t>On the slide, select the freeform line. In the </a:t>
            </a:r>
            <a:r>
              <a:rPr lang="en-US" b="1" dirty="0"/>
              <a:t>Custom</a:t>
            </a:r>
            <a:r>
              <a:rPr lang="en-US" dirty="0"/>
              <a:t> </a:t>
            </a:r>
            <a:r>
              <a:rPr lang="en-US" b="1" dirty="0"/>
              <a:t>Animation</a:t>
            </a:r>
            <a:r>
              <a:rPr lang="en-US" dirty="0"/>
              <a:t> task pane, click  </a:t>
            </a:r>
            <a:r>
              <a:rPr lang="en-US" b="1" dirty="0"/>
              <a:t>Add</a:t>
            </a:r>
            <a:r>
              <a:rPr lang="en-US" dirty="0"/>
              <a:t> </a:t>
            </a:r>
            <a:r>
              <a:rPr lang="en-US" b="1" dirty="0"/>
              <a:t>Effect</a:t>
            </a:r>
            <a:r>
              <a:rPr lang="en-US" dirty="0"/>
              <a:t>, point to </a:t>
            </a:r>
            <a:r>
              <a:rPr lang="en-US" b="1" dirty="0"/>
              <a:t>Entrance</a:t>
            </a:r>
            <a:r>
              <a:rPr lang="en-US" dirty="0"/>
              <a:t>, and then click </a:t>
            </a:r>
            <a:r>
              <a:rPr lang="en-US" b="1" dirty="0"/>
              <a:t>More</a:t>
            </a:r>
            <a:r>
              <a:rPr lang="en-US" dirty="0"/>
              <a:t> </a:t>
            </a:r>
            <a:r>
              <a:rPr lang="en-US" b="1" dirty="0"/>
              <a:t>Effects</a:t>
            </a:r>
            <a:r>
              <a:rPr lang="en-US" dirty="0"/>
              <a:t>. In the </a:t>
            </a:r>
            <a:r>
              <a:rPr lang="en-US" b="1" dirty="0"/>
              <a:t>Add</a:t>
            </a:r>
            <a:r>
              <a:rPr lang="en-US" dirty="0"/>
              <a:t> </a:t>
            </a:r>
            <a:r>
              <a:rPr lang="en-US" b="1" dirty="0"/>
              <a:t>Entrance</a:t>
            </a:r>
            <a:r>
              <a:rPr lang="en-US" dirty="0"/>
              <a:t> </a:t>
            </a:r>
            <a:r>
              <a:rPr lang="en-US" b="1" dirty="0"/>
              <a:t>Effect</a:t>
            </a:r>
            <a:r>
              <a:rPr lang="en-US" dirty="0"/>
              <a:t> dialog box, under </a:t>
            </a:r>
            <a:r>
              <a:rPr lang="en-US" b="1" dirty="0"/>
              <a:t>Basic</a:t>
            </a:r>
            <a:r>
              <a:rPr lang="en-US" dirty="0"/>
              <a:t>, click </a:t>
            </a:r>
            <a:r>
              <a:rPr lang="en-US" b="1" dirty="0"/>
              <a:t>Wipe</a:t>
            </a:r>
            <a:r>
              <a:rPr lang="en-US" dirty="0"/>
              <a:t>.</a:t>
            </a:r>
          </a:p>
          <a:p>
            <a:pPr marL="232943" indent="-232943">
              <a:buFont typeface="+mj-lt"/>
              <a:buAutoNum type="arabicPeriod"/>
            </a:pPr>
            <a:r>
              <a:rPr lang="en-US" dirty="0"/>
              <a:t>Also in the </a:t>
            </a:r>
            <a:r>
              <a:rPr lang="en-US" b="1" dirty="0"/>
              <a:t>Custom</a:t>
            </a:r>
            <a:r>
              <a:rPr lang="en-US" dirty="0"/>
              <a:t> </a:t>
            </a:r>
            <a:r>
              <a:rPr lang="en-US" b="1" dirty="0"/>
              <a:t>Animation</a:t>
            </a:r>
            <a:r>
              <a:rPr lang="en-US" dirty="0"/>
              <a:t> task pane, select the 20</a:t>
            </a:r>
            <a:r>
              <a:rPr lang="en-US" baseline="30000" dirty="0"/>
              <a:t>th</a:t>
            </a:r>
            <a:r>
              <a:rPr lang="en-US" dirty="0"/>
              <a:t> animation effect (wipe effect). Under </a:t>
            </a:r>
            <a:r>
              <a:rPr lang="en-US" b="1" dirty="0"/>
              <a:t>Modify: Wipe</a:t>
            </a:r>
            <a:r>
              <a:rPr lang="en-US" dirty="0"/>
              <a:t>,</a:t>
            </a:r>
            <a:r>
              <a:rPr lang="en-US" b="1" dirty="0"/>
              <a:t> </a:t>
            </a:r>
            <a:r>
              <a:rPr lang="en-US" dirty="0"/>
              <a:t>do the following:</a:t>
            </a:r>
          </a:p>
          <a:p>
            <a:pPr marL="698830" lvl="1" indent="-232943">
              <a:buFont typeface="Arial" pitchFamily="34" charset="0"/>
              <a:buChar char="•"/>
            </a:pPr>
            <a:r>
              <a:rPr lang="en-US" dirty="0"/>
              <a:t>In the </a:t>
            </a:r>
            <a:r>
              <a:rPr lang="en-US" b="1" dirty="0"/>
              <a:t>Start</a:t>
            </a:r>
            <a:r>
              <a:rPr lang="en-US" dirty="0"/>
              <a:t> list, select </a:t>
            </a:r>
            <a:r>
              <a:rPr lang="en-US" b="1" dirty="0"/>
              <a:t>After</a:t>
            </a:r>
            <a:r>
              <a:rPr lang="en-US" dirty="0"/>
              <a:t> </a:t>
            </a:r>
            <a:r>
              <a:rPr lang="en-US" b="1" dirty="0"/>
              <a:t>Previous</a:t>
            </a:r>
            <a:r>
              <a:rPr lang="en-US" dirty="0"/>
              <a:t>. </a:t>
            </a:r>
          </a:p>
          <a:p>
            <a:pPr marL="698830" lvl="1" indent="-232943">
              <a:buFont typeface="Arial" pitchFamily="34" charset="0"/>
              <a:buChar char="•"/>
            </a:pPr>
            <a:r>
              <a:rPr lang="en-US" dirty="0"/>
              <a:t>In the </a:t>
            </a:r>
            <a:r>
              <a:rPr lang="en-US" b="1" dirty="0"/>
              <a:t>Direction</a:t>
            </a:r>
            <a:r>
              <a:rPr lang="en-US" dirty="0"/>
              <a:t> list, select </a:t>
            </a:r>
            <a:r>
              <a:rPr lang="en-US" b="1" dirty="0"/>
              <a:t>From</a:t>
            </a:r>
            <a:r>
              <a:rPr lang="en-US" dirty="0"/>
              <a:t> </a:t>
            </a:r>
            <a:r>
              <a:rPr lang="en-US" b="1" dirty="0"/>
              <a:t>Bottom</a:t>
            </a:r>
            <a:r>
              <a:rPr lang="en-US" dirty="0"/>
              <a:t>. </a:t>
            </a:r>
          </a:p>
          <a:p>
            <a:pPr marL="698830" lvl="1" indent="-232943">
              <a:buFont typeface="Arial" pitchFamily="34" charset="0"/>
              <a:buChar char="•"/>
            </a:pPr>
            <a:r>
              <a:rPr lang="en-US" dirty="0"/>
              <a:t>In the </a:t>
            </a:r>
            <a:r>
              <a:rPr lang="en-US" b="1" dirty="0"/>
              <a:t>Speed</a:t>
            </a:r>
            <a:r>
              <a:rPr lang="en-US" dirty="0"/>
              <a:t> list, select </a:t>
            </a:r>
            <a:r>
              <a:rPr lang="en-US" b="1" dirty="0"/>
              <a:t>Very</a:t>
            </a:r>
            <a:r>
              <a:rPr lang="en-US" dirty="0"/>
              <a:t> </a:t>
            </a:r>
            <a:r>
              <a:rPr lang="en-US" b="1" dirty="0"/>
              <a:t>Fast</a:t>
            </a:r>
            <a:r>
              <a:rPr lang="en-US" dirty="0"/>
              <a:t>.</a:t>
            </a:r>
          </a:p>
          <a:p>
            <a:pPr marL="232943" lvl="1" indent="-232943" defTabSz="931774">
              <a:buFont typeface="+mj-lt"/>
              <a:buAutoNum type="arabicPeriod" startAt="6"/>
              <a:defRPr/>
            </a:pPr>
            <a:r>
              <a:rPr lang="en-US" dirty="0"/>
              <a:t>Also in the </a:t>
            </a:r>
            <a:r>
              <a:rPr lang="en-US" b="1" dirty="0"/>
              <a:t>Custom Animation </a:t>
            </a:r>
            <a:r>
              <a:rPr lang="en-US" dirty="0"/>
              <a:t>task pane, drag the 20</a:t>
            </a:r>
            <a:r>
              <a:rPr lang="en-US" baseline="30000" dirty="0"/>
              <a:t>th</a:t>
            </a:r>
            <a:r>
              <a:rPr lang="en-US" dirty="0"/>
              <a:t> animation effect until it is 15</a:t>
            </a:r>
            <a:r>
              <a:rPr lang="en-US" baseline="30000" dirty="0"/>
              <a:t>th</a:t>
            </a:r>
            <a:r>
              <a:rPr lang="en-US" dirty="0"/>
              <a:t> in the list of effects. </a:t>
            </a:r>
          </a:p>
          <a:p>
            <a:pPr marL="232943" indent="-232943"/>
            <a:endParaRPr lang="en-US" dirty="0"/>
          </a:p>
          <a:p>
            <a:pPr marL="232943" indent="-232943">
              <a:buFont typeface="+mj-lt"/>
              <a:buAutoNum type="arabicPeriod"/>
            </a:pPr>
            <a:endParaRPr lang="en-US" dirty="0">
              <a:solidFill>
                <a:schemeClr val="accent6"/>
              </a:solidFill>
            </a:endParaRPr>
          </a:p>
          <a:p>
            <a:pPr marL="232943" indent="-232943"/>
            <a:r>
              <a:rPr lang="en-US" dirty="0">
                <a:solidFill>
                  <a:schemeClr val="accent6"/>
                </a:solidFill>
              </a:rPr>
              <a:t>To reproduce the background on this slide, do the following:</a:t>
            </a:r>
          </a:p>
          <a:p>
            <a:pPr marL="232943" indent="-232943">
              <a:buFont typeface="+mj-lt"/>
              <a:buAutoNum type="arabicPeriod"/>
            </a:pPr>
            <a:r>
              <a:rPr lang="en-US" dirty="0"/>
              <a:t>Right-click the slide background area,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98830" lvl="1" indent="-232943">
              <a:buFont typeface="Arial" pitchFamily="34" charset="0"/>
              <a:buChar char="•"/>
            </a:pPr>
            <a:r>
              <a:rPr lang="en-US" dirty="0"/>
              <a:t>In the </a:t>
            </a:r>
            <a:r>
              <a:rPr lang="en-US" b="1" dirty="0"/>
              <a:t>Type</a:t>
            </a:r>
            <a:r>
              <a:rPr lang="en-US" dirty="0"/>
              <a:t> list, select </a:t>
            </a:r>
            <a:r>
              <a:rPr lang="en-US" b="1" dirty="0"/>
              <a:t>Linear</a:t>
            </a:r>
            <a:r>
              <a:rPr lang="en-US" dirty="0"/>
              <a:t>.</a:t>
            </a:r>
          </a:p>
          <a:p>
            <a:pPr marL="698830" lvl="1" indent="-232943">
              <a:buFont typeface="Arial" pitchFamily="34" charset="0"/>
              <a:buChar char="•"/>
            </a:pPr>
            <a:r>
              <a:rPr lang="en-US" dirty="0"/>
              <a:t>Click the button next to </a:t>
            </a:r>
            <a:r>
              <a:rPr lang="en-US" b="1" dirty="0"/>
              <a:t>Direction</a:t>
            </a:r>
            <a:r>
              <a:rPr lang="en-US" dirty="0"/>
              <a:t>, and then click </a:t>
            </a:r>
            <a:r>
              <a:rPr lang="en-US" b="1" dirty="0"/>
              <a:t>Linear Down </a:t>
            </a:r>
            <a:r>
              <a:rPr lang="en-US" dirty="0"/>
              <a:t>(first row, second option from the left)</a:t>
            </a:r>
            <a:endParaRPr lang="en-US" b="1" dirty="0"/>
          </a:p>
          <a:p>
            <a:pPr marL="698830" lvl="1" indent="-232943">
              <a:buFont typeface="Arial" pitchFamily="34" charset="0"/>
              <a:buChar char="•"/>
            </a:pPr>
            <a:r>
              <a:rPr lang="en-US" dirty="0"/>
              <a:t>Under </a:t>
            </a:r>
            <a:r>
              <a:rPr lang="en-US" b="1" dirty="0"/>
              <a:t>Gradient stops</a:t>
            </a:r>
            <a:r>
              <a:rPr lang="en-US" dirty="0"/>
              <a:t>, click </a:t>
            </a:r>
            <a:r>
              <a:rPr lang="en-US" b="1" dirty="0"/>
              <a:t>Add</a:t>
            </a:r>
            <a:r>
              <a:rPr lang="en-US" dirty="0"/>
              <a:t> or </a:t>
            </a:r>
            <a:r>
              <a:rPr lang="en-US" b="1" dirty="0"/>
              <a:t>Remove</a:t>
            </a:r>
            <a:r>
              <a:rPr lang="en-US" dirty="0"/>
              <a:t> until three stops appear in the drop-down list.</a:t>
            </a:r>
          </a:p>
          <a:p>
            <a:pPr marL="232943" indent="-232943">
              <a:buFont typeface="+mj-lt"/>
              <a:buAutoNum type="arabicPeriod"/>
            </a:pPr>
            <a:r>
              <a:rPr lang="en-US" dirty="0"/>
              <a:t>Also under </a:t>
            </a:r>
            <a:r>
              <a:rPr lang="en-US" b="1" dirty="0"/>
              <a:t>Gradient stops</a:t>
            </a:r>
            <a:r>
              <a:rPr lang="en-US" dirty="0"/>
              <a:t>, customize the gradient stops as follows:</a:t>
            </a:r>
          </a:p>
          <a:p>
            <a:pPr marL="698830" lvl="1" indent="-232943">
              <a:buFont typeface="Arial" pitchFamily="34" charset="0"/>
              <a:buChar char="•"/>
            </a:pPr>
            <a:r>
              <a:rPr lang="en-US" dirty="0"/>
              <a:t>Select </a:t>
            </a:r>
            <a:r>
              <a:rPr lang="en-US" b="1" dirty="0"/>
              <a:t>Stop 1 </a:t>
            </a:r>
            <a:r>
              <a:rPr lang="en-US" dirty="0"/>
              <a:t>from the list, and then do the following:</a:t>
            </a:r>
          </a:p>
          <a:p>
            <a:pPr marL="1164717" lvl="2" indent="-232943">
              <a:buFont typeface="Arial" pitchFamily="34" charset="0"/>
              <a:buChar char="•"/>
            </a:pPr>
            <a:r>
              <a:rPr lang="en-US" dirty="0"/>
              <a:t>In the </a:t>
            </a:r>
            <a:r>
              <a:rPr lang="en-US" b="1" dirty="0"/>
              <a:t>Stop position </a:t>
            </a:r>
            <a:r>
              <a:rPr lang="en-US" dirty="0"/>
              <a:t>box, enter </a:t>
            </a:r>
            <a:r>
              <a:rPr lang="en-US" b="1" dirty="0"/>
              <a:t>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 </a:t>
            </a:r>
            <a:endParaRPr lang="en-US" b="1" dirty="0"/>
          </a:p>
          <a:p>
            <a:pPr marL="698830" lvl="1" indent="-232943">
              <a:buFont typeface="Arial" pitchFamily="34" charset="0"/>
              <a:buChar char="•"/>
            </a:pPr>
            <a:r>
              <a:rPr lang="en-US" dirty="0"/>
              <a:t>Select </a:t>
            </a:r>
            <a:r>
              <a:rPr lang="en-US" b="1" dirty="0"/>
              <a:t>Stop 2 </a:t>
            </a:r>
            <a:r>
              <a:rPr lang="en-US" dirty="0"/>
              <a:t>from the list, and then do the following: </a:t>
            </a:r>
          </a:p>
          <a:p>
            <a:pPr marL="1164717" lvl="2" indent="-232943">
              <a:buFont typeface="Arial" pitchFamily="34" charset="0"/>
              <a:buChar char="•"/>
            </a:pPr>
            <a:r>
              <a:rPr lang="en-US" dirty="0"/>
              <a:t>In the </a:t>
            </a:r>
            <a:r>
              <a:rPr lang="en-US" b="1" dirty="0"/>
              <a:t>Stop position </a:t>
            </a:r>
            <a:r>
              <a:rPr lang="en-US" dirty="0"/>
              <a:t>box, enter </a:t>
            </a:r>
            <a:r>
              <a:rPr lang="en-US" b="1" dirty="0"/>
              <a:t>32%</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Darker 50% </a:t>
            </a:r>
            <a:r>
              <a:rPr lang="en-US" dirty="0"/>
              <a:t>(sixth row, fourth option from the left).</a:t>
            </a:r>
          </a:p>
          <a:p>
            <a:pPr marL="698830" lvl="1" indent="-232943">
              <a:buFont typeface="Arial" pitchFamily="34" charset="0"/>
              <a:buChar char="•"/>
            </a:pPr>
            <a:r>
              <a:rPr lang="en-US" dirty="0"/>
              <a:t>Select </a:t>
            </a:r>
            <a:r>
              <a:rPr lang="en-US" b="1" dirty="0"/>
              <a:t>Stop 3 </a:t>
            </a:r>
            <a:r>
              <a:rPr lang="en-US" dirty="0"/>
              <a:t>from the list, and then do the following: </a:t>
            </a:r>
          </a:p>
          <a:p>
            <a:pPr marL="1164717" lvl="2" indent="-232943">
              <a:buFont typeface="Arial" pitchFamily="34" charset="0"/>
              <a:buChar char="•"/>
            </a:pPr>
            <a:r>
              <a:rPr lang="en-US" dirty="0"/>
              <a:t>In the </a:t>
            </a:r>
            <a:r>
              <a:rPr lang="en-US" b="1" dirty="0"/>
              <a:t>Stop position </a:t>
            </a:r>
            <a:r>
              <a:rPr lang="en-US" dirty="0"/>
              <a:t>box, enter </a:t>
            </a:r>
            <a:r>
              <a:rPr lang="en-US" b="1" dirty="0"/>
              <a:t>100%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Lighter 80% </a:t>
            </a:r>
            <a:r>
              <a:rPr lang="en-US" dirty="0"/>
              <a:t>(second row, fifth option from the left).</a:t>
            </a:r>
          </a:p>
          <a:p>
            <a:pPr marL="1164717" lvl="2" indent="-232943"/>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120782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ACD3D35-E6F8-464C-A88D-4603CB244821}"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405035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CA12F-08F7-4A0E-ACF8-3A2D9CE0A979}"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824140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A878A6-24EE-4F3A-A1AD-F37081BC6DA8}"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89145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CE4E-55E4-4874-8C62-149BE76FAF1D}"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33340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1C5AAB-E973-4905-B622-F40806E4F038}"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20556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553A65-7812-4AA4-B407-299EFD4A6FC0}" type="datetime1">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44482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01AE18-355C-481E-8473-76F4F3558249}" type="datetime1">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270195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3EDA7B-7DBA-4030-80CE-EA81B3FA8F95}" type="datetime1">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231854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A3E13-2F6D-44F0-A779-488D8666F6AA}" type="datetime1">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307311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8FA2B4-01C3-4840-9553-12E42A4366B4}" type="datetime1">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335228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4D64FB-A625-4D27-82FB-61CDD506066A}" type="datetime1">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7AA30-1415-44A0-BBCA-9FA5764A2A3F}" type="slidenum">
              <a:rPr lang="en-US" smtClean="0"/>
              <a:t>‹#›</a:t>
            </a:fld>
            <a:endParaRPr lang="en-US"/>
          </a:p>
        </p:txBody>
      </p:sp>
    </p:spTree>
    <p:extLst>
      <p:ext uri="{BB962C8B-B14F-4D97-AF65-F5344CB8AC3E}">
        <p14:creationId xmlns:p14="http://schemas.microsoft.com/office/powerpoint/2010/main" val="173305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2B533-0159-47FF-BE4F-2F5C6B1A36E4}" type="datetime1">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7AA30-1415-44A0-BBCA-9FA5764A2A3F}" type="slidenum">
              <a:rPr lang="en-US" smtClean="0"/>
              <a:t>‹#›</a:t>
            </a:fld>
            <a:endParaRPr lang="en-US"/>
          </a:p>
        </p:txBody>
      </p:sp>
    </p:spTree>
    <p:extLst>
      <p:ext uri="{BB962C8B-B14F-4D97-AF65-F5344CB8AC3E}">
        <p14:creationId xmlns:p14="http://schemas.microsoft.com/office/powerpoint/2010/main" val="2089185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91869" y="1124304"/>
            <a:ext cx="8166340" cy="2076096"/>
          </a:xfrm>
          <a:ln>
            <a:noFill/>
          </a:ln>
          <a:effectLst>
            <a:outerShdw blurRad="50800" dist="38100" dir="5400000" algn="t" rotWithShape="0">
              <a:prstClr val="black">
                <a:alpha val="40000"/>
              </a:prstClr>
            </a:outerShdw>
          </a:effectLst>
        </p:spPr>
        <p:txBody>
          <a:bodyPr vert="horz" lIns="91440" tIns="45720" rIns="91440" bIns="45720" rtlCol="0" anchor="b">
            <a:noAutofit/>
          </a:bodyPr>
          <a:lstStyle/>
          <a:p>
            <a:r>
              <a:rPr lang="en-US" b="1" dirty="0" smtClean="0">
                <a:latin typeface="Calibri Light"/>
                <a:cs typeface="Calibri Light"/>
              </a:rPr>
              <a:t>Three </a:t>
            </a:r>
            <a:r>
              <a:rPr lang="en-US" b="1" dirty="0">
                <a:latin typeface="Calibri Light"/>
                <a:cs typeface="Calibri Light"/>
              </a:rPr>
              <a:t>County </a:t>
            </a:r>
            <a:r>
              <a:rPr lang="en-US" b="1" dirty="0">
                <a:latin typeface="Calibri Light"/>
              </a:rPr>
              <a:t/>
            </a:r>
            <a:br>
              <a:rPr lang="en-US" b="1" dirty="0">
                <a:latin typeface="Calibri Light"/>
              </a:rPr>
            </a:br>
            <a:r>
              <a:rPr lang="en-US" b="1" dirty="0">
                <a:latin typeface="Calibri Light"/>
                <a:cs typeface="Calibri Light"/>
              </a:rPr>
              <a:t>Continuum of Care</a:t>
            </a:r>
            <a:r>
              <a:rPr lang="en-US" sz="6700" b="1" dirty="0">
                <a:latin typeface="Calibri Light"/>
              </a:rPr>
              <a:t/>
            </a:r>
            <a:br>
              <a:rPr lang="en-US" sz="6700" b="1" dirty="0">
                <a:latin typeface="Calibri Light"/>
              </a:rPr>
            </a:br>
            <a:endParaRPr lang="en-US" sz="4000" b="1" dirty="0">
              <a:latin typeface="Calibri Light"/>
              <a:cs typeface="Calibri Ligh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702" y="818108"/>
            <a:ext cx="2117746" cy="12522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09826" y="818108"/>
            <a:ext cx="2472864" cy="1020057"/>
          </a:xfrm>
          <a:prstGeom prst="rect">
            <a:avLst/>
          </a:prstGeom>
          <a:ln>
            <a:noFill/>
          </a:ln>
          <a:effectLst>
            <a:softEdge rad="0"/>
          </a:effectLst>
        </p:spPr>
      </p:pic>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6754482" y="2777705"/>
            <a:ext cx="4770407" cy="3519577"/>
          </a:xfrm>
          <a:prstGeom prst="rect">
            <a:avLst/>
          </a:prstGeom>
        </p:spPr>
      </p:pic>
      <p:sp>
        <p:nvSpPr>
          <p:cNvPr id="3" name="Rectangle 2"/>
          <p:cNvSpPr/>
          <p:nvPr/>
        </p:nvSpPr>
        <p:spPr>
          <a:xfrm>
            <a:off x="569343" y="2709168"/>
            <a:ext cx="6564702" cy="3170099"/>
          </a:xfrm>
          <a:prstGeom prst="rect">
            <a:avLst/>
          </a:prstGeom>
        </p:spPr>
        <p:txBody>
          <a:bodyPr wrap="square">
            <a:spAutoFit/>
          </a:bodyPr>
          <a:lstStyle/>
          <a:p>
            <a:endParaRPr lang="en-US" sz="4000" b="1" dirty="0" smtClean="0">
              <a:solidFill>
                <a:schemeClr val="accent2">
                  <a:lumMod val="75000"/>
                </a:schemeClr>
              </a:solidFill>
              <a:latin typeface="Calibri Light"/>
              <a:cs typeface="Calibri Light"/>
            </a:endParaRPr>
          </a:p>
          <a:p>
            <a:endParaRPr lang="en-US" sz="4000" b="1" dirty="0">
              <a:solidFill>
                <a:schemeClr val="accent2">
                  <a:lumMod val="75000"/>
                </a:schemeClr>
              </a:solidFill>
              <a:latin typeface="Calibri Light"/>
              <a:cs typeface="Calibri Light"/>
            </a:endParaRPr>
          </a:p>
          <a:p>
            <a:r>
              <a:rPr lang="en-US" sz="6000" b="1" dirty="0" smtClean="0">
                <a:solidFill>
                  <a:schemeClr val="accent2">
                    <a:lumMod val="75000"/>
                  </a:schemeClr>
                </a:solidFill>
                <a:latin typeface="Calibri Light"/>
                <a:cs typeface="Calibri Light"/>
              </a:rPr>
              <a:t>Coordinated Entry DV Expansion Project</a:t>
            </a:r>
            <a:endParaRPr lang="en-US" sz="6000" b="1" dirty="0" smtClean="0">
              <a:latin typeface="Calibri Light"/>
              <a:cs typeface="Calibri Light"/>
            </a:endParaRPr>
          </a:p>
        </p:txBody>
      </p:sp>
    </p:spTree>
    <p:extLst>
      <p:ext uri="{BB962C8B-B14F-4D97-AF65-F5344CB8AC3E}">
        <p14:creationId xmlns:p14="http://schemas.microsoft.com/office/powerpoint/2010/main" val="977993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751" y="365125"/>
            <a:ext cx="10586049" cy="1325563"/>
          </a:xfrm>
        </p:spPr>
        <p:txBody>
          <a:bodyPr/>
          <a:lstStyle/>
          <a:p>
            <a:r>
              <a:rPr lang="en-US" b="1" dirty="0" smtClean="0"/>
              <a:t>Some Components of the DV Expansion Project</a:t>
            </a:r>
            <a:endParaRPr lang="en-US" b="1" dirty="0"/>
          </a:p>
        </p:txBody>
      </p:sp>
      <p:sp>
        <p:nvSpPr>
          <p:cNvPr id="3" name="Content Placeholder 2"/>
          <p:cNvSpPr>
            <a:spLocks noGrp="1"/>
          </p:cNvSpPr>
          <p:nvPr>
            <p:ph sz="half" idx="1"/>
          </p:nvPr>
        </p:nvSpPr>
        <p:spPr/>
        <p:txBody>
          <a:bodyPr>
            <a:normAutofit fontScale="70000" lnSpcReduction="20000"/>
          </a:bodyPr>
          <a:lstStyle/>
          <a:p>
            <a:r>
              <a:rPr lang="en-US" b="1" dirty="0" smtClean="0">
                <a:solidFill>
                  <a:schemeClr val="accent2">
                    <a:lumMod val="75000"/>
                  </a:schemeClr>
                </a:solidFill>
              </a:rPr>
              <a:t>Housing Navigation </a:t>
            </a:r>
            <a:r>
              <a:rPr lang="en-US" dirty="0" smtClean="0"/>
              <a:t>Placed within Victims Service Provider agency/programs</a:t>
            </a:r>
          </a:p>
          <a:p>
            <a:r>
              <a:rPr lang="en-US" b="1" dirty="0" smtClean="0">
                <a:solidFill>
                  <a:schemeClr val="accent2">
                    <a:lumMod val="75000"/>
                  </a:schemeClr>
                </a:solidFill>
              </a:rPr>
              <a:t>Connection – Intersection of homelessness and DV</a:t>
            </a:r>
            <a:r>
              <a:rPr lang="en-US" dirty="0" smtClean="0"/>
              <a:t> </a:t>
            </a:r>
            <a:r>
              <a:rPr lang="en-US" dirty="0" smtClean="0"/>
              <a:t>between CES partners and survivor’s case workers/Cross training on housing and Trauma care.</a:t>
            </a:r>
          </a:p>
          <a:p>
            <a:r>
              <a:rPr lang="en-US" b="1" dirty="0" smtClean="0">
                <a:solidFill>
                  <a:schemeClr val="accent2">
                    <a:lumMod val="75000"/>
                  </a:schemeClr>
                </a:solidFill>
              </a:rPr>
              <a:t>Alternative CE processes/Model of Access </a:t>
            </a:r>
            <a:r>
              <a:rPr lang="en-US" dirty="0" smtClean="0"/>
              <a:t>for people fleeing DV while adhering to the same requirements </a:t>
            </a:r>
            <a:r>
              <a:rPr lang="en-US" i="1" dirty="0" smtClean="0"/>
              <a:t>(will need to determine level of integration).</a:t>
            </a:r>
          </a:p>
          <a:p>
            <a:r>
              <a:rPr lang="en-US" b="1" dirty="0" smtClean="0">
                <a:solidFill>
                  <a:schemeClr val="accent2">
                    <a:lumMod val="75000"/>
                  </a:schemeClr>
                </a:solidFill>
              </a:rPr>
              <a:t>Addressing Data Collection &amp; Reporting</a:t>
            </a:r>
            <a:r>
              <a:rPr lang="en-US" dirty="0" smtClean="0"/>
              <a:t> concerns/requirements</a:t>
            </a:r>
          </a:p>
          <a:p>
            <a:endParaRPr lang="en-US" dirty="0" smtClean="0"/>
          </a:p>
          <a:p>
            <a:endParaRPr lang="en-US" dirty="0"/>
          </a:p>
        </p:txBody>
      </p:sp>
      <p:sp>
        <p:nvSpPr>
          <p:cNvPr id="4" name="Content Placeholder 3"/>
          <p:cNvSpPr>
            <a:spLocks noGrp="1"/>
          </p:cNvSpPr>
          <p:nvPr>
            <p:ph sz="half" idx="2"/>
          </p:nvPr>
        </p:nvSpPr>
        <p:spPr/>
        <p:txBody>
          <a:bodyPr>
            <a:normAutofit fontScale="70000" lnSpcReduction="20000"/>
          </a:bodyPr>
          <a:lstStyle/>
          <a:p>
            <a:r>
              <a:rPr lang="en-US" b="1" dirty="0" smtClean="0">
                <a:solidFill>
                  <a:schemeClr val="accent2">
                    <a:lumMod val="75000"/>
                  </a:schemeClr>
                </a:solidFill>
              </a:rPr>
              <a:t>Innovation for improving core components of CES </a:t>
            </a:r>
            <a:r>
              <a:rPr lang="en-US" dirty="0" smtClean="0"/>
              <a:t>to address safety, confidentiality, &amp; autonomy to this population from crisis</a:t>
            </a:r>
          </a:p>
          <a:p>
            <a:r>
              <a:rPr lang="en-US" b="1" dirty="0" smtClean="0">
                <a:solidFill>
                  <a:schemeClr val="accent2">
                    <a:lumMod val="75000"/>
                  </a:schemeClr>
                </a:solidFill>
              </a:rPr>
              <a:t>Ensuring/Improving EQUAL equitable access for </a:t>
            </a:r>
            <a:r>
              <a:rPr lang="en-US" b="1" dirty="0" smtClean="0">
                <a:solidFill>
                  <a:schemeClr val="accent2">
                    <a:lumMod val="75000"/>
                  </a:schemeClr>
                </a:solidFill>
              </a:rPr>
              <a:t>survivors &amp; limiting </a:t>
            </a:r>
            <a:r>
              <a:rPr lang="en-US" b="1" dirty="0" err="1" smtClean="0">
                <a:solidFill>
                  <a:schemeClr val="accent2">
                    <a:lumMod val="75000"/>
                  </a:schemeClr>
                </a:solidFill>
              </a:rPr>
              <a:t>retraumatization</a:t>
            </a:r>
            <a:r>
              <a:rPr lang="en-US" b="1" dirty="0" smtClean="0">
                <a:solidFill>
                  <a:schemeClr val="accent2">
                    <a:lumMod val="75000"/>
                  </a:schemeClr>
                </a:solidFill>
              </a:rPr>
              <a:t> for survivors </a:t>
            </a:r>
            <a:r>
              <a:rPr lang="en-US" dirty="0" smtClean="0"/>
              <a:t>of domestic and sexual violence to safe housing options &amp; support services.</a:t>
            </a:r>
          </a:p>
          <a:p>
            <a:r>
              <a:rPr lang="en-US" b="1" dirty="0" smtClean="0">
                <a:solidFill>
                  <a:schemeClr val="accent2">
                    <a:lumMod val="75000"/>
                  </a:schemeClr>
                </a:solidFill>
              </a:rPr>
              <a:t>Identifying and Addressing additional needs </a:t>
            </a:r>
            <a:r>
              <a:rPr lang="en-US" dirty="0" smtClean="0"/>
              <a:t>identified by People with Lived Expertise/VSP</a:t>
            </a:r>
            <a:r>
              <a:rPr lang="en-US" dirty="0" smtClean="0"/>
              <a:t>.</a:t>
            </a:r>
          </a:p>
          <a:p>
            <a:r>
              <a:rPr lang="en-US" b="1" dirty="0" smtClean="0">
                <a:solidFill>
                  <a:schemeClr val="accent2">
                    <a:lumMod val="75000"/>
                  </a:schemeClr>
                </a:solidFill>
              </a:rPr>
              <a:t>Advocacy for the needs of this population </a:t>
            </a:r>
            <a:r>
              <a:rPr lang="en-US" dirty="0" smtClean="0"/>
              <a:t>with state and federal funders.</a:t>
            </a:r>
            <a:endParaRPr lang="en-US" dirty="0" smtClean="0"/>
          </a:p>
          <a:p>
            <a:r>
              <a:rPr lang="en-US" b="1" dirty="0" err="1" smtClean="0">
                <a:solidFill>
                  <a:schemeClr val="accent2">
                    <a:lumMod val="75000"/>
                  </a:schemeClr>
                </a:solidFill>
              </a:rPr>
              <a:t>Continous</a:t>
            </a:r>
            <a:r>
              <a:rPr lang="en-US" b="1" dirty="0" smtClean="0">
                <a:solidFill>
                  <a:schemeClr val="accent2">
                    <a:lumMod val="75000"/>
                  </a:schemeClr>
                </a:solidFill>
              </a:rPr>
              <a:t> Quality Improvement</a:t>
            </a:r>
          </a:p>
          <a:p>
            <a:pPr marL="0" indent="0">
              <a:buNone/>
            </a:pPr>
            <a:endParaRPr lang="en-US" dirty="0"/>
          </a:p>
        </p:txBody>
      </p:sp>
    </p:spTree>
    <p:extLst>
      <p:ext uri="{BB962C8B-B14F-4D97-AF65-F5344CB8AC3E}">
        <p14:creationId xmlns:p14="http://schemas.microsoft.com/office/powerpoint/2010/main" val="3526273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7426036" y="1690688"/>
            <a:ext cx="3929352" cy="2604221"/>
          </a:xfrm>
        </p:spPr>
        <p:txBody>
          <a:bodyPr/>
          <a:lstStyle/>
          <a:p>
            <a:endParaRPr lang="en-US" dirty="0"/>
          </a:p>
        </p:txBody>
      </p:sp>
      <p:sp>
        <p:nvSpPr>
          <p:cNvPr id="3" name="Text Placeholder 2"/>
          <p:cNvSpPr>
            <a:spLocks noGrp="1"/>
          </p:cNvSpPr>
          <p:nvPr>
            <p:ph type="body" idx="1"/>
          </p:nvPr>
        </p:nvSpPr>
        <p:spPr>
          <a:xfrm>
            <a:off x="314036" y="665163"/>
            <a:ext cx="6022109" cy="823912"/>
          </a:xfrm>
        </p:spPr>
        <p:txBody>
          <a:bodyPr>
            <a:noAutofit/>
          </a:bodyPr>
          <a:lstStyle/>
          <a:p>
            <a:r>
              <a:rPr lang="en-US" sz="3200" dirty="0"/>
              <a:t>Coordinated Entry </a:t>
            </a:r>
            <a:r>
              <a:rPr lang="en-US" sz="3200" dirty="0" smtClean="0"/>
              <a:t>System – alternative model of access development</a:t>
            </a:r>
            <a:endParaRPr lang="en-US" sz="3200" dirty="0"/>
          </a:p>
        </p:txBody>
      </p:sp>
      <p:pic>
        <p:nvPicPr>
          <p:cNvPr id="7" name="Picture 6">
            <a:extLst>
              <a:ext uri="{FF2B5EF4-FFF2-40B4-BE49-F238E27FC236}">
                <a16:creationId xmlns:a16="http://schemas.microsoft.com/office/drawing/2014/main" id="{9A8C398D-9C61-4587-BE72-A279F1AA1D81}"/>
              </a:ext>
            </a:extLst>
          </p:cNvPr>
          <p:cNvPicPr>
            <a:picLocks noChangeAspect="1"/>
          </p:cNvPicPr>
          <p:nvPr/>
        </p:nvPicPr>
        <p:blipFill>
          <a:blip r:embed="rId3"/>
          <a:stretch>
            <a:fillRect/>
          </a:stretch>
        </p:blipFill>
        <p:spPr>
          <a:xfrm>
            <a:off x="7464209" y="1311215"/>
            <a:ext cx="4065804" cy="4878448"/>
          </a:xfrm>
          <a:prstGeom prst="rect">
            <a:avLst/>
          </a:prstGeom>
          <a:noFill/>
        </p:spPr>
      </p:pic>
      <p:sp>
        <p:nvSpPr>
          <p:cNvPr id="5" name="TextBox 4"/>
          <p:cNvSpPr txBox="1"/>
          <p:nvPr/>
        </p:nvSpPr>
        <p:spPr>
          <a:xfrm>
            <a:off x="992038" y="1808252"/>
            <a:ext cx="5676181" cy="48320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Wingdings" panose="05000000000000000000" pitchFamily="2" charset="2"/>
              <a:buChar char="§"/>
            </a:pPr>
            <a:r>
              <a:rPr lang="en-US" sz="2800" dirty="0" smtClean="0"/>
              <a:t>Access – </a:t>
            </a:r>
          </a:p>
          <a:p>
            <a:r>
              <a:rPr lang="en-US" sz="2800" dirty="0" smtClean="0">
                <a:solidFill>
                  <a:schemeClr val="accent2">
                    <a:lumMod val="75000"/>
                  </a:schemeClr>
                </a:solidFill>
              </a:rPr>
              <a:t>Individualized Points of access</a:t>
            </a:r>
            <a:endParaRPr lang="en-US" sz="2800" dirty="0" smtClean="0">
              <a:solidFill>
                <a:schemeClr val="accent2">
                  <a:lumMod val="75000"/>
                </a:schemeClr>
              </a:solidFill>
            </a:endParaRPr>
          </a:p>
          <a:p>
            <a:pPr marL="285750" indent="-285750">
              <a:buFont typeface="Wingdings" panose="05000000000000000000" pitchFamily="2" charset="2"/>
              <a:buChar char="§"/>
            </a:pPr>
            <a:r>
              <a:rPr lang="en-US" sz="2800" dirty="0" smtClean="0"/>
              <a:t>Assessment – </a:t>
            </a:r>
          </a:p>
          <a:p>
            <a:r>
              <a:rPr lang="en-US" sz="2800" dirty="0" smtClean="0">
                <a:solidFill>
                  <a:schemeClr val="accent2">
                    <a:lumMod val="75000"/>
                  </a:schemeClr>
                </a:solidFill>
              </a:rPr>
              <a:t>additional assessment tools for this population</a:t>
            </a:r>
            <a:endParaRPr lang="en-US" sz="2800" dirty="0" smtClean="0">
              <a:solidFill>
                <a:schemeClr val="accent2">
                  <a:lumMod val="75000"/>
                </a:schemeClr>
              </a:solidFill>
            </a:endParaRPr>
          </a:p>
          <a:p>
            <a:pPr marL="285750" indent="-285750">
              <a:buFont typeface="Wingdings" panose="05000000000000000000" pitchFamily="2" charset="2"/>
              <a:buChar char="§"/>
            </a:pPr>
            <a:r>
              <a:rPr lang="en-US" sz="2800" dirty="0" smtClean="0"/>
              <a:t>Prioritization- </a:t>
            </a:r>
          </a:p>
          <a:p>
            <a:r>
              <a:rPr lang="en-US" sz="2800" dirty="0" smtClean="0">
                <a:solidFill>
                  <a:schemeClr val="accent2">
                    <a:lumMod val="75000"/>
                  </a:schemeClr>
                </a:solidFill>
              </a:rPr>
              <a:t>Separate By names list</a:t>
            </a:r>
            <a:endParaRPr lang="en-US" sz="2800" dirty="0" smtClean="0">
              <a:solidFill>
                <a:schemeClr val="accent2">
                  <a:lumMod val="75000"/>
                </a:schemeClr>
              </a:solidFill>
            </a:endParaRPr>
          </a:p>
          <a:p>
            <a:pPr marL="285750" indent="-285750">
              <a:buFont typeface="Wingdings" panose="05000000000000000000" pitchFamily="2" charset="2"/>
              <a:buChar char="§"/>
            </a:pPr>
            <a:r>
              <a:rPr lang="en-US" sz="2800" dirty="0" smtClean="0"/>
              <a:t>Referral – </a:t>
            </a:r>
          </a:p>
          <a:p>
            <a:r>
              <a:rPr lang="en-US" sz="2800" dirty="0">
                <a:solidFill>
                  <a:schemeClr val="accent2">
                    <a:lumMod val="75000"/>
                  </a:schemeClr>
                </a:solidFill>
              </a:rPr>
              <a:t>Case conferencing specific to the needs of survivors</a:t>
            </a:r>
          </a:p>
          <a:p>
            <a:pPr marL="285750" indent="-285750">
              <a:buFont typeface="Wingdings" panose="05000000000000000000" pitchFamily="2" charset="2"/>
              <a:buChar char="§"/>
            </a:pPr>
            <a:endParaRPr lang="en-US" sz="2800" dirty="0"/>
          </a:p>
        </p:txBody>
      </p:sp>
    </p:spTree>
    <p:extLst>
      <p:ext uri="{BB962C8B-B14F-4D97-AF65-F5344CB8AC3E}">
        <p14:creationId xmlns:p14="http://schemas.microsoft.com/office/powerpoint/2010/main" val="3923897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373" y="285972"/>
            <a:ext cx="10515600" cy="1325563"/>
          </a:xfrm>
        </p:spPr>
        <p:txBody>
          <a:bodyPr>
            <a:normAutofit/>
          </a:bodyPr>
          <a:lstStyle/>
          <a:p>
            <a:r>
              <a:rPr lang="en-US" b="1" dirty="0" smtClean="0"/>
              <a:t>Cross CE Systems Partnership Development</a:t>
            </a:r>
            <a:r>
              <a:rPr lang="en-US" dirty="0"/>
              <a:t/>
            </a:r>
            <a:br>
              <a:rPr lang="en-US" dirty="0"/>
            </a:br>
            <a:endParaRPr lang="en-US" dirty="0"/>
          </a:p>
        </p:txBody>
      </p:sp>
      <p:sp>
        <p:nvSpPr>
          <p:cNvPr id="4" name="Content Placeholder 3"/>
          <p:cNvSpPr>
            <a:spLocks noGrp="1"/>
          </p:cNvSpPr>
          <p:nvPr>
            <p:ph sz="half" idx="2"/>
          </p:nvPr>
        </p:nvSpPr>
        <p:spPr>
          <a:xfrm>
            <a:off x="277126" y="1160680"/>
            <a:ext cx="3510950" cy="5458692"/>
          </a:xfrm>
        </p:spPr>
        <p:style>
          <a:lnRef idx="2">
            <a:schemeClr val="accent2"/>
          </a:lnRef>
          <a:fillRef idx="1">
            <a:schemeClr val="lt1"/>
          </a:fillRef>
          <a:effectRef idx="0">
            <a:schemeClr val="accent2"/>
          </a:effectRef>
          <a:fontRef idx="minor">
            <a:schemeClr val="dk1"/>
          </a:fontRef>
        </p:style>
        <p:txBody>
          <a:bodyPr>
            <a:noAutofit/>
          </a:bodyPr>
          <a:lstStyle/>
          <a:p>
            <a:pPr fontAlgn="base"/>
            <a:r>
              <a:rPr lang="en-US" sz="1600" b="1" i="1" dirty="0" smtClean="0"/>
              <a:t>Victims Services World</a:t>
            </a:r>
          </a:p>
          <a:p>
            <a:pPr fontAlgn="base"/>
            <a:r>
              <a:rPr lang="en-US" sz="1600" b="1" dirty="0" smtClean="0">
                <a:solidFill>
                  <a:schemeClr val="accent2">
                    <a:lumMod val="75000"/>
                  </a:schemeClr>
                </a:solidFill>
              </a:rPr>
              <a:t>Safe </a:t>
            </a:r>
            <a:r>
              <a:rPr lang="en-US" sz="1600" b="1" dirty="0">
                <a:solidFill>
                  <a:schemeClr val="accent2">
                    <a:lumMod val="75000"/>
                  </a:schemeClr>
                </a:solidFill>
              </a:rPr>
              <a:t>Passage</a:t>
            </a:r>
            <a:r>
              <a:rPr lang="en-US" sz="1600" dirty="0">
                <a:solidFill>
                  <a:schemeClr val="accent2">
                    <a:lumMod val="75000"/>
                  </a:schemeClr>
                </a:solidFill>
              </a:rPr>
              <a:t> </a:t>
            </a:r>
            <a:r>
              <a:rPr lang="en-US" sz="1600" b="1" i="1" dirty="0">
                <a:solidFill>
                  <a:schemeClr val="accent2">
                    <a:lumMod val="75000"/>
                  </a:schemeClr>
                </a:solidFill>
              </a:rPr>
              <a:t>(DV)</a:t>
            </a:r>
          </a:p>
          <a:p>
            <a:pPr marL="285750" indent="-285750" fontAlgn="base"/>
            <a:r>
              <a:rPr lang="en-US" sz="1600" b="1" i="1" dirty="0">
                <a:solidFill>
                  <a:schemeClr val="accent2">
                    <a:lumMod val="75000"/>
                  </a:schemeClr>
                </a:solidFill>
              </a:rPr>
              <a:t>NELCWIT (DV)</a:t>
            </a:r>
          </a:p>
          <a:p>
            <a:pPr marL="285750" indent="-285750" fontAlgn="base"/>
            <a:r>
              <a:rPr lang="en-US" sz="1600" b="1" i="1" dirty="0">
                <a:solidFill>
                  <a:schemeClr val="accent2">
                    <a:lumMod val="75000"/>
                  </a:schemeClr>
                </a:solidFill>
              </a:rPr>
              <a:t>Elizabeth Freeman Center(DV)</a:t>
            </a:r>
          </a:p>
          <a:p>
            <a:pPr marL="285750" indent="-285750" fontAlgn="base"/>
            <a:r>
              <a:rPr lang="en-US" sz="1600" b="1" i="1" dirty="0">
                <a:solidFill>
                  <a:schemeClr val="accent2">
                    <a:lumMod val="75000"/>
                  </a:schemeClr>
                </a:solidFill>
              </a:rPr>
              <a:t>The </a:t>
            </a:r>
            <a:r>
              <a:rPr lang="en-US" sz="1600" b="1" i="1" dirty="0" err="1">
                <a:solidFill>
                  <a:schemeClr val="accent2">
                    <a:lumMod val="75000"/>
                  </a:schemeClr>
                </a:solidFill>
              </a:rPr>
              <a:t>Salasin</a:t>
            </a:r>
            <a:r>
              <a:rPr lang="en-US" sz="1600" b="1" i="1" dirty="0">
                <a:solidFill>
                  <a:schemeClr val="accent2">
                    <a:lumMod val="75000"/>
                  </a:schemeClr>
                </a:solidFill>
              </a:rPr>
              <a:t> Project(DV</a:t>
            </a:r>
            <a:r>
              <a:rPr lang="en-US" sz="1600" b="1" i="1" dirty="0" smtClean="0">
                <a:solidFill>
                  <a:schemeClr val="accent2">
                    <a:lumMod val="75000"/>
                  </a:schemeClr>
                </a:solidFill>
              </a:rPr>
              <a:t>)</a:t>
            </a:r>
          </a:p>
          <a:p>
            <a:pPr marL="285750" indent="-285750" fontAlgn="base"/>
            <a:r>
              <a:rPr lang="en-US" sz="1600" b="1" i="1" dirty="0" smtClean="0">
                <a:solidFill>
                  <a:schemeClr val="accent2">
                    <a:lumMod val="75000"/>
                  </a:schemeClr>
                </a:solidFill>
              </a:rPr>
              <a:t>PLE</a:t>
            </a:r>
          </a:p>
          <a:p>
            <a:pPr marL="285750" indent="-285750" fontAlgn="base"/>
            <a:r>
              <a:rPr lang="en-US" sz="1600" b="1" i="1" dirty="0" smtClean="0">
                <a:solidFill>
                  <a:schemeClr val="accent2">
                    <a:lumMod val="75000"/>
                  </a:schemeClr>
                </a:solidFill>
              </a:rPr>
              <a:t>others</a:t>
            </a:r>
          </a:p>
          <a:p>
            <a:pPr marL="285750" indent="-285750" fontAlgn="base"/>
            <a:endParaRPr lang="en-US" sz="1600" b="1" i="1" dirty="0">
              <a:solidFill>
                <a:schemeClr val="accent2">
                  <a:lumMod val="75000"/>
                </a:schemeClr>
              </a:solidFill>
            </a:endParaRPr>
          </a:p>
          <a:p>
            <a:pPr marL="285750" indent="-285750" fontAlgn="base"/>
            <a:r>
              <a:rPr lang="en-US" sz="1600" b="1" i="1" dirty="0" smtClean="0">
                <a:solidFill>
                  <a:schemeClr val="tx1"/>
                </a:solidFill>
              </a:rPr>
              <a:t>The Housing World</a:t>
            </a:r>
            <a:endParaRPr lang="en-US" sz="1200" b="1" dirty="0" smtClean="0">
              <a:solidFill>
                <a:schemeClr val="tx1"/>
              </a:solidFill>
            </a:endParaRPr>
          </a:p>
          <a:p>
            <a:pPr fontAlgn="base"/>
            <a:r>
              <a:rPr lang="en-US" sz="1600" b="1" dirty="0" smtClean="0">
                <a:solidFill>
                  <a:schemeClr val="accent2">
                    <a:lumMod val="75000"/>
                  </a:schemeClr>
                </a:solidFill>
              </a:rPr>
              <a:t>Coordinated Entry Partners</a:t>
            </a:r>
          </a:p>
          <a:p>
            <a:pPr fontAlgn="base"/>
            <a:r>
              <a:rPr lang="en-US" sz="1600" b="1" dirty="0" smtClean="0">
                <a:solidFill>
                  <a:schemeClr val="accent2">
                    <a:lumMod val="75000"/>
                  </a:schemeClr>
                </a:solidFill>
              </a:rPr>
              <a:t>Shelter &amp; Housing Providers</a:t>
            </a:r>
          </a:p>
          <a:p>
            <a:pPr fontAlgn="base"/>
            <a:r>
              <a:rPr lang="en-US" sz="1600" b="1" dirty="0" smtClean="0">
                <a:solidFill>
                  <a:schemeClr val="accent2">
                    <a:lumMod val="75000"/>
                  </a:schemeClr>
                </a:solidFill>
              </a:rPr>
              <a:t>Municipal representatives</a:t>
            </a:r>
          </a:p>
          <a:p>
            <a:pPr fontAlgn="base"/>
            <a:r>
              <a:rPr lang="en-US" sz="1600" b="1" dirty="0" smtClean="0">
                <a:solidFill>
                  <a:schemeClr val="accent2">
                    <a:lumMod val="75000"/>
                  </a:schemeClr>
                </a:solidFill>
              </a:rPr>
              <a:t>The </a:t>
            </a:r>
            <a:r>
              <a:rPr lang="en-US" sz="1600" b="1" dirty="0" err="1" smtClean="0">
                <a:solidFill>
                  <a:schemeClr val="accent2">
                    <a:lumMod val="75000"/>
                  </a:schemeClr>
                </a:solidFill>
              </a:rPr>
              <a:t>CoCs</a:t>
            </a:r>
            <a:endParaRPr lang="en-US" sz="1600" b="1" dirty="0" smtClean="0">
              <a:solidFill>
                <a:schemeClr val="accent2">
                  <a:lumMod val="75000"/>
                </a:schemeClr>
              </a:solidFill>
            </a:endParaRPr>
          </a:p>
          <a:p>
            <a:pPr fontAlgn="base"/>
            <a:r>
              <a:rPr lang="en-US" sz="1600" b="1" dirty="0" smtClean="0">
                <a:solidFill>
                  <a:schemeClr val="accent2">
                    <a:lumMod val="75000"/>
                  </a:schemeClr>
                </a:solidFill>
              </a:rPr>
              <a:t>The Western Mass Network to End Homelessness</a:t>
            </a:r>
          </a:p>
          <a:p>
            <a:pPr fontAlgn="base"/>
            <a:r>
              <a:rPr lang="en-US" sz="1600" b="1" dirty="0" smtClean="0">
                <a:solidFill>
                  <a:schemeClr val="accent2">
                    <a:lumMod val="75000"/>
                  </a:schemeClr>
                </a:solidFill>
              </a:rPr>
              <a:t>others</a:t>
            </a:r>
            <a:endParaRPr lang="en-US" sz="1600" b="1" dirty="0" smtClean="0">
              <a:solidFill>
                <a:schemeClr val="accent2">
                  <a:lumMod val="75000"/>
                </a:schemeClr>
              </a:solidFill>
            </a:endParaRPr>
          </a:p>
          <a:p>
            <a:pPr fontAlgn="base"/>
            <a:endParaRPr lang="en-US" sz="1600" b="1" dirty="0">
              <a:solidFill>
                <a:schemeClr val="accent2">
                  <a:lumMod val="75000"/>
                </a:schemeClr>
              </a:solidFill>
            </a:endParaRPr>
          </a:p>
          <a:p>
            <a:pPr marL="0" indent="0" fontAlgn="base">
              <a:buNone/>
            </a:pPr>
            <a:endParaRPr lang="en-US" sz="1600" b="1" dirty="0">
              <a:solidFill>
                <a:schemeClr val="accent2">
                  <a:lumMod val="75000"/>
                </a:schemeClr>
              </a:solidFill>
            </a:endParaRPr>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007526" y="2874979"/>
            <a:ext cx="4504007" cy="3354048"/>
          </a:xfrm>
          <a:prstGeom prst="rect">
            <a:avLst/>
          </a:prstGeom>
        </p:spPr>
      </p:pic>
      <p:sp>
        <p:nvSpPr>
          <p:cNvPr id="5" name="TextBox 4"/>
          <p:cNvSpPr txBox="1"/>
          <p:nvPr/>
        </p:nvSpPr>
        <p:spPr>
          <a:xfrm>
            <a:off x="4350738" y="1242203"/>
            <a:ext cx="200995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smtClean="0"/>
              <a:t>Cross Trainings</a:t>
            </a:r>
            <a:endParaRPr lang="en-US" dirty="0"/>
          </a:p>
        </p:txBody>
      </p:sp>
      <p:cxnSp>
        <p:nvCxnSpPr>
          <p:cNvPr id="7" name="Straight Arrow Connector 6"/>
          <p:cNvCxnSpPr/>
          <p:nvPr/>
        </p:nvCxnSpPr>
        <p:spPr>
          <a:xfrm flipV="1">
            <a:off x="3884390" y="1862732"/>
            <a:ext cx="414421" cy="535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350735" y="2228648"/>
            <a:ext cx="2009955"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smtClean="0"/>
              <a:t>Housing Navigation Partnerships</a:t>
            </a:r>
            <a:endParaRPr lang="en-US" dirty="0"/>
          </a:p>
        </p:txBody>
      </p:sp>
      <p:sp>
        <p:nvSpPr>
          <p:cNvPr id="12" name="TextBox 11"/>
          <p:cNvSpPr txBox="1"/>
          <p:nvPr/>
        </p:nvSpPr>
        <p:spPr>
          <a:xfrm>
            <a:off x="4350735" y="3034541"/>
            <a:ext cx="2009955"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smtClean="0"/>
              <a:t>Prevention and Diversion work</a:t>
            </a:r>
            <a:endParaRPr lang="en-US" dirty="0"/>
          </a:p>
        </p:txBody>
      </p:sp>
      <p:sp>
        <p:nvSpPr>
          <p:cNvPr id="13" name="TextBox 12"/>
          <p:cNvSpPr txBox="1"/>
          <p:nvPr/>
        </p:nvSpPr>
        <p:spPr>
          <a:xfrm>
            <a:off x="4361854" y="3890026"/>
            <a:ext cx="200995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smtClean="0"/>
              <a:t>Improving access</a:t>
            </a:r>
            <a:endParaRPr lang="en-US" dirty="0"/>
          </a:p>
        </p:txBody>
      </p:sp>
      <p:sp>
        <p:nvSpPr>
          <p:cNvPr id="14" name="TextBox 13"/>
          <p:cNvSpPr txBox="1"/>
          <p:nvPr/>
        </p:nvSpPr>
        <p:spPr>
          <a:xfrm>
            <a:off x="4350736" y="5305697"/>
            <a:ext cx="2009955"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smtClean="0"/>
              <a:t>Partnering on housing applications</a:t>
            </a:r>
            <a:endParaRPr lang="en-US" dirty="0"/>
          </a:p>
        </p:txBody>
      </p:sp>
      <p:sp>
        <p:nvSpPr>
          <p:cNvPr id="15" name="TextBox 14"/>
          <p:cNvSpPr txBox="1"/>
          <p:nvPr/>
        </p:nvSpPr>
        <p:spPr>
          <a:xfrm>
            <a:off x="4350735" y="4460598"/>
            <a:ext cx="2009955"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smtClean="0"/>
              <a:t>Sharing best practices</a:t>
            </a:r>
            <a:endParaRPr lang="en-US" dirty="0"/>
          </a:p>
        </p:txBody>
      </p:sp>
      <p:cxnSp>
        <p:nvCxnSpPr>
          <p:cNvPr id="16" name="Straight Arrow Connector 15"/>
          <p:cNvCxnSpPr/>
          <p:nvPr/>
        </p:nvCxnSpPr>
        <p:spPr>
          <a:xfrm flipV="1">
            <a:off x="3884390" y="2447107"/>
            <a:ext cx="379858" cy="433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847283" y="3132041"/>
            <a:ext cx="475819" cy="105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795787" y="3594126"/>
            <a:ext cx="509090" cy="308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32855" y="4243890"/>
            <a:ext cx="448646" cy="441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795787" y="4852969"/>
            <a:ext cx="485714" cy="685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7466443" y="1321095"/>
            <a:ext cx="3586175" cy="1077218"/>
          </a:xfrm>
          <a:prstGeom prst="rect">
            <a:avLst/>
          </a:prstGeom>
          <a:noFill/>
        </p:spPr>
        <p:txBody>
          <a:bodyPr wrap="none" lIns="91440" tIns="45720" rIns="91440" bIns="45720">
            <a:spAutoFit/>
          </a:bodyPr>
          <a:lstStyle/>
          <a:p>
            <a:pPr algn="ctr"/>
            <a:r>
              <a:rPr lang="en-US" sz="32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And, whatever </a:t>
            </a:r>
          </a:p>
          <a:p>
            <a:pPr algn="ctr"/>
            <a:r>
              <a:rPr lang="en-US" sz="32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we design together!</a:t>
            </a:r>
            <a:endParaRPr lang="en-US" sz="3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cxnSp>
        <p:nvCxnSpPr>
          <p:cNvPr id="32" name="Straight Arrow Connector 31"/>
          <p:cNvCxnSpPr/>
          <p:nvPr/>
        </p:nvCxnSpPr>
        <p:spPr>
          <a:xfrm flipV="1">
            <a:off x="3847283" y="1475985"/>
            <a:ext cx="434218" cy="565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350735" y="1716789"/>
            <a:ext cx="200995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smtClean="0"/>
              <a:t>shared goals</a:t>
            </a:r>
            <a:endParaRPr lang="en-US" dirty="0"/>
          </a:p>
        </p:txBody>
      </p:sp>
    </p:spTree>
    <p:extLst>
      <p:ext uri="{BB962C8B-B14F-4D97-AF65-F5344CB8AC3E}">
        <p14:creationId xmlns:p14="http://schemas.microsoft.com/office/powerpoint/2010/main" val="3303347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smtClean="0"/>
              <a:t>CoC and Match Funding Uses</a:t>
            </a:r>
            <a:endParaRPr lang="en-US" dirty="0"/>
          </a:p>
        </p:txBody>
      </p:sp>
      <p:sp>
        <p:nvSpPr>
          <p:cNvPr id="7" name="TextBox 6"/>
          <p:cNvSpPr txBox="1"/>
          <p:nvPr/>
        </p:nvSpPr>
        <p:spPr>
          <a:xfrm>
            <a:off x="3668520" y="1581986"/>
            <a:ext cx="4103880" cy="4524315"/>
          </a:xfrm>
          <a:prstGeom prst="rect">
            <a:avLst/>
          </a:prstGeom>
          <a:noFill/>
          <a:ln w="15875">
            <a:solidFill>
              <a:schemeClr val="tx1"/>
            </a:solidFill>
          </a:ln>
        </p:spPr>
        <p:txBody>
          <a:bodyPr wrap="square" rtlCol="0">
            <a:spAutoFit/>
          </a:bodyPr>
          <a:lstStyle/>
          <a:p>
            <a:pPr marL="171450" indent="-171450">
              <a:buFont typeface="Arial" panose="020B0604020202020204" pitchFamily="34" charset="0"/>
              <a:buChar char="•"/>
            </a:pPr>
            <a:r>
              <a:rPr lang="en-US" sz="2400" dirty="0" smtClean="0"/>
              <a:t> </a:t>
            </a:r>
            <a:r>
              <a:rPr lang="en-US" sz="2400" dirty="0" smtClean="0">
                <a:solidFill>
                  <a:schemeClr val="accent2">
                    <a:lumMod val="75000"/>
                  </a:schemeClr>
                </a:solidFill>
              </a:rPr>
              <a:t>Assessment of Service Needs</a:t>
            </a:r>
          </a:p>
          <a:p>
            <a:pPr marL="171450" indent="-171450">
              <a:buFont typeface="Arial" panose="020B0604020202020204" pitchFamily="34" charset="0"/>
              <a:buChar char="•"/>
            </a:pPr>
            <a:r>
              <a:rPr lang="en-US" sz="2400" dirty="0" smtClean="0">
                <a:solidFill>
                  <a:schemeClr val="accent2">
                    <a:lumMod val="75000"/>
                  </a:schemeClr>
                </a:solidFill>
              </a:rPr>
              <a:t>Case Management Services</a:t>
            </a:r>
          </a:p>
          <a:p>
            <a:pPr marL="171450" indent="-171450">
              <a:buFont typeface="Arial" panose="020B0604020202020204" pitchFamily="34" charset="0"/>
              <a:buChar char="•"/>
            </a:pPr>
            <a:r>
              <a:rPr lang="en-US" sz="2400" dirty="0" smtClean="0">
                <a:solidFill>
                  <a:schemeClr val="accent2">
                    <a:lumMod val="75000"/>
                  </a:schemeClr>
                </a:solidFill>
              </a:rPr>
              <a:t>Childcare</a:t>
            </a:r>
          </a:p>
          <a:p>
            <a:pPr marL="171450" indent="-171450">
              <a:buFont typeface="Arial" panose="020B0604020202020204" pitchFamily="34" charset="0"/>
              <a:buChar char="•"/>
            </a:pPr>
            <a:r>
              <a:rPr lang="en-US" sz="2400" dirty="0" smtClean="0">
                <a:solidFill>
                  <a:schemeClr val="accent2">
                    <a:lumMod val="75000"/>
                  </a:schemeClr>
                </a:solidFill>
              </a:rPr>
              <a:t>Food</a:t>
            </a:r>
          </a:p>
          <a:p>
            <a:pPr marL="171450" indent="-171450">
              <a:buFont typeface="Arial" panose="020B0604020202020204" pitchFamily="34" charset="0"/>
              <a:buChar char="•"/>
            </a:pPr>
            <a:r>
              <a:rPr lang="en-US" sz="2400" dirty="0" smtClean="0">
                <a:solidFill>
                  <a:schemeClr val="accent2">
                    <a:lumMod val="75000"/>
                  </a:schemeClr>
                </a:solidFill>
              </a:rPr>
              <a:t>Housing/Counseling Services</a:t>
            </a:r>
          </a:p>
          <a:p>
            <a:pPr marL="171450" indent="-171450">
              <a:buFont typeface="Arial" panose="020B0604020202020204" pitchFamily="34" charset="0"/>
              <a:buChar char="•"/>
            </a:pPr>
            <a:r>
              <a:rPr lang="en-US" sz="2400" dirty="0" smtClean="0">
                <a:solidFill>
                  <a:schemeClr val="accent2">
                    <a:lumMod val="75000"/>
                  </a:schemeClr>
                </a:solidFill>
              </a:rPr>
              <a:t>Outreach services </a:t>
            </a:r>
          </a:p>
          <a:p>
            <a:pPr marL="171450" indent="-171450">
              <a:buFont typeface="Arial" panose="020B0604020202020204" pitchFamily="34" charset="0"/>
              <a:buChar char="•"/>
            </a:pPr>
            <a:r>
              <a:rPr lang="en-US" sz="2400" dirty="0" smtClean="0">
                <a:solidFill>
                  <a:schemeClr val="accent2">
                    <a:lumMod val="75000"/>
                  </a:schemeClr>
                </a:solidFill>
              </a:rPr>
              <a:t>Transportation for staff and survivors</a:t>
            </a:r>
          </a:p>
          <a:p>
            <a:pPr marL="171450" indent="-171450">
              <a:buFont typeface="Arial" panose="020B0604020202020204" pitchFamily="34" charset="0"/>
              <a:buChar char="•"/>
            </a:pPr>
            <a:r>
              <a:rPr lang="en-US" sz="2400" dirty="0" smtClean="0">
                <a:solidFill>
                  <a:schemeClr val="accent2">
                    <a:lumMod val="75000"/>
                  </a:schemeClr>
                </a:solidFill>
              </a:rPr>
              <a:t>Paying PLE for their expertise in system development</a:t>
            </a:r>
          </a:p>
          <a:p>
            <a:pPr marL="171450" indent="-171450">
              <a:buFont typeface="Arial" panose="020B0604020202020204" pitchFamily="34" charset="0"/>
              <a:buChar char="•"/>
            </a:pPr>
            <a:r>
              <a:rPr lang="en-US" sz="2400" dirty="0" smtClean="0">
                <a:solidFill>
                  <a:schemeClr val="accent2">
                    <a:lumMod val="75000"/>
                  </a:schemeClr>
                </a:solidFill>
              </a:rPr>
              <a:t>Operating costs</a:t>
            </a:r>
          </a:p>
          <a:p>
            <a:pPr marL="171450" indent="-171450">
              <a:buFont typeface="Arial" panose="020B0604020202020204" pitchFamily="34" charset="0"/>
              <a:buChar char="•"/>
            </a:pPr>
            <a:r>
              <a:rPr lang="en-US" sz="2400" dirty="0" smtClean="0">
                <a:solidFill>
                  <a:schemeClr val="accent2">
                    <a:lumMod val="75000"/>
                  </a:schemeClr>
                </a:solidFill>
              </a:rPr>
              <a:t>Other!</a:t>
            </a:r>
            <a:endParaRPr lang="en-US" sz="2400" dirty="0">
              <a:solidFill>
                <a:schemeClr val="accent2">
                  <a:lumMod val="75000"/>
                </a:schemeClr>
              </a:solidFill>
            </a:endParaRPr>
          </a:p>
        </p:txBody>
      </p:sp>
      <p:sp>
        <p:nvSpPr>
          <p:cNvPr id="3" name="AutoShape 2" descr="https://usc-powerpoint.officeapps.live.com/pods/GetClipboardImage.ashx?Id=16031ac1-9d68-44c9-891b-dd34456a849d&amp;DC=PUS4&amp;pkey=9f1fcf54-db4a-4700-abdb-e03f72673b28&amp;wdwaccluster=PUS4"/>
          <p:cNvSpPr>
            <a:spLocks noChangeAspect="1" noChangeArrowheads="1"/>
          </p:cNvSpPr>
          <p:nvPr/>
        </p:nvSpPr>
        <p:spPr bwMode="auto">
          <a:xfrm>
            <a:off x="219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54024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Data Collection and Reporting</a:t>
            </a:r>
            <a:endParaRPr lang="en-US" b="1" dirty="0"/>
          </a:p>
        </p:txBody>
      </p:sp>
      <p:sp>
        <p:nvSpPr>
          <p:cNvPr id="4" name="Content Placeholder 3"/>
          <p:cNvSpPr>
            <a:spLocks noGrp="1"/>
          </p:cNvSpPr>
          <p:nvPr>
            <p:ph sz="half" idx="2"/>
          </p:nvPr>
        </p:nvSpPr>
        <p:spPr>
          <a:xfrm>
            <a:off x="6172199" y="1825625"/>
            <a:ext cx="5369943" cy="4351338"/>
          </a:xfrm>
        </p:spPr>
        <p:txBody>
          <a:bodyPr/>
          <a:lstStyle/>
          <a:p>
            <a:r>
              <a:rPr lang="en-US" sz="2600" b="1" dirty="0" smtClean="0">
                <a:solidFill>
                  <a:schemeClr val="accent2">
                    <a:lumMod val="75000"/>
                  </a:schemeClr>
                </a:solidFill>
              </a:rPr>
              <a:t>Current work-</a:t>
            </a:r>
            <a:r>
              <a:rPr lang="en-US" sz="2600" b="1" dirty="0" err="1" smtClean="0">
                <a:solidFill>
                  <a:schemeClr val="accent2">
                    <a:lumMod val="75000"/>
                  </a:schemeClr>
                </a:solidFill>
              </a:rPr>
              <a:t>arounds</a:t>
            </a:r>
            <a:r>
              <a:rPr lang="en-US" sz="2600" b="1" dirty="0" smtClean="0">
                <a:solidFill>
                  <a:schemeClr val="accent2">
                    <a:lumMod val="75000"/>
                  </a:schemeClr>
                </a:solidFill>
              </a:rPr>
              <a:t> for survivors:</a:t>
            </a:r>
          </a:p>
          <a:p>
            <a:pPr lvl="1"/>
            <a:r>
              <a:rPr lang="en-US" dirty="0" smtClean="0"/>
              <a:t>Coding in the data system if entered by non- victims services providers.</a:t>
            </a:r>
          </a:p>
          <a:p>
            <a:pPr lvl="1"/>
            <a:r>
              <a:rPr lang="en-US" dirty="0" smtClean="0"/>
              <a:t>Discussion of needs outside of case conferencing for coded survivors on the BNL</a:t>
            </a:r>
          </a:p>
          <a:p>
            <a:pPr lvl="1"/>
            <a:r>
              <a:rPr lang="en-US" dirty="0" smtClean="0"/>
              <a:t>When opportunities arrive in case conf. discussions/nothing identifiable is shared. </a:t>
            </a:r>
            <a:endParaRPr lang="en-US" dirty="0"/>
          </a:p>
        </p:txBody>
      </p:sp>
      <p:sp>
        <p:nvSpPr>
          <p:cNvPr id="6" name="Content Placeholder 3"/>
          <p:cNvSpPr>
            <a:spLocks noGrp="1"/>
          </p:cNvSpPr>
          <p:nvPr>
            <p:ph sz="half" idx="2"/>
          </p:nvPr>
        </p:nvSpPr>
        <p:spPr>
          <a:xfrm>
            <a:off x="605287" y="1825625"/>
            <a:ext cx="5181600" cy="4351338"/>
          </a:xfrm>
        </p:spPr>
        <p:txBody>
          <a:bodyPr>
            <a:normAutofit/>
          </a:bodyPr>
          <a:lstStyle/>
          <a:p>
            <a:r>
              <a:rPr lang="en-US" b="1" dirty="0" smtClean="0">
                <a:solidFill>
                  <a:schemeClr val="accent2">
                    <a:lumMod val="75000"/>
                  </a:schemeClr>
                </a:solidFill>
              </a:rPr>
              <a:t>HMIS System Engagement</a:t>
            </a:r>
          </a:p>
          <a:p>
            <a:pPr lvl="1"/>
            <a:r>
              <a:rPr lang="en-US" dirty="0" smtClean="0"/>
              <a:t>Planning for a comparable database to meet HUD’s reporting and systems performance measures</a:t>
            </a:r>
          </a:p>
          <a:p>
            <a:pPr lvl="1"/>
            <a:r>
              <a:rPr lang="en-US" dirty="0" smtClean="0"/>
              <a:t>De-aggregation and coding for safety measures</a:t>
            </a:r>
            <a:endParaRPr lang="en-US" dirty="0" smtClean="0"/>
          </a:p>
          <a:p>
            <a:pPr lvl="1"/>
            <a:endParaRPr lang="en-US" dirty="0" smtClean="0"/>
          </a:p>
        </p:txBody>
      </p:sp>
    </p:spTree>
    <p:extLst>
      <p:ext uri="{BB962C8B-B14F-4D97-AF65-F5344CB8AC3E}">
        <p14:creationId xmlns:p14="http://schemas.microsoft.com/office/powerpoint/2010/main" val="2864280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359335" y="344482"/>
            <a:ext cx="5769665" cy="1200329"/>
          </a:xfrm>
          <a:prstGeom prst="rect">
            <a:avLst/>
          </a:prstGeom>
          <a:noFill/>
        </p:spPr>
        <p:txBody>
          <a:bodyPr wrap="square" rtlCol="0">
            <a:spAutoFit/>
          </a:bodyPr>
          <a:lstStyle/>
          <a:p>
            <a:pPr algn="ctr"/>
            <a:r>
              <a:rPr lang="en-US" sz="2400" dirty="0" smtClean="0">
                <a:ea typeface="+mn-lt"/>
                <a:cs typeface="+mn-lt"/>
              </a:rPr>
              <a:t>CQI - Process </a:t>
            </a:r>
            <a:r>
              <a:rPr lang="en-US" sz="2400" dirty="0">
                <a:ea typeface="+mn-lt"/>
                <a:cs typeface="+mn-lt"/>
              </a:rPr>
              <a:t>and framework to track </a:t>
            </a:r>
            <a:r>
              <a:rPr lang="en-US" sz="2400" dirty="0">
                <a:cs typeface="Calibri"/>
              </a:rPr>
              <a:t>and evaluate </a:t>
            </a:r>
            <a:r>
              <a:rPr lang="en-US" sz="2400" dirty="0" smtClean="0">
                <a:cs typeface="Calibri"/>
              </a:rPr>
              <a:t>progress in </a:t>
            </a:r>
            <a:r>
              <a:rPr lang="en-US" sz="2400" dirty="0">
                <a:cs typeface="Calibri"/>
              </a:rPr>
              <a:t>achieving goals and objectives</a:t>
            </a:r>
            <a:endParaRPr lang="en-US" sz="2400" dirty="0">
              <a:cs typeface="Calibri"/>
            </a:endParaRPr>
          </a:p>
        </p:txBody>
      </p:sp>
      <p:graphicFrame>
        <p:nvGraphicFramePr>
          <p:cNvPr id="14" name="Diagram 13"/>
          <p:cNvGraphicFramePr/>
          <p:nvPr>
            <p:extLst>
              <p:ext uri="{D42A27DB-BD31-4B8C-83A1-F6EECF244321}">
                <p14:modId xmlns:p14="http://schemas.microsoft.com/office/powerpoint/2010/main" val="4040708983"/>
              </p:ext>
            </p:extLst>
          </p:nvPr>
        </p:nvGraphicFramePr>
        <p:xfrm>
          <a:off x="1752600" y="1295401"/>
          <a:ext cx="8686800" cy="53445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597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ed1e42b-3b16-4c4c-980e-db513e605f0f">
      <UserInfo>
        <DisplayName>Michele LaFleur</DisplayName>
        <AccountId>18045</AccountId>
        <AccountType/>
      </UserInfo>
      <UserInfo>
        <DisplayName>Keleigh Pereira</DisplayName>
        <AccountId>17810</AccountId>
        <AccountType/>
      </UserInfo>
      <UserInfo>
        <DisplayName>Brooke Murphy</DisplayName>
        <AccountId>18565</AccountId>
        <AccountType/>
      </UserInfo>
      <UserInfo>
        <DisplayName>Shaundell Diaz</DisplayName>
        <AccountId>22520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C0E4106B05AB4D96F170762C7FAB0E" ma:contentTypeVersion="13" ma:contentTypeDescription="Create a new document." ma:contentTypeScope="" ma:versionID="81419b8494eb94527c2d946e431c782d">
  <xsd:schema xmlns:xsd="http://www.w3.org/2001/XMLSchema" xmlns:xs="http://www.w3.org/2001/XMLSchema" xmlns:p="http://schemas.microsoft.com/office/2006/metadata/properties" xmlns:ns2="34601aee-bbde-49f2-ad42-bc13d499bb79" xmlns:ns3="2ed1e42b-3b16-4c4c-980e-db513e605f0f" targetNamespace="http://schemas.microsoft.com/office/2006/metadata/properties" ma:root="true" ma:fieldsID="fbe643ce4b9af35340185d4adc6d1f0d" ns2:_="" ns3:_="">
    <xsd:import namespace="34601aee-bbde-49f2-ad42-bc13d499bb79"/>
    <xsd:import namespace="2ed1e42b-3b16-4c4c-980e-db513e605f0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01aee-bbde-49f2-ad42-bc13d499b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ed1e42b-3b16-4c4c-980e-db513e605f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F2495F-BF62-48F3-A59E-EB1CFD9BE203}">
  <ds:schemaRefs>
    <ds:schemaRef ds:uri="http://purl.org/dc/terms/"/>
    <ds:schemaRef ds:uri="2ed1e42b-3b16-4c4c-980e-db513e605f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34601aee-bbde-49f2-ad42-bc13d499bb79"/>
    <ds:schemaRef ds:uri="http://www.w3.org/XML/1998/namespace"/>
    <ds:schemaRef ds:uri="http://purl.org/dc/dcmitype/"/>
  </ds:schemaRefs>
</ds:datastoreItem>
</file>

<file path=customXml/itemProps2.xml><?xml version="1.0" encoding="utf-8"?>
<ds:datastoreItem xmlns:ds="http://schemas.openxmlformats.org/officeDocument/2006/customXml" ds:itemID="{03BB7C38-422A-4AF4-B0E3-3F4961AD7F02}">
  <ds:schemaRefs>
    <ds:schemaRef ds:uri="http://schemas.microsoft.com/sharepoint/v3/contenttype/forms"/>
  </ds:schemaRefs>
</ds:datastoreItem>
</file>

<file path=customXml/itemProps3.xml><?xml version="1.0" encoding="utf-8"?>
<ds:datastoreItem xmlns:ds="http://schemas.openxmlformats.org/officeDocument/2006/customXml" ds:itemID="{84BFBFBA-83BC-43D9-AAA8-0941D80373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01aee-bbde-49f2-ad42-bc13d499bb79"/>
    <ds:schemaRef ds:uri="2ed1e42b-3b16-4c4c-980e-db513e605f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20550</TotalTime>
  <Words>3798</Words>
  <Application>Microsoft Office PowerPoint</Application>
  <PresentationFormat>Widescreen</PresentationFormat>
  <Paragraphs>237</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Three County  Continuum of Care </vt:lpstr>
      <vt:lpstr>Some Components of the DV Expansion Project</vt:lpstr>
      <vt:lpstr>PowerPoint Presentation</vt:lpstr>
      <vt:lpstr>Cross CE Systems Partnership Development </vt:lpstr>
      <vt:lpstr>           CoC and Match Funding Uses</vt:lpstr>
      <vt:lpstr>          Data Collection and Reporting</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County CoC Coordinated Entry Partners</dc:title>
  <dc:creator>Michele LaFleur</dc:creator>
  <cp:lastModifiedBy>Keleigh Pereira</cp:lastModifiedBy>
  <cp:revision>449</cp:revision>
  <cp:lastPrinted>2022-03-24T15:49:20Z</cp:lastPrinted>
  <dcterms:created xsi:type="dcterms:W3CDTF">2019-09-08T17:44:03Z</dcterms:created>
  <dcterms:modified xsi:type="dcterms:W3CDTF">2022-04-07T20:47:50Z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0x010100DEC0E4106B05AB4D96F170762C7FAB0E</vt:lpwstr>
  </property>
</Properties>
</file>