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257" r:id="rId5"/>
    <p:sldId id="324" r:id="rId6"/>
    <p:sldId id="325" r:id="rId7"/>
    <p:sldId id="328" r:id="rId8"/>
    <p:sldId id="327" r:id="rId9"/>
    <p:sldId id="336" r:id="rId10"/>
    <p:sldId id="337" r:id="rId11"/>
    <p:sldId id="338" r:id="rId12"/>
    <p:sldId id="339" r:id="rId13"/>
    <p:sldId id="340" r:id="rId14"/>
    <p:sldId id="341" r:id="rId15"/>
    <p:sldId id="304" r:id="rId16"/>
  </p:sldIdLst>
  <p:sldSz cx="12192000" cy="6858000"/>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DBE48"/>
    <a:srgbClr val="0097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D418D87-1C30-3216-4F1F-114448ABE095}" v="1" dt="2020-01-23T18:26:33.115"/>
    <p1510:client id="{25854429-76BB-FE9F-5180-C45ABB9A49BC}" v="2" dt="2021-01-06T13:42:31.116"/>
    <p1510:client id="{6219CD09-4C2E-44CE-206C-44C86F4846AD}" v="1077" dt="2021-01-06T15:46:42.148"/>
    <p1510:client id="{66CE5079-8558-A4FE-D014-95B46880F12D}" v="2" dt="2020-09-23T18:45:44.353"/>
    <p1510:client id="{C7F7AAC5-8A3B-B769-2484-16E053FADC8C}" v="161" dt="2020-12-31T13:19:11.25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6395" autoAdjust="0"/>
  </p:normalViewPr>
  <p:slideViewPr>
    <p:cSldViewPr snapToGrid="0">
      <p:cViewPr varScale="1">
        <p:scale>
          <a:sx n="111" d="100"/>
          <a:sy n="111" d="100"/>
        </p:scale>
        <p:origin x="594" y="102"/>
      </p:cViewPr>
      <p:guideLst/>
    </p:cSldViewPr>
  </p:slideViewPr>
  <p:notesTextViewPr>
    <p:cViewPr>
      <p:scale>
        <a:sx n="1" d="1"/>
        <a:sy n="1" d="1"/>
      </p:scale>
      <p:origin x="0" y="0"/>
    </p:cViewPr>
  </p:notesTextViewPr>
  <p:notesViewPr>
    <p:cSldViewPr snapToGrid="0">
      <p:cViewPr varScale="1">
        <p:scale>
          <a:sx n="113" d="100"/>
          <a:sy n="113" d="100"/>
        </p:scale>
        <p:origin x="2418" y="11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28440" cy="351737"/>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5265809" y="1"/>
            <a:ext cx="4028440" cy="351737"/>
          </a:xfrm>
          <a:prstGeom prst="rect">
            <a:avLst/>
          </a:prstGeom>
        </p:spPr>
        <p:txBody>
          <a:bodyPr vert="horz" lIns="93177" tIns="46589" rIns="93177" bIns="46589" rtlCol="0"/>
          <a:lstStyle>
            <a:lvl1pPr algn="r">
              <a:defRPr sz="1200"/>
            </a:lvl1pPr>
          </a:lstStyle>
          <a:p>
            <a:fld id="{F8A2C20F-1F60-43DF-9B22-92063957A9E8}" type="datetimeFigureOut">
              <a:rPr lang="en-US" smtClean="0"/>
              <a:t>3/24/2022</a:t>
            </a:fld>
            <a:endParaRPr lang="en-US"/>
          </a:p>
        </p:txBody>
      </p:sp>
      <p:sp>
        <p:nvSpPr>
          <p:cNvPr id="4" name="Slide Image Placeholder 3"/>
          <p:cNvSpPr>
            <a:spLocks noGrp="1" noRot="1" noChangeAspect="1"/>
          </p:cNvSpPr>
          <p:nvPr>
            <p:ph type="sldImg" idx="2"/>
          </p:nvPr>
        </p:nvSpPr>
        <p:spPr>
          <a:xfrm>
            <a:off x="2546350" y="876300"/>
            <a:ext cx="4203700" cy="2365375"/>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929640" y="3373754"/>
            <a:ext cx="7437120" cy="2760346"/>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58664"/>
            <a:ext cx="4028440" cy="351736"/>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5265809" y="6658664"/>
            <a:ext cx="4028440" cy="351736"/>
          </a:xfrm>
          <a:prstGeom prst="rect">
            <a:avLst/>
          </a:prstGeom>
        </p:spPr>
        <p:txBody>
          <a:bodyPr vert="horz" lIns="93177" tIns="46589" rIns="93177" bIns="46589" rtlCol="0" anchor="b"/>
          <a:lstStyle>
            <a:lvl1pPr algn="r">
              <a:defRPr sz="1200"/>
            </a:lvl1pPr>
          </a:lstStyle>
          <a:p>
            <a:fld id="{AEE7B51E-F235-473B-8AC5-FC7C5034DF3D}" type="slidenum">
              <a:rPr lang="en-US" smtClean="0"/>
              <a:t>‹#›</a:t>
            </a:fld>
            <a:endParaRPr lang="en-US"/>
          </a:p>
        </p:txBody>
      </p:sp>
    </p:spTree>
    <p:extLst>
      <p:ext uri="{BB962C8B-B14F-4D97-AF65-F5344CB8AC3E}">
        <p14:creationId xmlns:p14="http://schemas.microsoft.com/office/powerpoint/2010/main" val="8601173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E7B51E-F235-473B-8AC5-FC7C5034DF3D}" type="slidenum">
              <a:rPr lang="en-US" smtClean="0"/>
              <a:t>1</a:t>
            </a:fld>
            <a:endParaRPr lang="en-US"/>
          </a:p>
        </p:txBody>
      </p:sp>
    </p:spTree>
    <p:extLst>
      <p:ext uri="{BB962C8B-B14F-4D97-AF65-F5344CB8AC3E}">
        <p14:creationId xmlns:p14="http://schemas.microsoft.com/office/powerpoint/2010/main" val="27779298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client records are created in HMIS with name, </a:t>
            </a:r>
            <a:r>
              <a:rPr lang="en-US" dirty="0" err="1" smtClean="0"/>
              <a:t>DoB</a:t>
            </a:r>
            <a:r>
              <a:rPr lang="en-US" dirty="0" smtClean="0"/>
              <a:t>, SSN, and basic demographics completed according to the client's signed release and information they are willing to </a:t>
            </a:r>
            <a:r>
              <a:rPr lang="en-US" dirty="0" err="1" smtClean="0"/>
              <a:t>share.Clients</a:t>
            </a:r>
            <a:r>
              <a:rPr lang="en-US" dirty="0" smtClean="0"/>
              <a:t> are enrolled in the coordinated entry project and their current living situation is recorded (current living situation is a required data element to collect for those in coordinated entry at each contact)Client vulnerability assessments are entered in HMIS and the clients are referred to the by names </a:t>
            </a:r>
            <a:r>
              <a:rPr lang="en-US" dirty="0" err="1" smtClean="0"/>
              <a:t>listAfter</a:t>
            </a:r>
            <a:r>
              <a:rPr lang="en-US" dirty="0" smtClean="0"/>
              <a:t> a referral is made for the client during case conferencing, </a:t>
            </a:r>
            <a:r>
              <a:rPr lang="en-US" dirty="0" err="1" smtClean="0"/>
              <a:t>Shaundell</a:t>
            </a:r>
            <a:r>
              <a:rPr lang="en-US" dirty="0" smtClean="0"/>
              <a:t> goes into the HMIS and refers that client to the project (to capture required data elements on referrals from coordinated entry)Programs then either accept the referral and enroll the client or present a reason not to accept the referral and return that client to the by names list. (whether or not a referral was accepted and why not is a required data element to report)</a:t>
            </a:r>
            <a:endParaRPr lang="en-US" dirty="0"/>
          </a:p>
        </p:txBody>
      </p:sp>
      <p:sp>
        <p:nvSpPr>
          <p:cNvPr id="4" name="Slide Number Placeholder 3"/>
          <p:cNvSpPr>
            <a:spLocks noGrp="1"/>
          </p:cNvSpPr>
          <p:nvPr>
            <p:ph type="sldNum" sz="quarter" idx="10"/>
          </p:nvPr>
        </p:nvSpPr>
        <p:spPr/>
        <p:txBody>
          <a:bodyPr/>
          <a:lstStyle/>
          <a:p>
            <a:fld id="{AEE7B51E-F235-473B-8AC5-FC7C5034DF3D}" type="slidenum">
              <a:rPr lang="en-US" smtClean="0"/>
              <a:t>10</a:t>
            </a:fld>
            <a:endParaRPr lang="en-US"/>
          </a:p>
        </p:txBody>
      </p:sp>
    </p:spTree>
    <p:extLst>
      <p:ext uri="{BB962C8B-B14F-4D97-AF65-F5344CB8AC3E}">
        <p14:creationId xmlns:p14="http://schemas.microsoft.com/office/powerpoint/2010/main" val="40639030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r>
              <a:rPr lang="en-US" dirty="0" smtClean="0"/>
              <a:t>Survivors face</a:t>
            </a:r>
            <a:r>
              <a:rPr lang="en-US" baseline="0" dirty="0" smtClean="0"/>
              <a:t> many barriers to finding and maintaining safe and stable housing and we understand that our system requires modifications based on providing safe access and individualized supports/reduced risks.  We need to develop a framework that recognizes the impacts of trauma specifically to survivors and emphasis on physical and emotional safety. </a:t>
            </a:r>
            <a:r>
              <a:rPr lang="en-US" dirty="0" smtClean="0"/>
              <a:t>May include a different process for assessment &amp; model of access:</a:t>
            </a:r>
          </a:p>
          <a:p>
            <a:pPr marL="174708" indent="-174708" defTabSz="931774">
              <a:buFont typeface="Arial" panose="020B0604020202020204" pitchFamily="34" charset="0"/>
              <a:buChar char="•"/>
            </a:pPr>
            <a:r>
              <a:rPr lang="en-US" dirty="0" smtClean="0"/>
              <a:t>different access points, and tools for households fleeing domestic violence/sexual assault</a:t>
            </a:r>
          </a:p>
          <a:p>
            <a:pPr marL="174708" indent="-174708" defTabSz="931774">
              <a:buFont typeface="Arial" panose="020B0604020202020204" pitchFamily="34" charset="0"/>
              <a:buChar char="•"/>
            </a:pPr>
            <a:r>
              <a:rPr lang="en-US" dirty="0" smtClean="0"/>
              <a:t>Could be decentralized/separate or be integrated in some way</a:t>
            </a:r>
            <a:endParaRPr lang="en-US" dirty="0" smtClean="0"/>
          </a:p>
          <a:p>
            <a:endParaRPr lang="en-US" dirty="0"/>
          </a:p>
        </p:txBody>
      </p:sp>
      <p:sp>
        <p:nvSpPr>
          <p:cNvPr id="4" name="Slide Number Placeholder 3"/>
          <p:cNvSpPr>
            <a:spLocks noGrp="1"/>
          </p:cNvSpPr>
          <p:nvPr>
            <p:ph type="sldNum" sz="quarter" idx="10"/>
          </p:nvPr>
        </p:nvSpPr>
        <p:spPr/>
        <p:txBody>
          <a:bodyPr/>
          <a:lstStyle/>
          <a:p>
            <a:fld id="{AEE7B51E-F235-473B-8AC5-FC7C5034DF3D}" type="slidenum">
              <a:rPr lang="en-US" smtClean="0"/>
              <a:t>11</a:t>
            </a:fld>
            <a:endParaRPr lang="en-US"/>
          </a:p>
        </p:txBody>
      </p:sp>
    </p:spTree>
    <p:extLst>
      <p:ext uri="{BB962C8B-B14F-4D97-AF65-F5344CB8AC3E}">
        <p14:creationId xmlns:p14="http://schemas.microsoft.com/office/powerpoint/2010/main" val="12093061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Reminder: April 15</a:t>
            </a:r>
            <a:r>
              <a:rPr lang="en-US" baseline="30000" dirty="0" smtClean="0"/>
              <a:t>th</a:t>
            </a:r>
            <a:r>
              <a:rPr lang="en-US" dirty="0" smtClean="0"/>
              <a:t> training on CE in HMIS – 1-3pm</a:t>
            </a:r>
            <a:r>
              <a:rPr lang="en-US" dirty="0"/>
              <a:t>– Case conferencing discussion/ Conducting Coordinated Entry Assessment, Events, and data tracking in HMIS.</a:t>
            </a:r>
          </a:p>
          <a:p>
            <a:endParaRPr lang="en-US" dirty="0"/>
          </a:p>
        </p:txBody>
      </p:sp>
      <p:sp>
        <p:nvSpPr>
          <p:cNvPr id="4" name="Slide Number Placeholder 3"/>
          <p:cNvSpPr>
            <a:spLocks noGrp="1"/>
          </p:cNvSpPr>
          <p:nvPr>
            <p:ph type="sldNum" sz="quarter" idx="10"/>
          </p:nvPr>
        </p:nvSpPr>
        <p:spPr/>
        <p:txBody>
          <a:bodyPr/>
          <a:lstStyle/>
          <a:p>
            <a:fld id="{AEE7B51E-F235-473B-8AC5-FC7C5034DF3D}" type="slidenum">
              <a:rPr lang="en-US" smtClean="0"/>
              <a:t>12</a:t>
            </a:fld>
            <a:endParaRPr lang="en-US"/>
          </a:p>
        </p:txBody>
      </p:sp>
    </p:spTree>
    <p:extLst>
      <p:ext uri="{BB962C8B-B14F-4D97-AF65-F5344CB8AC3E}">
        <p14:creationId xmlns:p14="http://schemas.microsoft.com/office/powerpoint/2010/main" val="14129324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46350" y="361950"/>
            <a:ext cx="4203700" cy="2365375"/>
          </a:xfrm>
        </p:spPr>
      </p:sp>
      <p:sp>
        <p:nvSpPr>
          <p:cNvPr id="3" name="Notes Placeholder 2"/>
          <p:cNvSpPr>
            <a:spLocks noGrp="1"/>
          </p:cNvSpPr>
          <p:nvPr>
            <p:ph type="body" idx="1"/>
          </p:nvPr>
        </p:nvSpPr>
        <p:spPr>
          <a:xfrm>
            <a:off x="929640" y="2875326"/>
            <a:ext cx="7437120" cy="3636646"/>
          </a:xfrm>
        </p:spPr>
        <p:txBody>
          <a:bodyPr/>
          <a:lstStyle/>
          <a:p>
            <a:pPr lvl="0" fontAlgn="base"/>
            <a:r>
              <a:rPr lang="en-US" dirty="0"/>
              <a:t>To give a sense of the Coordinated Entry work we do.  </a:t>
            </a:r>
            <a:endParaRPr lang="en-US" dirty="0"/>
          </a:p>
          <a:p>
            <a:pPr lvl="0" fontAlgn="base"/>
            <a:endParaRPr lang="en-US" dirty="0" smtClean="0"/>
          </a:p>
          <a:p>
            <a:pPr lvl="0" fontAlgn="base"/>
            <a:r>
              <a:rPr lang="en-US" dirty="0" smtClean="0"/>
              <a:t>It includes work that is being done to provide triage support to people that are at risk of homelessness, and diversion efforts to keep someone from entering into homelessness.  Once someone has entered into homelessness, we are assessing for emergency shelter, basic needs, street outreach.  And then the system </a:t>
            </a:r>
            <a:r>
              <a:rPr lang="en-US" dirty="0"/>
              <a:t>purpose </a:t>
            </a:r>
            <a:r>
              <a:rPr lang="en-US" dirty="0"/>
              <a:t>is to provide equity to </a:t>
            </a:r>
            <a:r>
              <a:rPr lang="en-US" dirty="0"/>
              <a:t>housing access.  </a:t>
            </a:r>
          </a:p>
          <a:p>
            <a:pPr lvl="0" fontAlgn="base"/>
            <a:endParaRPr lang="en-US" dirty="0"/>
          </a:p>
          <a:p>
            <a:pPr lvl="1" fontAlgn="base"/>
            <a:r>
              <a:rPr lang="en-US" dirty="0"/>
              <a:t>partner agencies work to provide assessments for people experiencing homelessness – sheltered or unsheltered. Often these agencies are working with this family or individual in outreach or case management. </a:t>
            </a:r>
            <a:r>
              <a:rPr lang="en-US" dirty="0"/>
              <a:t>the </a:t>
            </a:r>
            <a:r>
              <a:rPr lang="en-US" dirty="0"/>
              <a:t>COC then builds a by names </a:t>
            </a:r>
            <a:r>
              <a:rPr lang="en-US" dirty="0"/>
              <a:t>list through our data system, </a:t>
            </a:r>
            <a:r>
              <a:rPr lang="en-US" dirty="0"/>
              <a:t>in order of vulnerability </a:t>
            </a:r>
            <a:r>
              <a:rPr lang="en-US" dirty="0" err="1"/>
              <a:t>score..the</a:t>
            </a:r>
            <a:r>
              <a:rPr lang="en-US" dirty="0"/>
              <a:t> person with the highest vulnerability is placed at the top.  </a:t>
            </a:r>
            <a:r>
              <a:rPr lang="en-US" dirty="0"/>
              <a:t>When we say “vulnerability level”, we mean vulnerability to the elements of homelessness.  It’s important to remember that our partner agencies are working with a broader number of those in homelessness than they assess for the CE system.</a:t>
            </a:r>
            <a:endParaRPr lang="en-US" sz="1100" dirty="0"/>
          </a:p>
          <a:p>
            <a:pPr lvl="1" fontAlgn="base"/>
            <a:endParaRPr lang="en-US" dirty="0"/>
          </a:p>
          <a:p>
            <a:pPr rtl="0" fontAlgn="base"/>
            <a:r>
              <a:rPr lang="en-US" b="1" dirty="0"/>
              <a:t>Step 1: Standardized access: </a:t>
            </a:r>
            <a:r>
              <a:rPr lang="en-US" dirty="0"/>
              <a:t>Ensures all those seeking access to their community’s homelessness system engage the system through the same coordinated and standardized process regardless of where or how they present for services.  </a:t>
            </a:r>
          </a:p>
          <a:p>
            <a:pPr rtl="0" fontAlgn="base"/>
            <a:r>
              <a:rPr lang="en-US" dirty="0"/>
              <a:t>Step 2: </a:t>
            </a:r>
            <a:r>
              <a:rPr lang="en-US" b="1" dirty="0"/>
              <a:t>Standardized screening and assessment: </a:t>
            </a:r>
            <a:r>
              <a:rPr lang="en-US" dirty="0"/>
              <a:t>Uses a standardized approach for all those presenting for homelessness assistance to gather information on factors that can prevent and end their homelessness and inform the types of services and housing that meet their needs and strengths. </a:t>
            </a:r>
          </a:p>
          <a:p>
            <a:pPr rtl="0" fontAlgn="base"/>
            <a:r>
              <a:rPr lang="en-US" dirty="0"/>
              <a:t>Step 3: </a:t>
            </a:r>
            <a:r>
              <a:rPr lang="en-US" b="1" dirty="0"/>
              <a:t>Standardized prioritization: </a:t>
            </a:r>
            <a:r>
              <a:rPr lang="en-US" dirty="0"/>
              <a:t>Ensures that those with the most severe service needs and levels of vulnerability are prioritized for limited housing and other non-emergency homelessness assistance resources that meet their needs.  </a:t>
            </a:r>
          </a:p>
          <a:p>
            <a:pPr rtl="0" fontAlgn="base"/>
            <a:r>
              <a:rPr lang="en-US" dirty="0"/>
              <a:t>Step 4: </a:t>
            </a:r>
            <a:r>
              <a:rPr lang="en-US" b="1" dirty="0"/>
              <a:t>Coordinated referral: </a:t>
            </a:r>
            <a:r>
              <a:rPr lang="en-US" dirty="0"/>
              <a:t>Ensures that someone can be referred to any homelessness dedicated housing and services for which they qualify and are prioritized for across the entire community.  </a:t>
            </a:r>
          </a:p>
          <a:p>
            <a:pPr rtl="0" fontAlgn="base"/>
            <a:r>
              <a:rPr lang="en-US" dirty="0"/>
              <a:t> </a:t>
            </a:r>
          </a:p>
          <a:p>
            <a:endParaRPr lang="en-US" dirty="0"/>
          </a:p>
        </p:txBody>
      </p:sp>
      <p:sp>
        <p:nvSpPr>
          <p:cNvPr id="4" name="Slide Number Placeholder 3"/>
          <p:cNvSpPr>
            <a:spLocks noGrp="1"/>
          </p:cNvSpPr>
          <p:nvPr>
            <p:ph type="sldNum" sz="quarter" idx="10"/>
          </p:nvPr>
        </p:nvSpPr>
        <p:spPr/>
        <p:txBody>
          <a:bodyPr/>
          <a:lstStyle/>
          <a:p>
            <a:fld id="{AEE7B51E-F235-473B-8AC5-FC7C5034DF3D}" type="slidenum">
              <a:rPr lang="en-US" smtClean="0"/>
              <a:t>2</a:t>
            </a:fld>
            <a:endParaRPr lang="en-US" dirty="0"/>
          </a:p>
        </p:txBody>
      </p:sp>
    </p:spTree>
    <p:extLst>
      <p:ext uri="{BB962C8B-B14F-4D97-AF65-F5344CB8AC3E}">
        <p14:creationId xmlns:p14="http://schemas.microsoft.com/office/powerpoint/2010/main" val="5603182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603500" y="252413"/>
            <a:ext cx="3987800" cy="2243137"/>
          </a:xfrm>
        </p:spPr>
      </p:sp>
      <p:sp>
        <p:nvSpPr>
          <p:cNvPr id="3" name="Notes Placeholder 2"/>
          <p:cNvSpPr>
            <a:spLocks noGrp="1"/>
          </p:cNvSpPr>
          <p:nvPr>
            <p:ph type="body" idx="1"/>
          </p:nvPr>
        </p:nvSpPr>
        <p:spPr>
          <a:xfrm>
            <a:off x="226130" y="2565348"/>
            <a:ext cx="8911142" cy="3613324"/>
          </a:xfrm>
        </p:spPr>
        <p:txBody>
          <a:bodyPr/>
          <a:lstStyle/>
          <a:p>
            <a:pPr lvl="1" fontAlgn="base"/>
            <a:r>
              <a:rPr lang="en-US" dirty="0"/>
              <a:t>main </a:t>
            </a:r>
            <a:r>
              <a:rPr lang="en-US" dirty="0"/>
              <a:t>purposes of coordinated entry is to ensure that people with the most severe service needs and levels of vulnerability are prioritized for housing and homeless assistance. HUD’s policy is that people experiencing chronic homelessness should be prioritized for permanent supportive housing. </a:t>
            </a:r>
            <a:endParaRPr lang="en-US" dirty="0"/>
          </a:p>
          <a:p>
            <a:pPr lvl="1" fontAlgn="base"/>
            <a:endParaRPr lang="en-US" dirty="0"/>
          </a:p>
          <a:p>
            <a:pPr lvl="1" fontAlgn="base"/>
            <a:r>
              <a:rPr lang="en-US" dirty="0"/>
              <a:t>In </a:t>
            </a:r>
            <a:r>
              <a:rPr lang="en-US" dirty="0"/>
              <a:t>addition to prioritizing people experiencing chronic homelessness, the coordinated entry process prioritizes people who are more likely to need some form of assistance to end their homelessness or who are more vulnerable to the effects of homelessness. </a:t>
            </a:r>
            <a:endParaRPr lang="en-US" dirty="0"/>
          </a:p>
          <a:p>
            <a:pPr lvl="1" fontAlgn="base"/>
            <a:endParaRPr lang="en-US" dirty="0"/>
          </a:p>
          <a:p>
            <a:pPr fontAlgn="base"/>
            <a:r>
              <a:rPr lang="en-US" dirty="0"/>
              <a:t>Prioritization principles must be consistently applied and may reflect the following vulnerability factors:  </a:t>
            </a:r>
            <a:endParaRPr lang="en-US" sz="1400" dirty="0"/>
          </a:p>
          <a:p>
            <a:pPr fontAlgn="base"/>
            <a:r>
              <a:rPr lang="en-US" dirty="0"/>
              <a:t> </a:t>
            </a:r>
            <a:endParaRPr lang="en-US" sz="1400" b="1" dirty="0"/>
          </a:p>
          <a:p>
            <a:pPr fontAlgn="base"/>
            <a:r>
              <a:rPr lang="en-US" b="1" dirty="0"/>
              <a:t> significant health or behavioral health challenges or functional </a:t>
            </a:r>
            <a:r>
              <a:rPr lang="en-US" b="1" dirty="0" smtClean="0"/>
              <a:t>impairments</a:t>
            </a:r>
            <a:endParaRPr lang="en-US" dirty="0"/>
          </a:p>
          <a:p>
            <a:pPr fontAlgn="base"/>
            <a:r>
              <a:rPr lang="en-US" b="1" dirty="0"/>
              <a:t>high utilization of crisis or emergency services, including emergency rooms, jails, and psychiatric facilities to meet basic needs;  </a:t>
            </a:r>
          </a:p>
          <a:p>
            <a:pPr fontAlgn="base"/>
            <a:r>
              <a:rPr lang="en-US" b="1" dirty="0"/>
              <a:t>the extent to which </a:t>
            </a:r>
            <a:r>
              <a:rPr lang="en-US" b="1" dirty="0" smtClean="0"/>
              <a:t>people are </a:t>
            </a:r>
            <a:r>
              <a:rPr lang="en-US" b="1" dirty="0"/>
              <a:t>unsheltered;  </a:t>
            </a:r>
          </a:p>
          <a:p>
            <a:pPr fontAlgn="base"/>
            <a:r>
              <a:rPr lang="en-US" b="1" dirty="0"/>
              <a:t> vulnerability to illness or death;  </a:t>
            </a:r>
          </a:p>
          <a:p>
            <a:pPr fontAlgn="base"/>
            <a:r>
              <a:rPr lang="en-US" dirty="0"/>
              <a:t> </a:t>
            </a:r>
            <a:r>
              <a:rPr lang="en-US" b="1" dirty="0"/>
              <a:t>risk of continued homelessness;  </a:t>
            </a:r>
          </a:p>
          <a:p>
            <a:pPr fontAlgn="base"/>
            <a:r>
              <a:rPr lang="en-US" b="1" dirty="0"/>
              <a:t>vulnerability to victimization</a:t>
            </a:r>
            <a:r>
              <a:rPr lang="en-US" dirty="0"/>
              <a:t>, including physical assault, trafficking, or sex work; or  </a:t>
            </a:r>
          </a:p>
          <a:p>
            <a:pPr fontAlgn="base"/>
            <a:r>
              <a:rPr lang="en-US" dirty="0"/>
              <a:t>other factors determined by the community and based on severity of needs.  </a:t>
            </a:r>
          </a:p>
          <a:p>
            <a:pPr lvl="1" fontAlgn="base"/>
            <a:endParaRPr lang="en-US" dirty="0"/>
          </a:p>
          <a:p>
            <a:pPr lvl="1" fontAlgn="base"/>
            <a:r>
              <a:rPr lang="en-US" dirty="0"/>
              <a:t>Our </a:t>
            </a:r>
            <a:r>
              <a:rPr lang="en-US" dirty="0"/>
              <a:t>community uses a community specific assessment tool that is a built out </a:t>
            </a:r>
            <a:r>
              <a:rPr lang="en-US" dirty="0" err="1"/>
              <a:t>ot</a:t>
            </a:r>
            <a:r>
              <a:rPr lang="en-US" dirty="0"/>
              <a:t> the Arizona </a:t>
            </a:r>
            <a:r>
              <a:rPr lang="en-US" dirty="0" err="1"/>
              <a:t>Mattrix</a:t>
            </a:r>
            <a:r>
              <a:rPr lang="en-US" dirty="0"/>
              <a:t>.  Each week there is a case conferencing meeting in each </a:t>
            </a:r>
            <a:r>
              <a:rPr lang="en-US" dirty="0"/>
              <a:t>community. We </a:t>
            </a:r>
            <a:r>
              <a:rPr lang="en-US" dirty="0"/>
              <a:t>follow our COC’s written standards for prioritization, we hold a CE committee that provides feedback quarterly to how the system is running, and we specifically work to be sure that our housing system follows HUD’s expectations. </a:t>
            </a:r>
          </a:p>
          <a:p>
            <a:endParaRPr lang="en-US" dirty="0"/>
          </a:p>
        </p:txBody>
      </p:sp>
      <p:sp>
        <p:nvSpPr>
          <p:cNvPr id="4" name="Slide Number Placeholder 3"/>
          <p:cNvSpPr>
            <a:spLocks noGrp="1"/>
          </p:cNvSpPr>
          <p:nvPr>
            <p:ph type="sldNum" sz="quarter" idx="10"/>
          </p:nvPr>
        </p:nvSpPr>
        <p:spPr/>
        <p:txBody>
          <a:bodyPr/>
          <a:lstStyle/>
          <a:p>
            <a:fld id="{AEE7B51E-F235-473B-8AC5-FC7C5034DF3D}" type="slidenum">
              <a:rPr lang="en-US" smtClean="0"/>
              <a:t>3</a:t>
            </a:fld>
            <a:endParaRPr lang="en-US" dirty="0"/>
          </a:p>
        </p:txBody>
      </p:sp>
    </p:spTree>
    <p:extLst>
      <p:ext uri="{BB962C8B-B14F-4D97-AF65-F5344CB8AC3E}">
        <p14:creationId xmlns:p14="http://schemas.microsoft.com/office/powerpoint/2010/main" val="27691471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list of our current coordinated entry partnerships across the continuum.</a:t>
            </a:r>
            <a:r>
              <a:rPr lang="en-US" baseline="0" dirty="0"/>
              <a:t>  You will notice that some say </a:t>
            </a:r>
            <a:r>
              <a:rPr lang="en-US" baseline="0" dirty="0" smtClean="0"/>
              <a:t>“assessors”  </a:t>
            </a:r>
            <a:r>
              <a:rPr lang="en-US" baseline="0" dirty="0"/>
              <a:t>these are people currently trained or being trained on conducting vulnerability </a:t>
            </a:r>
            <a:r>
              <a:rPr lang="en-US" baseline="0" dirty="0" smtClean="0"/>
              <a:t>assessments.</a:t>
            </a:r>
            <a:endParaRPr lang="en-US" baseline="0" dirty="0" smtClean="0"/>
          </a:p>
          <a:p>
            <a:endParaRPr lang="en-US" baseline="0" dirty="0" smtClean="0"/>
          </a:p>
          <a:p>
            <a:pPr defTabSz="931774">
              <a:defRPr/>
            </a:pPr>
            <a:r>
              <a:rPr lang="en-US" dirty="0"/>
              <a:t>In identifying placements from the Coordinated Entry by-names list into YHDP Project placements, this community will prioritize the following, in a housing first*, low-barrier, youth choice, and Multisite centralized access, meaning at several locations in a community, sometimes referred to as hubs or a hybrid approach. </a:t>
            </a:r>
            <a:endParaRPr lang="en-US" b="0" i="0" dirty="0" smtClean="0">
              <a:effectLst/>
            </a:endParaRPr>
          </a:p>
          <a:p>
            <a:endParaRPr lang="en-US" dirty="0"/>
          </a:p>
        </p:txBody>
      </p:sp>
      <p:sp>
        <p:nvSpPr>
          <p:cNvPr id="4" name="Slide Number Placeholder 3"/>
          <p:cNvSpPr>
            <a:spLocks noGrp="1"/>
          </p:cNvSpPr>
          <p:nvPr>
            <p:ph type="sldNum" sz="quarter" idx="10"/>
          </p:nvPr>
        </p:nvSpPr>
        <p:spPr/>
        <p:txBody>
          <a:bodyPr/>
          <a:lstStyle/>
          <a:p>
            <a:fld id="{AEE7B51E-F235-473B-8AC5-FC7C5034DF3D}" type="slidenum">
              <a:rPr lang="en-US" smtClean="0"/>
              <a:t>4</a:t>
            </a:fld>
            <a:endParaRPr lang="en-US"/>
          </a:p>
        </p:txBody>
      </p:sp>
    </p:spTree>
    <p:extLst>
      <p:ext uri="{BB962C8B-B14F-4D97-AF65-F5344CB8AC3E}">
        <p14:creationId xmlns:p14="http://schemas.microsoft.com/office/powerpoint/2010/main" val="25689836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E7B51E-F235-473B-8AC5-FC7C5034DF3D}" type="slidenum">
              <a:rPr lang="en-US" smtClean="0"/>
              <a:t>5</a:t>
            </a:fld>
            <a:endParaRPr lang="en-US"/>
          </a:p>
        </p:txBody>
      </p:sp>
    </p:spTree>
    <p:extLst>
      <p:ext uri="{BB962C8B-B14F-4D97-AF65-F5344CB8AC3E}">
        <p14:creationId xmlns:p14="http://schemas.microsoft.com/office/powerpoint/2010/main" val="41022834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Trauma Informed programs and services should recognize the full impact of trauma and understand how to assist and support trauma victims. The program’s policies, its rules, activities, and everything else that guides the program must be integrated with an understanding of trauma and thereby promote safety, safe spaces (Physical/Social Environment) and steps toward reconnection and recovery (Herman, 1992; SAMHSA, 2015). </a:t>
            </a:r>
          </a:p>
          <a:p>
            <a:endParaRPr lang="en-US" dirty="0"/>
          </a:p>
        </p:txBody>
      </p:sp>
      <p:sp>
        <p:nvSpPr>
          <p:cNvPr id="4" name="Slide Number Placeholder 3"/>
          <p:cNvSpPr>
            <a:spLocks noGrp="1"/>
          </p:cNvSpPr>
          <p:nvPr>
            <p:ph type="sldNum" sz="quarter" idx="10"/>
          </p:nvPr>
        </p:nvSpPr>
        <p:spPr/>
        <p:txBody>
          <a:bodyPr/>
          <a:lstStyle/>
          <a:p>
            <a:fld id="{AEE7B51E-F235-473B-8AC5-FC7C5034DF3D}" type="slidenum">
              <a:rPr lang="en-US" smtClean="0"/>
              <a:t>6</a:t>
            </a:fld>
            <a:endParaRPr lang="en-US"/>
          </a:p>
        </p:txBody>
      </p:sp>
    </p:spTree>
    <p:extLst>
      <p:ext uri="{BB962C8B-B14F-4D97-AF65-F5344CB8AC3E}">
        <p14:creationId xmlns:p14="http://schemas.microsoft.com/office/powerpoint/2010/main" val="2343413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19760" y="3326256"/>
            <a:ext cx="8249508" cy="2807844"/>
          </a:xfrm>
        </p:spPr>
        <p:txBody>
          <a:bodyPr/>
          <a:lstStyle/>
          <a:p>
            <a:pPr fontAlgn="base"/>
            <a:r>
              <a:rPr lang="en-US" dirty="0"/>
              <a:t> HUD issued a final rule </a:t>
            </a:r>
            <a:r>
              <a:rPr lang="en-US" dirty="0" smtClean="0"/>
              <a:t>in December of 2015 </a:t>
            </a:r>
            <a:r>
              <a:rPr lang="en-US" dirty="0"/>
              <a:t>on the definition of “chronically homeless” used in the Continuum of Care </a:t>
            </a:r>
            <a:r>
              <a:rPr lang="en-US" dirty="0" smtClean="0"/>
              <a:t>Program.  </a:t>
            </a:r>
            <a:endParaRPr lang="en-US" dirty="0"/>
          </a:p>
        </p:txBody>
      </p:sp>
      <p:sp>
        <p:nvSpPr>
          <p:cNvPr id="4" name="Slide Number Placeholder 3"/>
          <p:cNvSpPr>
            <a:spLocks noGrp="1"/>
          </p:cNvSpPr>
          <p:nvPr>
            <p:ph type="sldNum" sz="quarter" idx="10"/>
          </p:nvPr>
        </p:nvSpPr>
        <p:spPr/>
        <p:txBody>
          <a:bodyPr/>
          <a:lstStyle/>
          <a:p>
            <a:fld id="{AEE7B51E-F235-473B-8AC5-FC7C5034DF3D}" type="slidenum">
              <a:rPr lang="en-US" smtClean="0"/>
              <a:t>7</a:t>
            </a:fld>
            <a:endParaRPr lang="en-US"/>
          </a:p>
        </p:txBody>
      </p:sp>
    </p:spTree>
    <p:extLst>
      <p:ext uri="{BB962C8B-B14F-4D97-AF65-F5344CB8AC3E}">
        <p14:creationId xmlns:p14="http://schemas.microsoft.com/office/powerpoint/2010/main" val="9212947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19760" y="3326256"/>
            <a:ext cx="8249508" cy="2807844"/>
          </a:xfrm>
        </p:spPr>
        <p:txBody>
          <a:bodyPr/>
          <a:lstStyle/>
          <a:p>
            <a:pPr fontAlgn="base"/>
            <a:r>
              <a:rPr lang="en-US" dirty="0"/>
              <a:t> </a:t>
            </a:r>
          </a:p>
          <a:p>
            <a:pPr fontAlgn="base"/>
            <a:r>
              <a:rPr lang="en-US" dirty="0"/>
              <a:t>Category 1 – Literal Homelessness </a:t>
            </a:r>
          </a:p>
          <a:p>
            <a:pPr fontAlgn="base"/>
            <a:r>
              <a:rPr lang="en-US" dirty="0"/>
              <a:t>Youth, including pregnant and parenting youth, in the following living situations: </a:t>
            </a:r>
          </a:p>
          <a:p>
            <a:pPr fontAlgn="base"/>
            <a:r>
              <a:rPr lang="en-US" dirty="0"/>
              <a:t>• Shelter including emergency shelter, transitional housing, or hotel or motel paid by government or </a:t>
            </a:r>
          </a:p>
          <a:p>
            <a:pPr fontAlgn="base"/>
            <a:r>
              <a:rPr lang="en-US" dirty="0"/>
              <a:t>charity; </a:t>
            </a:r>
          </a:p>
          <a:p>
            <a:pPr fontAlgn="base"/>
            <a:r>
              <a:rPr lang="en-US" dirty="0"/>
              <a:t>• Street or other place not meant for human habitation (ex. car, garage, park, abandoned building); </a:t>
            </a:r>
            <a:r>
              <a:rPr lang="en-US" b="1" dirty="0"/>
              <a:t>OR</a:t>
            </a:r>
            <a:r>
              <a:rPr lang="en-US" dirty="0"/>
              <a:t> </a:t>
            </a:r>
          </a:p>
          <a:p>
            <a:pPr fontAlgn="base"/>
            <a:r>
              <a:rPr lang="en-US" dirty="0"/>
              <a:t>• An institution (ex., jail, hospital, juvenile detention) that the youth is exiting and where the youth was a resident for </a:t>
            </a:r>
            <a:r>
              <a:rPr lang="en-US" i="1" dirty="0"/>
              <a:t>90 days or less </a:t>
            </a:r>
            <a:r>
              <a:rPr lang="en-US" b="1" dirty="0"/>
              <a:t>AND </a:t>
            </a:r>
            <a:r>
              <a:rPr lang="en-US" dirty="0"/>
              <a:t>the youth resided in emergency shelter or place not meant for human </a:t>
            </a:r>
          </a:p>
          <a:p>
            <a:pPr fontAlgn="base"/>
            <a:r>
              <a:rPr lang="en-US" dirty="0"/>
              <a:t>habitation immediately prior to entering that institution. </a:t>
            </a:r>
          </a:p>
          <a:p>
            <a:pPr fontAlgn="base"/>
            <a:r>
              <a:rPr lang="en-US" dirty="0"/>
              <a:t> </a:t>
            </a:r>
          </a:p>
          <a:p>
            <a:pPr fontAlgn="base"/>
            <a:r>
              <a:rPr lang="en-US" dirty="0"/>
              <a:t>Category 2 – Imminent Risk of Homelessness </a:t>
            </a:r>
          </a:p>
          <a:p>
            <a:pPr fontAlgn="base"/>
            <a:r>
              <a:rPr lang="en-US" dirty="0"/>
              <a:t>Youth, including pregnant and parenting youth, in the following living situations: </a:t>
            </a:r>
          </a:p>
          <a:p>
            <a:pPr fontAlgn="base"/>
            <a:r>
              <a:rPr lang="en-US" dirty="0"/>
              <a:t>• In own housing, but being evicted within 14 days; </a:t>
            </a:r>
          </a:p>
          <a:p>
            <a:pPr fontAlgn="base"/>
            <a:r>
              <a:rPr lang="en-US" dirty="0"/>
              <a:t>• A hotel or motel paid for by someone other than a government or charitable organization, including the youth, family, or friends where the youth cannot stay for more than 14 days (often due to lack of ability to continue paying); </a:t>
            </a:r>
            <a:r>
              <a:rPr lang="en-US" b="1" dirty="0"/>
              <a:t>OR</a:t>
            </a:r>
            <a:r>
              <a:rPr lang="en-US" dirty="0"/>
              <a:t> </a:t>
            </a:r>
          </a:p>
          <a:p>
            <a:pPr fontAlgn="base"/>
            <a:r>
              <a:rPr lang="en-US" dirty="0"/>
              <a:t>• With family or friends and being asked to leave within 14 days, which includes: </a:t>
            </a:r>
          </a:p>
          <a:p>
            <a:pPr fontAlgn="base"/>
            <a:r>
              <a:rPr lang="en-US" dirty="0"/>
              <a:t> Youth staying with their biological parents, relatives, any individual they identify as family or a </a:t>
            </a:r>
          </a:p>
          <a:p>
            <a:pPr fontAlgn="base"/>
            <a:r>
              <a:rPr lang="en-US" dirty="0"/>
              <a:t>Friend </a:t>
            </a:r>
          </a:p>
          <a:p>
            <a:pPr fontAlgn="base"/>
            <a:r>
              <a:rPr lang="en-US" dirty="0"/>
              <a:t>Youth who are moving from one home to another “couch surfing” and cannot stay at their current home or “couch” </a:t>
            </a:r>
          </a:p>
          <a:p>
            <a:pPr fontAlgn="base"/>
            <a:r>
              <a:rPr lang="en-US" dirty="0"/>
              <a:t>or Youth who are in a legal guardianship </a:t>
            </a:r>
          </a:p>
          <a:p>
            <a:pPr fontAlgn="base"/>
            <a:r>
              <a:rPr lang="en-US" dirty="0"/>
              <a:t> </a:t>
            </a:r>
          </a:p>
          <a:p>
            <a:pPr fontAlgn="base"/>
            <a:r>
              <a:rPr lang="en-US" dirty="0"/>
              <a:t>Category 4 – Fleeing Violence </a:t>
            </a:r>
          </a:p>
          <a:p>
            <a:pPr fontAlgn="base"/>
            <a:r>
              <a:rPr lang="en-US" dirty="0"/>
              <a:t>Youth, including pregnant and parenting youth, fleeing or attempting to flee their housing or the place they are staying because of domestic violence, dating violence, sexual assault, stalking, or other dangerous or life threatening conditions related to violence that has taken place in the house or has made them afraid to return to the house, including: </a:t>
            </a:r>
          </a:p>
          <a:p>
            <a:pPr fontAlgn="base"/>
            <a:r>
              <a:rPr lang="en-US" dirty="0"/>
              <a:t>• Trading sex for housing; </a:t>
            </a:r>
          </a:p>
          <a:p>
            <a:pPr fontAlgn="base"/>
            <a:r>
              <a:rPr lang="en-US" dirty="0"/>
              <a:t>• Trafficking; </a:t>
            </a:r>
          </a:p>
          <a:p>
            <a:pPr fontAlgn="base"/>
            <a:r>
              <a:rPr lang="en-US" dirty="0"/>
              <a:t>• Physical abuse; </a:t>
            </a:r>
          </a:p>
          <a:p>
            <a:pPr fontAlgn="base"/>
            <a:r>
              <a:rPr lang="en-US" dirty="0"/>
              <a:t>• Emotional abuse, such as threats, intimidation, and exposure to trauma; </a:t>
            </a:r>
          </a:p>
          <a:p>
            <a:pPr fontAlgn="base"/>
            <a:r>
              <a:rPr lang="en-US" dirty="0"/>
              <a:t>• Family conflict that has caused a youth to feel physically or emotionally unsafe and unable to stay in </a:t>
            </a:r>
          </a:p>
          <a:p>
            <a:pPr fontAlgn="base"/>
            <a:r>
              <a:rPr lang="en-US" dirty="0"/>
              <a:t>their current living situation;* </a:t>
            </a:r>
          </a:p>
          <a:p>
            <a:pPr fontAlgn="base"/>
            <a:r>
              <a:rPr lang="en-US" dirty="0"/>
              <a:t>• Financial abuse, such as controlling a youth’s income or stealing a youth’s identity in order use their </a:t>
            </a:r>
          </a:p>
          <a:p>
            <a:pPr fontAlgn="base"/>
            <a:r>
              <a:rPr lang="en-US" dirty="0"/>
              <a:t>credit; </a:t>
            </a:r>
          </a:p>
          <a:p>
            <a:pPr fontAlgn="base"/>
            <a:r>
              <a:rPr lang="en-US" dirty="0"/>
              <a:t>• Violence (or perceived threat of violence) because of the youth’s sexual orientation or gender identity; </a:t>
            </a:r>
          </a:p>
          <a:p>
            <a:pPr fontAlgn="base"/>
            <a:r>
              <a:rPr lang="en-US" dirty="0"/>
              <a:t>• Active drug/illegal substance use in the youth’s current housing; </a:t>
            </a:r>
          </a:p>
          <a:p>
            <a:pPr fontAlgn="base"/>
            <a:r>
              <a:rPr lang="en-US" dirty="0"/>
              <a:t>• Gang or neighborhood violence that is being directed to a youth in their home;** OR </a:t>
            </a:r>
          </a:p>
          <a:p>
            <a:pPr fontAlgn="base"/>
            <a:r>
              <a:rPr lang="en-US" dirty="0"/>
              <a:t>• Other illegal activity in the household that is putting a youth or a youth’s child at risk </a:t>
            </a:r>
          </a:p>
          <a:p>
            <a:pPr fontAlgn="base"/>
            <a:r>
              <a:rPr lang="en-US" dirty="0"/>
              <a:t>Additionally, the youth must have no safe, alternative housing, resources or support networks to maintain or </a:t>
            </a:r>
          </a:p>
          <a:p>
            <a:pPr fontAlgn="base"/>
            <a:r>
              <a:rPr lang="en-US" dirty="0"/>
              <a:t>obtain permanent housing. </a:t>
            </a:r>
          </a:p>
          <a:p>
            <a:pPr fontAlgn="base"/>
            <a:r>
              <a:rPr lang="en-US" i="1" dirty="0"/>
              <a:t>*If youth are under the age of 18 you may be required to report family conflict resulting in abuse or</a:t>
            </a:r>
            <a:r>
              <a:rPr lang="en-US" dirty="0"/>
              <a:t> </a:t>
            </a:r>
          </a:p>
          <a:p>
            <a:pPr fontAlgn="base"/>
            <a:r>
              <a:rPr lang="en-US" i="1" dirty="0"/>
              <a:t>neglect to the local child welfare agency. It is important to understand the mandatory reporting laws for</a:t>
            </a:r>
            <a:r>
              <a:rPr lang="en-US" dirty="0"/>
              <a:t> </a:t>
            </a:r>
          </a:p>
          <a:p>
            <a:pPr fontAlgn="base"/>
            <a:r>
              <a:rPr lang="en-US" i="1" dirty="0"/>
              <a:t>child abuse and neglect in your local jurisdiction.</a:t>
            </a:r>
            <a:r>
              <a:rPr lang="en-US" dirty="0"/>
              <a:t> </a:t>
            </a:r>
          </a:p>
          <a:p>
            <a:pPr fontAlgn="base"/>
            <a:r>
              <a:rPr lang="en-US" i="1" dirty="0"/>
              <a:t>**Gang or neighborhood violence has to be directed at the youth in their home not just in the general</a:t>
            </a:r>
            <a:r>
              <a:rPr lang="en-US" dirty="0"/>
              <a:t> </a:t>
            </a:r>
          </a:p>
          <a:p>
            <a:pPr fontAlgn="base"/>
            <a:r>
              <a:rPr lang="en-US" i="1" dirty="0"/>
              <a:t>community to be eligible under category 4.</a:t>
            </a:r>
            <a:r>
              <a:rPr lang="en-US" dirty="0"/>
              <a:t> </a:t>
            </a:r>
          </a:p>
          <a:p>
            <a:pPr fontAlgn="base"/>
            <a:r>
              <a:rPr lang="en-US" dirty="0"/>
              <a:t> </a:t>
            </a:r>
          </a:p>
          <a:p>
            <a:endParaRPr lang="en-US" dirty="0"/>
          </a:p>
        </p:txBody>
      </p:sp>
      <p:sp>
        <p:nvSpPr>
          <p:cNvPr id="4" name="Slide Number Placeholder 3"/>
          <p:cNvSpPr>
            <a:spLocks noGrp="1"/>
          </p:cNvSpPr>
          <p:nvPr>
            <p:ph type="sldNum" sz="quarter" idx="10"/>
          </p:nvPr>
        </p:nvSpPr>
        <p:spPr/>
        <p:txBody>
          <a:bodyPr/>
          <a:lstStyle/>
          <a:p>
            <a:fld id="{AEE7B51E-F235-473B-8AC5-FC7C5034DF3D}" type="slidenum">
              <a:rPr lang="en-US" smtClean="0"/>
              <a:t>8</a:t>
            </a:fld>
            <a:endParaRPr lang="en-US"/>
          </a:p>
        </p:txBody>
      </p:sp>
    </p:spTree>
    <p:extLst>
      <p:ext uri="{BB962C8B-B14F-4D97-AF65-F5344CB8AC3E}">
        <p14:creationId xmlns:p14="http://schemas.microsoft.com/office/powerpoint/2010/main" val="29302894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19760" y="3326256"/>
            <a:ext cx="8249508" cy="2807844"/>
          </a:xfrm>
        </p:spPr>
        <p:txBody>
          <a:bodyPr/>
          <a:lstStyle/>
          <a:p>
            <a:pPr fontAlgn="base"/>
            <a:r>
              <a:rPr lang="en-US" dirty="0"/>
              <a:t> </a:t>
            </a:r>
          </a:p>
          <a:p>
            <a:pPr fontAlgn="base"/>
            <a:r>
              <a:rPr lang="en-US" dirty="0"/>
              <a:t>Category 1 – Literal Homelessness </a:t>
            </a:r>
          </a:p>
          <a:p>
            <a:pPr fontAlgn="base"/>
            <a:r>
              <a:rPr lang="en-US" dirty="0"/>
              <a:t>Youth, including pregnant and parenting youth, in the following living situations: </a:t>
            </a:r>
          </a:p>
          <a:p>
            <a:pPr fontAlgn="base"/>
            <a:r>
              <a:rPr lang="en-US" dirty="0"/>
              <a:t>• Shelter including emergency shelter, transitional housing, or hotel or motel paid by government or </a:t>
            </a:r>
          </a:p>
          <a:p>
            <a:pPr fontAlgn="base"/>
            <a:r>
              <a:rPr lang="en-US" dirty="0"/>
              <a:t>charity; </a:t>
            </a:r>
          </a:p>
          <a:p>
            <a:pPr fontAlgn="base"/>
            <a:r>
              <a:rPr lang="en-US" dirty="0"/>
              <a:t>• Street or other place not meant for human habitation (ex. car, garage, park, abandoned building); </a:t>
            </a:r>
            <a:r>
              <a:rPr lang="en-US" b="1" dirty="0"/>
              <a:t>OR</a:t>
            </a:r>
            <a:r>
              <a:rPr lang="en-US" dirty="0"/>
              <a:t> </a:t>
            </a:r>
          </a:p>
          <a:p>
            <a:pPr fontAlgn="base"/>
            <a:r>
              <a:rPr lang="en-US" dirty="0"/>
              <a:t>• An institution (ex., jail, hospital, juvenile detention) that the youth is exiting and where the youth was a resident for </a:t>
            </a:r>
            <a:r>
              <a:rPr lang="en-US" i="1" dirty="0"/>
              <a:t>90 days or less </a:t>
            </a:r>
            <a:r>
              <a:rPr lang="en-US" b="1" dirty="0"/>
              <a:t>AND </a:t>
            </a:r>
            <a:r>
              <a:rPr lang="en-US" dirty="0"/>
              <a:t>the youth resided in emergency shelter or place not meant for human </a:t>
            </a:r>
          </a:p>
          <a:p>
            <a:pPr fontAlgn="base"/>
            <a:r>
              <a:rPr lang="en-US" dirty="0"/>
              <a:t>habitation immediately prior to entering that institution. </a:t>
            </a:r>
          </a:p>
          <a:p>
            <a:pPr fontAlgn="base"/>
            <a:r>
              <a:rPr lang="en-US" dirty="0"/>
              <a:t> </a:t>
            </a:r>
          </a:p>
          <a:p>
            <a:pPr fontAlgn="base"/>
            <a:r>
              <a:rPr lang="en-US" dirty="0"/>
              <a:t>Category 2 – Imminent Risk of Homelessness </a:t>
            </a:r>
          </a:p>
          <a:p>
            <a:pPr fontAlgn="base"/>
            <a:r>
              <a:rPr lang="en-US" dirty="0"/>
              <a:t>Youth, including pregnant and parenting youth, in the following living situations: </a:t>
            </a:r>
          </a:p>
          <a:p>
            <a:pPr fontAlgn="base"/>
            <a:r>
              <a:rPr lang="en-US" dirty="0"/>
              <a:t>• In own housing, but being evicted within 14 days; </a:t>
            </a:r>
          </a:p>
          <a:p>
            <a:pPr fontAlgn="base"/>
            <a:r>
              <a:rPr lang="en-US" dirty="0"/>
              <a:t>• A hotel or motel paid for by someone other than a government or charitable organization, including the youth, family, or friends where the youth cannot stay for more than 14 days (often due to lack of ability to continue paying); </a:t>
            </a:r>
            <a:r>
              <a:rPr lang="en-US" b="1" dirty="0"/>
              <a:t>OR</a:t>
            </a:r>
            <a:r>
              <a:rPr lang="en-US" dirty="0"/>
              <a:t> </a:t>
            </a:r>
          </a:p>
          <a:p>
            <a:pPr fontAlgn="base"/>
            <a:r>
              <a:rPr lang="en-US" dirty="0"/>
              <a:t>• With family or friends and being asked to leave within 14 days, which includes: </a:t>
            </a:r>
          </a:p>
          <a:p>
            <a:pPr fontAlgn="base"/>
            <a:r>
              <a:rPr lang="en-US" dirty="0"/>
              <a:t> Youth staying with their biological parents, relatives, any individual they identify as family or a </a:t>
            </a:r>
          </a:p>
          <a:p>
            <a:pPr fontAlgn="base"/>
            <a:r>
              <a:rPr lang="en-US" dirty="0"/>
              <a:t>Friend </a:t>
            </a:r>
          </a:p>
          <a:p>
            <a:pPr fontAlgn="base"/>
            <a:r>
              <a:rPr lang="en-US" dirty="0"/>
              <a:t>Youth who are moving from one home to another “couch surfing” and cannot stay at their current home or “couch” </a:t>
            </a:r>
          </a:p>
          <a:p>
            <a:pPr fontAlgn="base"/>
            <a:r>
              <a:rPr lang="en-US" dirty="0"/>
              <a:t>or Youth who are in a legal guardianship </a:t>
            </a:r>
          </a:p>
          <a:p>
            <a:pPr fontAlgn="base"/>
            <a:r>
              <a:rPr lang="en-US" dirty="0"/>
              <a:t> </a:t>
            </a:r>
          </a:p>
          <a:p>
            <a:pPr fontAlgn="base"/>
            <a:r>
              <a:rPr lang="en-US" dirty="0"/>
              <a:t>Category 4 – Fleeing Violence </a:t>
            </a:r>
          </a:p>
          <a:p>
            <a:pPr fontAlgn="base"/>
            <a:r>
              <a:rPr lang="en-US" dirty="0"/>
              <a:t>Youth, including pregnant and parenting youth, fleeing or attempting to flee their housing or the place they are staying because of domestic violence, dating violence, sexual assault, stalking, or other dangerous or life threatening conditions related to violence that has taken place in the house or has made them afraid to return to the house, including: </a:t>
            </a:r>
          </a:p>
          <a:p>
            <a:pPr fontAlgn="base"/>
            <a:r>
              <a:rPr lang="en-US" dirty="0"/>
              <a:t>• Trading sex for housing; </a:t>
            </a:r>
          </a:p>
          <a:p>
            <a:pPr fontAlgn="base"/>
            <a:r>
              <a:rPr lang="en-US" dirty="0"/>
              <a:t>• Trafficking; </a:t>
            </a:r>
          </a:p>
          <a:p>
            <a:pPr fontAlgn="base"/>
            <a:r>
              <a:rPr lang="en-US" dirty="0"/>
              <a:t>• Physical abuse; </a:t>
            </a:r>
          </a:p>
          <a:p>
            <a:pPr fontAlgn="base"/>
            <a:r>
              <a:rPr lang="en-US" dirty="0"/>
              <a:t>• Emotional abuse, such as threats, intimidation, and exposure to trauma; </a:t>
            </a:r>
          </a:p>
          <a:p>
            <a:pPr fontAlgn="base"/>
            <a:r>
              <a:rPr lang="en-US" dirty="0"/>
              <a:t>• Family conflict that has caused a youth to feel physically or emotionally unsafe and unable to stay in </a:t>
            </a:r>
          </a:p>
          <a:p>
            <a:pPr fontAlgn="base"/>
            <a:r>
              <a:rPr lang="en-US" dirty="0"/>
              <a:t>their current living situation;* </a:t>
            </a:r>
          </a:p>
          <a:p>
            <a:pPr fontAlgn="base"/>
            <a:r>
              <a:rPr lang="en-US" dirty="0"/>
              <a:t>• Financial abuse, such as controlling a youth’s income or stealing a youth’s identity in order use their </a:t>
            </a:r>
          </a:p>
          <a:p>
            <a:pPr fontAlgn="base"/>
            <a:r>
              <a:rPr lang="en-US" dirty="0"/>
              <a:t>credit; </a:t>
            </a:r>
          </a:p>
          <a:p>
            <a:pPr fontAlgn="base"/>
            <a:r>
              <a:rPr lang="en-US" dirty="0"/>
              <a:t>• Violence (or perceived threat of violence) because of the youth’s sexual orientation or gender identity; </a:t>
            </a:r>
          </a:p>
          <a:p>
            <a:pPr fontAlgn="base"/>
            <a:r>
              <a:rPr lang="en-US" dirty="0"/>
              <a:t>• Active drug/illegal substance use in the youth’s current housing; </a:t>
            </a:r>
          </a:p>
          <a:p>
            <a:pPr fontAlgn="base"/>
            <a:r>
              <a:rPr lang="en-US" dirty="0"/>
              <a:t>• Gang or neighborhood violence that is being directed to a youth in their home;** OR </a:t>
            </a:r>
          </a:p>
          <a:p>
            <a:pPr fontAlgn="base"/>
            <a:r>
              <a:rPr lang="en-US" dirty="0"/>
              <a:t>• Other illegal activity in the household that is putting a youth or a youth’s child at risk </a:t>
            </a:r>
          </a:p>
          <a:p>
            <a:pPr fontAlgn="base"/>
            <a:r>
              <a:rPr lang="en-US" dirty="0"/>
              <a:t>Additionally, the youth must have no safe, alternative housing, resources or support networks to maintain or </a:t>
            </a:r>
          </a:p>
          <a:p>
            <a:pPr fontAlgn="base"/>
            <a:r>
              <a:rPr lang="en-US" dirty="0"/>
              <a:t>obtain permanent housing. </a:t>
            </a:r>
          </a:p>
          <a:p>
            <a:pPr fontAlgn="base"/>
            <a:r>
              <a:rPr lang="en-US" i="1" dirty="0"/>
              <a:t>*If youth are under the age of 18 you may be required to report family conflict resulting in abuse or</a:t>
            </a:r>
            <a:r>
              <a:rPr lang="en-US" dirty="0"/>
              <a:t> </a:t>
            </a:r>
          </a:p>
          <a:p>
            <a:pPr fontAlgn="base"/>
            <a:r>
              <a:rPr lang="en-US" i="1" dirty="0"/>
              <a:t>neglect to the local child welfare agency. It is important to understand the mandatory reporting laws for</a:t>
            </a:r>
            <a:r>
              <a:rPr lang="en-US" dirty="0"/>
              <a:t> </a:t>
            </a:r>
          </a:p>
          <a:p>
            <a:pPr fontAlgn="base"/>
            <a:r>
              <a:rPr lang="en-US" i="1" dirty="0"/>
              <a:t>child abuse and neglect in your local jurisdiction.</a:t>
            </a:r>
            <a:r>
              <a:rPr lang="en-US" dirty="0"/>
              <a:t> </a:t>
            </a:r>
          </a:p>
          <a:p>
            <a:pPr fontAlgn="base"/>
            <a:r>
              <a:rPr lang="en-US" i="1" dirty="0"/>
              <a:t>**Gang or neighborhood violence has to be directed at the youth in their home not just in the general</a:t>
            </a:r>
            <a:r>
              <a:rPr lang="en-US" dirty="0"/>
              <a:t> </a:t>
            </a:r>
          </a:p>
          <a:p>
            <a:pPr fontAlgn="base"/>
            <a:r>
              <a:rPr lang="en-US" i="1" dirty="0"/>
              <a:t>community to be eligible under category 4.</a:t>
            </a:r>
            <a:r>
              <a:rPr lang="en-US" dirty="0"/>
              <a:t> </a:t>
            </a:r>
          </a:p>
          <a:p>
            <a:pPr fontAlgn="base"/>
            <a:r>
              <a:rPr lang="en-US" dirty="0"/>
              <a:t> </a:t>
            </a:r>
          </a:p>
          <a:p>
            <a:endParaRPr lang="en-US" dirty="0"/>
          </a:p>
        </p:txBody>
      </p:sp>
      <p:sp>
        <p:nvSpPr>
          <p:cNvPr id="4" name="Slide Number Placeholder 3"/>
          <p:cNvSpPr>
            <a:spLocks noGrp="1"/>
          </p:cNvSpPr>
          <p:nvPr>
            <p:ph type="sldNum" sz="quarter" idx="10"/>
          </p:nvPr>
        </p:nvSpPr>
        <p:spPr/>
        <p:txBody>
          <a:bodyPr/>
          <a:lstStyle/>
          <a:p>
            <a:fld id="{AEE7B51E-F235-473B-8AC5-FC7C5034DF3D}" type="slidenum">
              <a:rPr lang="en-US" smtClean="0"/>
              <a:t>9</a:t>
            </a:fld>
            <a:endParaRPr lang="en-US"/>
          </a:p>
        </p:txBody>
      </p:sp>
    </p:spTree>
    <p:extLst>
      <p:ext uri="{BB962C8B-B14F-4D97-AF65-F5344CB8AC3E}">
        <p14:creationId xmlns:p14="http://schemas.microsoft.com/office/powerpoint/2010/main" val="15745380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ACD3D35-E6F8-464C-A88D-4603CB244821}" type="datetime1">
              <a:rPr lang="en-US" smtClean="0"/>
              <a:t>3/24/2022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E7AA30-1415-44A0-BBCA-9FA5764A2A3F}" type="slidenum">
              <a:rPr lang="en-US" smtClean="0"/>
              <a:t>‹#›</a:t>
            </a:fld>
            <a:endParaRPr lang="en-US"/>
          </a:p>
        </p:txBody>
      </p:sp>
    </p:spTree>
    <p:extLst>
      <p:ext uri="{BB962C8B-B14F-4D97-AF65-F5344CB8AC3E}">
        <p14:creationId xmlns:p14="http://schemas.microsoft.com/office/powerpoint/2010/main" val="4050357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FCA12F-08F7-4A0E-ACF8-3A2D9CE0A979}" type="datetime1">
              <a:rPr lang="en-US" smtClean="0"/>
              <a:t>3/24/2022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E7AA30-1415-44A0-BBCA-9FA5764A2A3F}" type="slidenum">
              <a:rPr lang="en-US" smtClean="0"/>
              <a:t>‹#›</a:t>
            </a:fld>
            <a:endParaRPr lang="en-US"/>
          </a:p>
        </p:txBody>
      </p:sp>
    </p:spTree>
    <p:extLst>
      <p:ext uri="{BB962C8B-B14F-4D97-AF65-F5344CB8AC3E}">
        <p14:creationId xmlns:p14="http://schemas.microsoft.com/office/powerpoint/2010/main" val="1824140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A878A6-24EE-4F3A-A1AD-F37081BC6DA8}" type="datetime1">
              <a:rPr lang="en-US" smtClean="0"/>
              <a:t>3/24/2022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E7AA30-1415-44A0-BBCA-9FA5764A2A3F}" type="slidenum">
              <a:rPr lang="en-US" smtClean="0"/>
              <a:t>‹#›</a:t>
            </a:fld>
            <a:endParaRPr lang="en-US"/>
          </a:p>
        </p:txBody>
      </p:sp>
    </p:spTree>
    <p:extLst>
      <p:ext uri="{BB962C8B-B14F-4D97-AF65-F5344CB8AC3E}">
        <p14:creationId xmlns:p14="http://schemas.microsoft.com/office/powerpoint/2010/main" val="891453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9C3CE4E-55E4-4874-8C62-149BE76FAF1D}" type="datetime1">
              <a:rPr lang="en-US" smtClean="0"/>
              <a:t>3/24/2022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E7AA30-1415-44A0-BBCA-9FA5764A2A3F}" type="slidenum">
              <a:rPr lang="en-US" smtClean="0"/>
              <a:t>‹#›</a:t>
            </a:fld>
            <a:endParaRPr lang="en-US"/>
          </a:p>
        </p:txBody>
      </p:sp>
    </p:spTree>
    <p:extLst>
      <p:ext uri="{BB962C8B-B14F-4D97-AF65-F5344CB8AC3E}">
        <p14:creationId xmlns:p14="http://schemas.microsoft.com/office/powerpoint/2010/main" val="13334002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01C5AAB-E973-4905-B622-F40806E4F038}" type="datetime1">
              <a:rPr lang="en-US" smtClean="0"/>
              <a:t>3/24/2022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E7AA30-1415-44A0-BBCA-9FA5764A2A3F}" type="slidenum">
              <a:rPr lang="en-US" smtClean="0"/>
              <a:t>‹#›</a:t>
            </a:fld>
            <a:endParaRPr lang="en-US"/>
          </a:p>
        </p:txBody>
      </p:sp>
    </p:spTree>
    <p:extLst>
      <p:ext uri="{BB962C8B-B14F-4D97-AF65-F5344CB8AC3E}">
        <p14:creationId xmlns:p14="http://schemas.microsoft.com/office/powerpoint/2010/main" val="1205566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7553A65-7812-4AA4-B407-299EFD4A6FC0}" type="datetime1">
              <a:rPr lang="en-US" smtClean="0"/>
              <a:t>3/24/2022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E7AA30-1415-44A0-BBCA-9FA5764A2A3F}" type="slidenum">
              <a:rPr lang="en-US" smtClean="0"/>
              <a:t>‹#›</a:t>
            </a:fld>
            <a:endParaRPr lang="en-US"/>
          </a:p>
        </p:txBody>
      </p:sp>
    </p:spTree>
    <p:extLst>
      <p:ext uri="{BB962C8B-B14F-4D97-AF65-F5344CB8AC3E}">
        <p14:creationId xmlns:p14="http://schemas.microsoft.com/office/powerpoint/2010/main" val="1444822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B01AE18-355C-481E-8473-76F4F3558249}" type="datetime1">
              <a:rPr lang="en-US" smtClean="0"/>
              <a:t>3/24/2022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E7AA30-1415-44A0-BBCA-9FA5764A2A3F}" type="slidenum">
              <a:rPr lang="en-US" smtClean="0"/>
              <a:t>‹#›</a:t>
            </a:fld>
            <a:endParaRPr lang="en-US"/>
          </a:p>
        </p:txBody>
      </p:sp>
    </p:spTree>
    <p:extLst>
      <p:ext uri="{BB962C8B-B14F-4D97-AF65-F5344CB8AC3E}">
        <p14:creationId xmlns:p14="http://schemas.microsoft.com/office/powerpoint/2010/main" val="2701956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63EDA7B-7DBA-4030-80CE-EA81B3FA8F95}" type="datetime1">
              <a:rPr lang="en-US" smtClean="0"/>
              <a:t>3/24/2022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E7AA30-1415-44A0-BBCA-9FA5764A2A3F}" type="slidenum">
              <a:rPr lang="en-US" smtClean="0"/>
              <a:t>‹#›</a:t>
            </a:fld>
            <a:endParaRPr lang="en-US"/>
          </a:p>
        </p:txBody>
      </p:sp>
    </p:spTree>
    <p:extLst>
      <p:ext uri="{BB962C8B-B14F-4D97-AF65-F5344CB8AC3E}">
        <p14:creationId xmlns:p14="http://schemas.microsoft.com/office/powerpoint/2010/main" val="2318542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0A3E13-2F6D-44F0-A779-488D8666F6AA}" type="datetime1">
              <a:rPr lang="en-US" smtClean="0"/>
              <a:t>3/24/2022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E7AA30-1415-44A0-BBCA-9FA5764A2A3F}" type="slidenum">
              <a:rPr lang="en-US" smtClean="0"/>
              <a:t>‹#›</a:t>
            </a:fld>
            <a:endParaRPr lang="en-US"/>
          </a:p>
        </p:txBody>
      </p:sp>
    </p:spTree>
    <p:extLst>
      <p:ext uri="{BB962C8B-B14F-4D97-AF65-F5344CB8AC3E}">
        <p14:creationId xmlns:p14="http://schemas.microsoft.com/office/powerpoint/2010/main" val="1307311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28FA2B4-01C3-4840-9553-12E42A4366B4}" type="datetime1">
              <a:rPr lang="en-US" smtClean="0"/>
              <a:t>3/24/2022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E7AA30-1415-44A0-BBCA-9FA5764A2A3F}" type="slidenum">
              <a:rPr lang="en-US" smtClean="0"/>
              <a:t>‹#›</a:t>
            </a:fld>
            <a:endParaRPr lang="en-US"/>
          </a:p>
        </p:txBody>
      </p:sp>
    </p:spTree>
    <p:extLst>
      <p:ext uri="{BB962C8B-B14F-4D97-AF65-F5344CB8AC3E}">
        <p14:creationId xmlns:p14="http://schemas.microsoft.com/office/powerpoint/2010/main" val="3352287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14D64FB-A625-4D27-82FB-61CDD506066A}" type="datetime1">
              <a:rPr lang="en-US" smtClean="0"/>
              <a:t>3/24/2022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E7AA30-1415-44A0-BBCA-9FA5764A2A3F}" type="slidenum">
              <a:rPr lang="en-US" smtClean="0"/>
              <a:t>‹#›</a:t>
            </a:fld>
            <a:endParaRPr lang="en-US"/>
          </a:p>
        </p:txBody>
      </p:sp>
    </p:spTree>
    <p:extLst>
      <p:ext uri="{BB962C8B-B14F-4D97-AF65-F5344CB8AC3E}">
        <p14:creationId xmlns:p14="http://schemas.microsoft.com/office/powerpoint/2010/main" val="1733055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92B533-0159-47FF-BE4F-2F5C6B1A36E4}" type="datetime1">
              <a:rPr lang="en-US" smtClean="0"/>
              <a:t>3/24/2022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E7AA30-1415-44A0-BBCA-9FA5764A2A3F}" type="slidenum">
              <a:rPr lang="en-US" smtClean="0"/>
              <a:t>‹#›</a:t>
            </a:fld>
            <a:endParaRPr lang="en-US"/>
          </a:p>
        </p:txBody>
      </p:sp>
    </p:spTree>
    <p:extLst>
      <p:ext uri="{BB962C8B-B14F-4D97-AF65-F5344CB8AC3E}">
        <p14:creationId xmlns:p14="http://schemas.microsoft.com/office/powerpoint/2010/main" val="20891855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s://www.threecountycoc.communityaction.us/" TargetMode="External"/><Relationship Id="rId7" Type="http://schemas.openxmlformats.org/officeDocument/2006/relationships/hyperlink" Target="mailto:bmurphy@communityaction.us" TargetMode="External"/><Relationship Id="rId12" Type="http://schemas.openxmlformats.org/officeDocument/2006/relationships/hyperlink" Target="mailto:kwessels@dialself.net"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mailto:sdiaz@communityaction.us" TargetMode="External"/><Relationship Id="rId11" Type="http://schemas.openxmlformats.org/officeDocument/2006/relationships/hyperlink" Target="mailto:eforbush@servicenet.org" TargetMode="External"/><Relationship Id="rId5" Type="http://schemas.openxmlformats.org/officeDocument/2006/relationships/hyperlink" Target="mailto:mlafleur@communityaction.us" TargetMode="External"/><Relationship Id="rId10" Type="http://schemas.openxmlformats.org/officeDocument/2006/relationships/hyperlink" Target="mailto:jlevy@eliotchs.org" TargetMode="External"/><Relationship Id="rId4" Type="http://schemas.openxmlformats.org/officeDocument/2006/relationships/hyperlink" Target="mailto:kpereira@communityaction.us" TargetMode="External"/><Relationship Id="rId9"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191869" y="1124304"/>
            <a:ext cx="8166340" cy="2076096"/>
          </a:xfrm>
          <a:ln>
            <a:noFill/>
          </a:ln>
          <a:effectLst>
            <a:outerShdw blurRad="50800" dist="38100" dir="5400000" algn="t" rotWithShape="0">
              <a:prstClr val="black">
                <a:alpha val="40000"/>
              </a:prstClr>
            </a:outerShdw>
          </a:effectLst>
        </p:spPr>
        <p:txBody>
          <a:bodyPr vert="horz" lIns="91440" tIns="45720" rIns="91440" bIns="45720" rtlCol="0" anchor="b">
            <a:noAutofit/>
          </a:bodyPr>
          <a:lstStyle/>
          <a:p>
            <a:r>
              <a:rPr lang="en-US" b="1" dirty="0" smtClean="0">
                <a:latin typeface="Calibri Light"/>
                <a:cs typeface="Calibri Light"/>
              </a:rPr>
              <a:t>Three </a:t>
            </a:r>
            <a:r>
              <a:rPr lang="en-US" b="1" dirty="0">
                <a:latin typeface="Calibri Light"/>
                <a:cs typeface="Calibri Light"/>
              </a:rPr>
              <a:t>County </a:t>
            </a:r>
            <a:r>
              <a:rPr lang="en-US" b="1" dirty="0">
                <a:latin typeface="Calibri Light"/>
              </a:rPr>
              <a:t/>
            </a:r>
            <a:br>
              <a:rPr lang="en-US" b="1" dirty="0">
                <a:latin typeface="Calibri Light"/>
              </a:rPr>
            </a:br>
            <a:r>
              <a:rPr lang="en-US" b="1" dirty="0">
                <a:latin typeface="Calibri Light"/>
                <a:cs typeface="Calibri Light"/>
              </a:rPr>
              <a:t>Continuum of Care</a:t>
            </a:r>
            <a:r>
              <a:rPr lang="en-US" sz="6700" b="1" dirty="0">
                <a:latin typeface="Calibri Light"/>
              </a:rPr>
              <a:t/>
            </a:r>
            <a:br>
              <a:rPr lang="en-US" sz="6700" b="1" dirty="0">
                <a:latin typeface="Calibri Light"/>
              </a:rPr>
            </a:br>
            <a:endParaRPr lang="en-US" sz="4000" b="1" dirty="0">
              <a:latin typeface="Calibri Light"/>
              <a:cs typeface="Calibri Light"/>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9702" y="818108"/>
            <a:ext cx="2117746" cy="1252232"/>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09826" y="818108"/>
            <a:ext cx="2472864" cy="1020057"/>
          </a:xfrm>
          <a:prstGeom prst="rect">
            <a:avLst/>
          </a:prstGeom>
          <a:ln>
            <a:noFill/>
          </a:ln>
          <a:effectLst>
            <a:softEdge rad="0"/>
          </a:effectLst>
        </p:spPr>
      </p:pic>
      <p:pic>
        <p:nvPicPr>
          <p:cNvPr id="7" name="Picture 6"/>
          <p:cNvPicPr/>
          <p:nvPr/>
        </p:nvPicPr>
        <p:blipFill>
          <a:blip r:embed="rId5" cstate="print">
            <a:extLst>
              <a:ext uri="{28A0092B-C50C-407E-A947-70E740481C1C}">
                <a14:useLocalDpi xmlns:a14="http://schemas.microsoft.com/office/drawing/2010/main" val="0"/>
              </a:ext>
            </a:extLst>
          </a:blip>
          <a:stretch>
            <a:fillRect/>
          </a:stretch>
        </p:blipFill>
        <p:spPr>
          <a:xfrm>
            <a:off x="6754482" y="2777705"/>
            <a:ext cx="4770407" cy="3519577"/>
          </a:xfrm>
          <a:prstGeom prst="rect">
            <a:avLst/>
          </a:prstGeom>
        </p:spPr>
      </p:pic>
      <p:sp>
        <p:nvSpPr>
          <p:cNvPr id="3" name="Rectangle 2"/>
          <p:cNvSpPr/>
          <p:nvPr/>
        </p:nvSpPr>
        <p:spPr>
          <a:xfrm>
            <a:off x="569343" y="2709168"/>
            <a:ext cx="6564702" cy="2246769"/>
          </a:xfrm>
          <a:prstGeom prst="rect">
            <a:avLst/>
          </a:prstGeom>
        </p:spPr>
        <p:txBody>
          <a:bodyPr wrap="square">
            <a:spAutoFit/>
          </a:bodyPr>
          <a:lstStyle/>
          <a:p>
            <a:endParaRPr lang="en-US" sz="4000" b="1" dirty="0" smtClean="0">
              <a:solidFill>
                <a:schemeClr val="accent2">
                  <a:lumMod val="75000"/>
                </a:schemeClr>
              </a:solidFill>
              <a:latin typeface="Calibri Light"/>
              <a:cs typeface="Calibri Light"/>
            </a:endParaRPr>
          </a:p>
          <a:p>
            <a:endParaRPr lang="en-US" sz="4000" b="1" dirty="0">
              <a:solidFill>
                <a:schemeClr val="accent2">
                  <a:lumMod val="75000"/>
                </a:schemeClr>
              </a:solidFill>
              <a:latin typeface="Calibri Light"/>
              <a:cs typeface="Calibri Light"/>
            </a:endParaRPr>
          </a:p>
          <a:p>
            <a:r>
              <a:rPr lang="en-US" sz="6000" b="1" dirty="0" smtClean="0">
                <a:solidFill>
                  <a:schemeClr val="accent2">
                    <a:lumMod val="75000"/>
                  </a:schemeClr>
                </a:solidFill>
                <a:latin typeface="Calibri Light"/>
                <a:cs typeface="Calibri Light"/>
              </a:rPr>
              <a:t>Coordinated Entry</a:t>
            </a:r>
            <a:endParaRPr lang="en-US" sz="6000" b="1" dirty="0" smtClean="0">
              <a:latin typeface="Calibri Light"/>
              <a:cs typeface="Calibri Light"/>
            </a:endParaRPr>
          </a:p>
        </p:txBody>
      </p:sp>
    </p:spTree>
    <p:extLst>
      <p:ext uri="{BB962C8B-B14F-4D97-AF65-F5344CB8AC3E}">
        <p14:creationId xmlns:p14="http://schemas.microsoft.com/office/powerpoint/2010/main" val="9779935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b="1" dirty="0" smtClean="0"/>
              <a:t>Data Collection and Reporting</a:t>
            </a:r>
            <a:endParaRPr lang="en-US" b="1" dirty="0"/>
          </a:p>
        </p:txBody>
      </p:sp>
      <p:sp>
        <p:nvSpPr>
          <p:cNvPr id="4" name="Content Placeholder 3"/>
          <p:cNvSpPr>
            <a:spLocks noGrp="1"/>
          </p:cNvSpPr>
          <p:nvPr>
            <p:ph sz="half" idx="2"/>
          </p:nvPr>
        </p:nvSpPr>
        <p:spPr>
          <a:xfrm>
            <a:off x="6172199" y="1825625"/>
            <a:ext cx="5369943" cy="4351338"/>
          </a:xfrm>
        </p:spPr>
        <p:txBody>
          <a:bodyPr/>
          <a:lstStyle/>
          <a:p>
            <a:r>
              <a:rPr lang="en-US" sz="2600" b="1" dirty="0" smtClean="0">
                <a:solidFill>
                  <a:schemeClr val="accent2">
                    <a:lumMod val="75000"/>
                  </a:schemeClr>
                </a:solidFill>
              </a:rPr>
              <a:t>Current work-</a:t>
            </a:r>
            <a:r>
              <a:rPr lang="en-US" sz="2600" b="1" dirty="0" err="1" smtClean="0">
                <a:solidFill>
                  <a:schemeClr val="accent2">
                    <a:lumMod val="75000"/>
                  </a:schemeClr>
                </a:solidFill>
              </a:rPr>
              <a:t>arounds</a:t>
            </a:r>
            <a:r>
              <a:rPr lang="en-US" sz="2600" b="1" dirty="0" smtClean="0">
                <a:solidFill>
                  <a:schemeClr val="accent2">
                    <a:lumMod val="75000"/>
                  </a:schemeClr>
                </a:solidFill>
              </a:rPr>
              <a:t> for survivors:</a:t>
            </a:r>
          </a:p>
          <a:p>
            <a:pPr lvl="1"/>
            <a:r>
              <a:rPr lang="en-US" dirty="0" smtClean="0"/>
              <a:t>Coding in the data system if entered by non- victims services providers.</a:t>
            </a:r>
          </a:p>
          <a:p>
            <a:pPr lvl="1"/>
            <a:r>
              <a:rPr lang="en-US" dirty="0" smtClean="0"/>
              <a:t>Discussion of needs outside of case conferencing for coded survivors on the BNL</a:t>
            </a:r>
          </a:p>
          <a:p>
            <a:pPr lvl="1"/>
            <a:r>
              <a:rPr lang="en-US" dirty="0" smtClean="0"/>
              <a:t>When opportunities arrive in case conf. discussions/nothing identifiable is shared. </a:t>
            </a:r>
            <a:endParaRPr lang="en-US" dirty="0"/>
          </a:p>
        </p:txBody>
      </p:sp>
      <p:sp>
        <p:nvSpPr>
          <p:cNvPr id="6" name="Content Placeholder 3"/>
          <p:cNvSpPr>
            <a:spLocks noGrp="1"/>
          </p:cNvSpPr>
          <p:nvPr>
            <p:ph sz="half" idx="2"/>
          </p:nvPr>
        </p:nvSpPr>
        <p:spPr>
          <a:xfrm>
            <a:off x="605287" y="1825625"/>
            <a:ext cx="5181600" cy="4351338"/>
          </a:xfrm>
        </p:spPr>
        <p:txBody>
          <a:bodyPr>
            <a:normAutofit fontScale="92500" lnSpcReduction="10000"/>
          </a:bodyPr>
          <a:lstStyle/>
          <a:p>
            <a:r>
              <a:rPr lang="en-US" b="1" dirty="0" smtClean="0">
                <a:solidFill>
                  <a:schemeClr val="accent2">
                    <a:lumMod val="75000"/>
                  </a:schemeClr>
                </a:solidFill>
              </a:rPr>
              <a:t>HMIS System Engagement</a:t>
            </a:r>
          </a:p>
          <a:p>
            <a:pPr lvl="1"/>
            <a:r>
              <a:rPr lang="en-US" dirty="0" smtClean="0"/>
              <a:t>Client record - Name, DOB, SSN, &amp; basic demographics after signed release</a:t>
            </a:r>
          </a:p>
          <a:p>
            <a:pPr lvl="1"/>
            <a:r>
              <a:rPr lang="en-US" dirty="0" smtClean="0"/>
              <a:t>Enrolled in the CE project (current living situation included)</a:t>
            </a:r>
          </a:p>
          <a:p>
            <a:pPr lvl="1"/>
            <a:r>
              <a:rPr lang="en-US" dirty="0" smtClean="0"/>
              <a:t>Vulnerability Assessment completed and referred to the BNL</a:t>
            </a:r>
          </a:p>
          <a:p>
            <a:pPr lvl="1"/>
            <a:r>
              <a:rPr lang="en-US" dirty="0" smtClean="0"/>
              <a:t>After case conferencing referral process –referral completed &amp; required data elements.</a:t>
            </a:r>
          </a:p>
          <a:p>
            <a:pPr lvl="1"/>
            <a:r>
              <a:rPr lang="en-US" dirty="0" smtClean="0"/>
              <a:t>Program acceptance/Enrollment OR referred back to the CE project/BNL </a:t>
            </a:r>
            <a:r>
              <a:rPr lang="en-US" i="1" dirty="0" smtClean="0"/>
              <a:t>(if denied).</a:t>
            </a:r>
          </a:p>
          <a:p>
            <a:pPr lvl="1"/>
            <a:endParaRPr lang="en-US" dirty="0" smtClean="0"/>
          </a:p>
        </p:txBody>
      </p:sp>
    </p:spTree>
    <p:extLst>
      <p:ext uri="{BB962C8B-B14F-4D97-AF65-F5344CB8AC3E}">
        <p14:creationId xmlns:p14="http://schemas.microsoft.com/office/powerpoint/2010/main" val="28642804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7751" y="365125"/>
            <a:ext cx="10586049" cy="1325563"/>
          </a:xfrm>
        </p:spPr>
        <p:txBody>
          <a:bodyPr/>
          <a:lstStyle/>
          <a:p>
            <a:r>
              <a:rPr lang="en-US" b="1" dirty="0" smtClean="0"/>
              <a:t>Some Components of the DV Expansion Project</a:t>
            </a:r>
            <a:endParaRPr lang="en-US" b="1" dirty="0"/>
          </a:p>
        </p:txBody>
      </p:sp>
      <p:sp>
        <p:nvSpPr>
          <p:cNvPr id="3" name="Content Placeholder 2"/>
          <p:cNvSpPr>
            <a:spLocks noGrp="1"/>
          </p:cNvSpPr>
          <p:nvPr>
            <p:ph sz="half" idx="1"/>
          </p:nvPr>
        </p:nvSpPr>
        <p:spPr/>
        <p:txBody>
          <a:bodyPr>
            <a:normAutofit fontScale="85000" lnSpcReduction="10000"/>
          </a:bodyPr>
          <a:lstStyle/>
          <a:p>
            <a:r>
              <a:rPr lang="en-US" b="1" dirty="0" smtClean="0">
                <a:solidFill>
                  <a:schemeClr val="accent2">
                    <a:lumMod val="75000"/>
                  </a:schemeClr>
                </a:solidFill>
              </a:rPr>
              <a:t>Housing Navigation </a:t>
            </a:r>
            <a:r>
              <a:rPr lang="en-US" dirty="0" smtClean="0"/>
              <a:t>Placed within Victims Service Provider agency/programs</a:t>
            </a:r>
          </a:p>
          <a:p>
            <a:r>
              <a:rPr lang="en-US" b="1" dirty="0" smtClean="0">
                <a:solidFill>
                  <a:schemeClr val="accent2">
                    <a:lumMod val="75000"/>
                  </a:schemeClr>
                </a:solidFill>
              </a:rPr>
              <a:t>Connection</a:t>
            </a:r>
            <a:r>
              <a:rPr lang="en-US" dirty="0" smtClean="0"/>
              <a:t> between CES partners and survivor’s case workers/Cross training on housing and Trauma care.</a:t>
            </a:r>
          </a:p>
          <a:p>
            <a:r>
              <a:rPr lang="en-US" b="1" dirty="0" smtClean="0">
                <a:solidFill>
                  <a:schemeClr val="accent2">
                    <a:lumMod val="75000"/>
                  </a:schemeClr>
                </a:solidFill>
              </a:rPr>
              <a:t>Alternative CE processes/Model of Access </a:t>
            </a:r>
            <a:r>
              <a:rPr lang="en-US" dirty="0" smtClean="0"/>
              <a:t>for people fleeing DV while adhering to the same requirements </a:t>
            </a:r>
            <a:r>
              <a:rPr lang="en-US" i="1" dirty="0" smtClean="0"/>
              <a:t>(will need to determine level of integration).</a:t>
            </a:r>
          </a:p>
          <a:p>
            <a:r>
              <a:rPr lang="en-US" b="1" dirty="0" smtClean="0">
                <a:solidFill>
                  <a:schemeClr val="accent2">
                    <a:lumMod val="75000"/>
                  </a:schemeClr>
                </a:solidFill>
              </a:rPr>
              <a:t>Addressing Data Collection &amp; Reporting</a:t>
            </a:r>
            <a:r>
              <a:rPr lang="en-US" dirty="0" smtClean="0"/>
              <a:t> concerns/requirements</a:t>
            </a:r>
          </a:p>
          <a:p>
            <a:endParaRPr lang="en-US" dirty="0" smtClean="0"/>
          </a:p>
          <a:p>
            <a:endParaRPr lang="en-US" dirty="0"/>
          </a:p>
        </p:txBody>
      </p:sp>
      <p:sp>
        <p:nvSpPr>
          <p:cNvPr id="4" name="Content Placeholder 3"/>
          <p:cNvSpPr>
            <a:spLocks noGrp="1"/>
          </p:cNvSpPr>
          <p:nvPr>
            <p:ph sz="half" idx="2"/>
          </p:nvPr>
        </p:nvSpPr>
        <p:spPr/>
        <p:txBody>
          <a:bodyPr>
            <a:normAutofit fontScale="85000" lnSpcReduction="10000"/>
          </a:bodyPr>
          <a:lstStyle/>
          <a:p>
            <a:r>
              <a:rPr lang="en-US" b="1" dirty="0" smtClean="0">
                <a:solidFill>
                  <a:schemeClr val="accent2">
                    <a:lumMod val="75000"/>
                  </a:schemeClr>
                </a:solidFill>
              </a:rPr>
              <a:t>Innovation for improving core components of CES </a:t>
            </a:r>
            <a:r>
              <a:rPr lang="en-US" dirty="0" smtClean="0"/>
              <a:t>to address safety, confidentiality, &amp; autonomy to this population </a:t>
            </a:r>
            <a:r>
              <a:rPr lang="en-US" smtClean="0"/>
              <a:t>from crisis</a:t>
            </a:r>
            <a:endParaRPr lang="en-US" dirty="0" smtClean="0"/>
          </a:p>
          <a:p>
            <a:r>
              <a:rPr lang="en-US" b="1" dirty="0" smtClean="0">
                <a:solidFill>
                  <a:schemeClr val="accent2">
                    <a:lumMod val="75000"/>
                  </a:schemeClr>
                </a:solidFill>
              </a:rPr>
              <a:t>Ensuring/Improving EQUAL equitable access for survivors </a:t>
            </a:r>
            <a:r>
              <a:rPr lang="en-US" dirty="0" smtClean="0"/>
              <a:t>of domestic and sexual violence to safe housing options &amp; support services.</a:t>
            </a:r>
          </a:p>
          <a:p>
            <a:r>
              <a:rPr lang="en-US" b="1" dirty="0" smtClean="0">
                <a:solidFill>
                  <a:schemeClr val="accent2">
                    <a:lumMod val="75000"/>
                  </a:schemeClr>
                </a:solidFill>
              </a:rPr>
              <a:t>Identifying and Addressing additional needs </a:t>
            </a:r>
            <a:r>
              <a:rPr lang="en-US" dirty="0" smtClean="0"/>
              <a:t>identified by People with Lived Expertise/VSP.</a:t>
            </a:r>
          </a:p>
          <a:p>
            <a:r>
              <a:rPr lang="en-US" b="1" dirty="0" err="1" smtClean="0">
                <a:solidFill>
                  <a:schemeClr val="accent2">
                    <a:lumMod val="75000"/>
                  </a:schemeClr>
                </a:solidFill>
              </a:rPr>
              <a:t>Continous</a:t>
            </a:r>
            <a:r>
              <a:rPr lang="en-US" b="1" dirty="0" smtClean="0">
                <a:solidFill>
                  <a:schemeClr val="accent2">
                    <a:lumMod val="75000"/>
                  </a:schemeClr>
                </a:solidFill>
              </a:rPr>
              <a:t> Quality Improvement</a:t>
            </a:r>
          </a:p>
          <a:p>
            <a:pPr marL="0" indent="0">
              <a:buNone/>
            </a:pPr>
            <a:endParaRPr lang="en-US" dirty="0"/>
          </a:p>
        </p:txBody>
      </p:sp>
    </p:spTree>
    <p:extLst>
      <p:ext uri="{BB962C8B-B14F-4D97-AF65-F5344CB8AC3E}">
        <p14:creationId xmlns:p14="http://schemas.microsoft.com/office/powerpoint/2010/main" val="35262738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909" y="2116108"/>
            <a:ext cx="3463213" cy="2955913"/>
          </a:xfrm>
        </p:spPr>
        <p:txBody>
          <a:bodyPr>
            <a:normAutofit/>
          </a:bodyPr>
          <a:lstStyle/>
          <a:p>
            <a:r>
              <a:rPr lang="en-US" sz="5400" b="1" dirty="0">
                <a:effectLst>
                  <a:glow rad="1346200">
                    <a:schemeClr val="accent1">
                      <a:alpha val="40000"/>
                    </a:schemeClr>
                  </a:glow>
                </a:effectLst>
              </a:rPr>
              <a:t>Questions?</a:t>
            </a:r>
            <a:br>
              <a:rPr lang="en-US" sz="5400" b="1" dirty="0">
                <a:effectLst>
                  <a:glow rad="1346200">
                    <a:schemeClr val="accent1">
                      <a:alpha val="40000"/>
                    </a:schemeClr>
                  </a:glow>
                </a:effectLst>
              </a:rPr>
            </a:br>
            <a:r>
              <a:rPr lang="en-US" sz="2200" dirty="0">
                <a:hlinkClick r:id="rId3"/>
              </a:rPr>
              <a:t>https://www.threecountycoc.communityaction.us/</a:t>
            </a:r>
            <a:r>
              <a:rPr lang="en-US" sz="2200" dirty="0"/>
              <a:t/>
            </a:r>
            <a:br>
              <a:rPr lang="en-US" sz="2200" dirty="0"/>
            </a:br>
            <a:endParaRPr lang="en-US" sz="2200" b="1" dirty="0">
              <a:effectLst>
                <a:glow rad="1346200">
                  <a:schemeClr val="accent1">
                    <a:alpha val="40000"/>
                  </a:schemeClr>
                </a:glow>
              </a:effectLst>
            </a:endParaRPr>
          </a:p>
        </p:txBody>
      </p:sp>
      <p:sp>
        <p:nvSpPr>
          <p:cNvPr id="3" name="Content Placeholder 2"/>
          <p:cNvSpPr>
            <a:spLocks noGrp="1"/>
          </p:cNvSpPr>
          <p:nvPr>
            <p:ph idx="1"/>
          </p:nvPr>
        </p:nvSpPr>
        <p:spPr>
          <a:xfrm>
            <a:off x="4336872" y="159792"/>
            <a:ext cx="3786909" cy="6228272"/>
          </a:xfrm>
          <a:ln w="15875">
            <a:solidFill>
              <a:schemeClr val="accent1"/>
            </a:solidFill>
          </a:ln>
        </p:spPr>
        <p:txBody>
          <a:bodyPr>
            <a:normAutofit lnSpcReduction="10000"/>
          </a:bodyPr>
          <a:lstStyle/>
          <a:p>
            <a:pPr marL="0" indent="0">
              <a:buNone/>
            </a:pPr>
            <a:endParaRPr lang="en-US" b="1" dirty="0"/>
          </a:p>
          <a:p>
            <a:pPr>
              <a:buFont typeface="Wingdings" panose="05000000000000000000" pitchFamily="2" charset="2"/>
              <a:buChar char="v"/>
            </a:pPr>
            <a:r>
              <a:rPr lang="en-US" sz="1400" b="1" dirty="0"/>
              <a:t>Keleigh Pereira</a:t>
            </a:r>
            <a:endParaRPr lang="en-US" sz="1400" dirty="0"/>
          </a:p>
          <a:p>
            <a:pPr marL="0" indent="0">
              <a:buNone/>
            </a:pPr>
            <a:r>
              <a:rPr lang="en-US" sz="1400" dirty="0"/>
              <a:t> </a:t>
            </a:r>
            <a:r>
              <a:rPr lang="en-US" sz="1400" b="1" dirty="0"/>
              <a:t>Program </a:t>
            </a:r>
            <a:r>
              <a:rPr lang="en-US" sz="1400" b="1" dirty="0" smtClean="0"/>
              <a:t>Director</a:t>
            </a:r>
          </a:p>
          <a:p>
            <a:pPr marL="0" indent="0">
              <a:buNone/>
            </a:pPr>
            <a:r>
              <a:rPr lang="en-US" sz="1400" b="1" dirty="0" smtClean="0"/>
              <a:t>Three County </a:t>
            </a:r>
            <a:r>
              <a:rPr lang="en-US" sz="1400" b="1" dirty="0" err="1" smtClean="0"/>
              <a:t>CoC</a:t>
            </a:r>
            <a:endParaRPr lang="en-US" sz="1400" b="1" dirty="0"/>
          </a:p>
          <a:p>
            <a:pPr marL="0" indent="0">
              <a:buNone/>
            </a:pPr>
            <a:r>
              <a:rPr lang="en-US" sz="1400" dirty="0" smtClean="0">
                <a:hlinkClick r:id="rId4"/>
              </a:rPr>
              <a:t>kpereira@communityaction.us</a:t>
            </a:r>
            <a:endParaRPr lang="en-US" sz="1400" dirty="0" smtClean="0"/>
          </a:p>
          <a:p>
            <a:pPr marL="0" indent="0">
              <a:buNone/>
            </a:pPr>
            <a:endParaRPr lang="en-US" sz="1400" dirty="0"/>
          </a:p>
          <a:p>
            <a:pPr>
              <a:buFont typeface="Wingdings" panose="05000000000000000000" pitchFamily="2" charset="2"/>
              <a:buChar char="v"/>
            </a:pPr>
            <a:r>
              <a:rPr lang="en-US" sz="1400" b="1" dirty="0"/>
              <a:t> Michele LaFleur</a:t>
            </a:r>
          </a:p>
          <a:p>
            <a:pPr marL="0" indent="0">
              <a:buNone/>
            </a:pPr>
            <a:r>
              <a:rPr lang="en-US" sz="1400" b="1" dirty="0"/>
              <a:t>Data &amp; Evaluation </a:t>
            </a:r>
            <a:r>
              <a:rPr lang="en-US" sz="1400" b="1" dirty="0" smtClean="0"/>
              <a:t>Manager</a:t>
            </a:r>
          </a:p>
          <a:p>
            <a:pPr marL="0" indent="0">
              <a:buNone/>
            </a:pPr>
            <a:r>
              <a:rPr lang="en-US" sz="1400" b="1" dirty="0" smtClean="0"/>
              <a:t>Three County </a:t>
            </a:r>
            <a:r>
              <a:rPr lang="en-US" sz="1400" b="1" dirty="0" err="1" smtClean="0"/>
              <a:t>CoC</a:t>
            </a:r>
            <a:endParaRPr lang="en-US" sz="1400" b="1" dirty="0"/>
          </a:p>
          <a:p>
            <a:pPr marL="0" indent="0">
              <a:buNone/>
            </a:pPr>
            <a:r>
              <a:rPr lang="en-US" sz="1400" dirty="0" smtClean="0">
                <a:hlinkClick r:id="rId5"/>
              </a:rPr>
              <a:t>mlafleur@communityaction.us</a:t>
            </a:r>
            <a:endParaRPr lang="en-US" sz="1400" dirty="0" smtClean="0"/>
          </a:p>
          <a:p>
            <a:pPr marL="0" indent="0">
              <a:buNone/>
            </a:pPr>
            <a:endParaRPr lang="en-US" sz="1400" dirty="0"/>
          </a:p>
          <a:p>
            <a:pPr>
              <a:buFont typeface="Wingdings" panose="05000000000000000000" pitchFamily="2" charset="2"/>
              <a:buChar char="v"/>
            </a:pPr>
            <a:r>
              <a:rPr lang="en-US" sz="1400" b="1" dirty="0"/>
              <a:t> </a:t>
            </a:r>
            <a:r>
              <a:rPr lang="en-US" sz="1400" b="1" dirty="0" err="1"/>
              <a:t>Shaundell</a:t>
            </a:r>
            <a:r>
              <a:rPr lang="en-US" sz="1400" b="1" dirty="0"/>
              <a:t> Diaz</a:t>
            </a:r>
          </a:p>
          <a:p>
            <a:pPr marL="0" indent="0">
              <a:buNone/>
            </a:pPr>
            <a:r>
              <a:rPr lang="en-US" sz="1400" b="1" dirty="0"/>
              <a:t>Coordinated Entry </a:t>
            </a:r>
            <a:r>
              <a:rPr lang="en-US" sz="1400" b="1" dirty="0" smtClean="0"/>
              <a:t>Specialist</a:t>
            </a:r>
          </a:p>
          <a:p>
            <a:pPr marL="0" indent="0">
              <a:buNone/>
            </a:pPr>
            <a:r>
              <a:rPr lang="en-US" sz="1400" b="1" dirty="0" smtClean="0"/>
              <a:t>Three County </a:t>
            </a:r>
            <a:r>
              <a:rPr lang="en-US" sz="1400" b="1" dirty="0" err="1" smtClean="0"/>
              <a:t>CoC</a:t>
            </a:r>
            <a:endParaRPr lang="en-US" sz="1400" b="1" dirty="0"/>
          </a:p>
          <a:p>
            <a:pPr marL="0" indent="0">
              <a:buNone/>
            </a:pPr>
            <a:r>
              <a:rPr lang="en-US" sz="1400" dirty="0" smtClean="0">
                <a:hlinkClick r:id="rId6"/>
              </a:rPr>
              <a:t>sdiaz@communityaction.us</a:t>
            </a:r>
            <a:endParaRPr lang="en-US" sz="1400" dirty="0" smtClean="0"/>
          </a:p>
          <a:p>
            <a:pPr marL="0" indent="0">
              <a:buNone/>
            </a:pPr>
            <a:endParaRPr lang="en-US" sz="1400" dirty="0" smtClean="0"/>
          </a:p>
          <a:p>
            <a:pPr>
              <a:buFont typeface="Wingdings" panose="05000000000000000000" pitchFamily="2" charset="2"/>
              <a:buChar char="v"/>
            </a:pPr>
            <a:r>
              <a:rPr lang="en-US" sz="1400" b="1" dirty="0"/>
              <a:t>Brooke Murphy</a:t>
            </a:r>
          </a:p>
          <a:p>
            <a:pPr marL="0" indent="0" fontAlgn="base">
              <a:buNone/>
            </a:pPr>
            <a:r>
              <a:rPr lang="en-US" sz="1400" b="1" dirty="0"/>
              <a:t>Homeless Services and Billing Manager</a:t>
            </a:r>
            <a:r>
              <a:rPr lang="en-US" sz="1400" dirty="0" smtClean="0"/>
              <a:t>​</a:t>
            </a:r>
          </a:p>
          <a:p>
            <a:pPr marL="0" indent="0" fontAlgn="base">
              <a:buNone/>
            </a:pPr>
            <a:r>
              <a:rPr lang="en-US" sz="1400" b="1" dirty="0" smtClean="0"/>
              <a:t>Three County </a:t>
            </a:r>
            <a:r>
              <a:rPr lang="en-US" sz="1400" b="1" dirty="0" err="1" smtClean="0"/>
              <a:t>CoC</a:t>
            </a:r>
            <a:endParaRPr lang="en-US" sz="1400" b="1" dirty="0"/>
          </a:p>
          <a:p>
            <a:pPr marL="0" indent="0" fontAlgn="base">
              <a:buNone/>
            </a:pPr>
            <a:r>
              <a:rPr lang="en-US" sz="1400" dirty="0" smtClean="0">
                <a:hlinkClick r:id="rId7"/>
              </a:rPr>
              <a:t>bmurphy@communityaction.us</a:t>
            </a:r>
            <a:endParaRPr lang="en-US" sz="1400" dirty="0" smtClean="0"/>
          </a:p>
          <a:p>
            <a:pPr marL="0" indent="0" fontAlgn="base">
              <a:buNone/>
            </a:pPr>
            <a:endParaRPr lang="en-US" sz="1600" dirty="0"/>
          </a:p>
          <a:p>
            <a:pPr marL="0" indent="0">
              <a:buNone/>
            </a:pPr>
            <a:endParaRPr lang="en-US" sz="1500" dirty="0"/>
          </a:p>
          <a:p>
            <a:pPr marL="0" indent="0">
              <a:buNone/>
            </a:pPr>
            <a:endParaRPr lang="en-US" sz="1500" dirty="0"/>
          </a:p>
        </p:txBody>
      </p:sp>
      <p:pic>
        <p:nvPicPr>
          <p:cNvPr id="7" name="Picture 6"/>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943329" y="4600968"/>
            <a:ext cx="2546371" cy="1505680"/>
          </a:xfrm>
          <a:prstGeom prst="rect">
            <a:avLst/>
          </a:prstGeom>
        </p:spPr>
      </p:pic>
      <p:pic>
        <p:nvPicPr>
          <p:cNvPr id="8" name="Picture 7"/>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45276" y="554181"/>
            <a:ext cx="3448962" cy="1422697"/>
          </a:xfrm>
          <a:prstGeom prst="rect">
            <a:avLst/>
          </a:prstGeom>
          <a:ln>
            <a:noFill/>
          </a:ln>
          <a:effectLst>
            <a:softEdge rad="0"/>
          </a:effectLst>
        </p:spPr>
      </p:pic>
      <p:sp>
        <p:nvSpPr>
          <p:cNvPr id="6" name="Content Placeholder 2"/>
          <p:cNvSpPr txBox="1">
            <a:spLocks/>
          </p:cNvSpPr>
          <p:nvPr/>
        </p:nvSpPr>
        <p:spPr>
          <a:xfrm>
            <a:off x="8123781" y="159792"/>
            <a:ext cx="3623229" cy="6228272"/>
          </a:xfrm>
          <a:prstGeom prst="rect">
            <a:avLst/>
          </a:prstGeom>
          <a:ln w="15875">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v"/>
            </a:pPr>
            <a:endParaRPr lang="en-US" sz="2000" b="1" dirty="0"/>
          </a:p>
          <a:p>
            <a:pPr marL="0" indent="0">
              <a:buNone/>
            </a:pPr>
            <a:endParaRPr lang="en-US" sz="1500" b="1" dirty="0"/>
          </a:p>
          <a:p>
            <a:pPr>
              <a:buFont typeface="Wingdings" panose="05000000000000000000" pitchFamily="2" charset="2"/>
              <a:buChar char="v"/>
            </a:pPr>
            <a:r>
              <a:rPr lang="en-US" sz="1500" b="1" dirty="0" smtClean="0"/>
              <a:t>Jay Levy</a:t>
            </a:r>
          </a:p>
          <a:p>
            <a:pPr marL="0" indent="0">
              <a:buNone/>
            </a:pPr>
            <a:r>
              <a:rPr lang="en-US" sz="1500" b="1" dirty="0" smtClean="0"/>
              <a:t>Regional Manager</a:t>
            </a:r>
          </a:p>
          <a:p>
            <a:pPr marL="0" indent="0">
              <a:buNone/>
            </a:pPr>
            <a:r>
              <a:rPr lang="en-US" sz="1500" b="1" dirty="0" smtClean="0"/>
              <a:t>Eliot CHS</a:t>
            </a:r>
          </a:p>
          <a:p>
            <a:pPr marL="0" indent="0">
              <a:buNone/>
            </a:pPr>
            <a:r>
              <a:rPr lang="en-US" sz="1500" b="1" dirty="0" smtClean="0">
                <a:hlinkClick r:id="rId10"/>
              </a:rPr>
              <a:t>jlevy@eliotchs.org</a:t>
            </a:r>
            <a:endParaRPr lang="en-US" sz="1500" b="1" dirty="0" smtClean="0"/>
          </a:p>
          <a:p>
            <a:pPr marL="0" indent="0">
              <a:buNone/>
            </a:pPr>
            <a:endParaRPr lang="en-US" sz="1500" b="1" dirty="0"/>
          </a:p>
          <a:p>
            <a:pPr>
              <a:buFont typeface="Wingdings" panose="05000000000000000000" pitchFamily="2" charset="2"/>
              <a:buChar char="v"/>
            </a:pPr>
            <a:r>
              <a:rPr lang="en-US" sz="1500" b="1" dirty="0" smtClean="0"/>
              <a:t>Erin </a:t>
            </a:r>
            <a:r>
              <a:rPr lang="en-US" sz="1500" b="1" dirty="0" err="1" smtClean="0"/>
              <a:t>Forbush</a:t>
            </a:r>
            <a:endParaRPr lang="en-US" sz="1500" b="1" dirty="0" smtClean="0"/>
          </a:p>
          <a:p>
            <a:pPr marL="0" indent="0">
              <a:buNone/>
            </a:pPr>
            <a:r>
              <a:rPr lang="en-US" sz="1500" b="1" dirty="0" smtClean="0"/>
              <a:t>Director of Operations</a:t>
            </a:r>
          </a:p>
          <a:p>
            <a:pPr marL="0" indent="0">
              <a:buNone/>
            </a:pPr>
            <a:r>
              <a:rPr lang="en-US" sz="1500" b="1" dirty="0" err="1" smtClean="0"/>
              <a:t>ServiceNet</a:t>
            </a:r>
            <a:r>
              <a:rPr lang="en-US" sz="1500" b="1" dirty="0" smtClean="0"/>
              <a:t>, </a:t>
            </a:r>
            <a:r>
              <a:rPr lang="en-US" sz="1500" b="1" dirty="0" err="1" smtClean="0"/>
              <a:t>Inc</a:t>
            </a:r>
            <a:endParaRPr lang="en-US" sz="1500" b="1" dirty="0" smtClean="0"/>
          </a:p>
          <a:p>
            <a:pPr marL="0" indent="0">
              <a:buNone/>
            </a:pPr>
            <a:r>
              <a:rPr lang="en-US" sz="1500" b="1" dirty="0" smtClean="0">
                <a:hlinkClick r:id="rId11"/>
              </a:rPr>
              <a:t>eforbush@servicenet.org</a:t>
            </a:r>
            <a:endParaRPr lang="en-US" sz="1500" b="1" dirty="0" smtClean="0"/>
          </a:p>
          <a:p>
            <a:pPr marL="0" indent="0">
              <a:buNone/>
            </a:pPr>
            <a:endParaRPr lang="en-US" sz="1500" b="1" dirty="0" smtClean="0"/>
          </a:p>
          <a:p>
            <a:pPr>
              <a:buFont typeface="Wingdings" panose="05000000000000000000" pitchFamily="2" charset="2"/>
              <a:buChar char="v"/>
            </a:pPr>
            <a:r>
              <a:rPr lang="en-US" sz="1500" b="1" dirty="0" smtClean="0"/>
              <a:t>Kelsey </a:t>
            </a:r>
            <a:r>
              <a:rPr lang="en-US" sz="1500" b="1" dirty="0" err="1" smtClean="0"/>
              <a:t>Wessels</a:t>
            </a:r>
            <a:endParaRPr lang="en-US" sz="1500" b="1" dirty="0" smtClean="0"/>
          </a:p>
          <a:p>
            <a:pPr marL="0" indent="0">
              <a:buNone/>
            </a:pPr>
            <a:r>
              <a:rPr lang="en-US" sz="1500" b="1" dirty="0" smtClean="0"/>
              <a:t>Director of Youth and Young Adult Programs</a:t>
            </a:r>
          </a:p>
          <a:p>
            <a:pPr marL="0" indent="0">
              <a:buNone/>
            </a:pPr>
            <a:r>
              <a:rPr lang="en-US" sz="1500" b="1" dirty="0" smtClean="0"/>
              <a:t>DIAL/SELF YCS</a:t>
            </a:r>
          </a:p>
          <a:p>
            <a:pPr marL="0" indent="0">
              <a:buNone/>
            </a:pPr>
            <a:r>
              <a:rPr lang="en-US" sz="1500" b="1" dirty="0" smtClean="0">
                <a:hlinkClick r:id="rId12"/>
              </a:rPr>
              <a:t>kwessels@dialself.net</a:t>
            </a:r>
            <a:endParaRPr lang="en-US" sz="1500" b="1" dirty="0" smtClean="0"/>
          </a:p>
          <a:p>
            <a:pPr>
              <a:buFont typeface="Wingdings" panose="05000000000000000000" pitchFamily="2" charset="2"/>
              <a:buChar char="v"/>
            </a:pPr>
            <a:endParaRPr lang="en-US" b="1" dirty="0" smtClean="0"/>
          </a:p>
          <a:p>
            <a:pPr marL="0" indent="0">
              <a:buNone/>
            </a:pPr>
            <a:endParaRPr lang="en-US" b="1" dirty="0" smtClean="0"/>
          </a:p>
          <a:p>
            <a:pPr marL="0" indent="0">
              <a:buNone/>
            </a:pPr>
            <a:endParaRPr lang="en-US" b="1"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7645023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7426036" y="1690688"/>
            <a:ext cx="3929352" cy="2604221"/>
          </a:xfrm>
        </p:spPr>
        <p:txBody>
          <a:bodyPr/>
          <a:lstStyle/>
          <a:p>
            <a:endParaRPr lang="en-US" dirty="0"/>
          </a:p>
        </p:txBody>
      </p:sp>
      <p:sp>
        <p:nvSpPr>
          <p:cNvPr id="3" name="Text Placeholder 2"/>
          <p:cNvSpPr>
            <a:spLocks noGrp="1"/>
          </p:cNvSpPr>
          <p:nvPr>
            <p:ph type="body" idx="1"/>
          </p:nvPr>
        </p:nvSpPr>
        <p:spPr>
          <a:xfrm>
            <a:off x="314036" y="665163"/>
            <a:ext cx="6022109" cy="823912"/>
          </a:xfrm>
        </p:spPr>
        <p:txBody>
          <a:bodyPr>
            <a:noAutofit/>
          </a:bodyPr>
          <a:lstStyle/>
          <a:p>
            <a:r>
              <a:rPr lang="en-US" sz="4000" dirty="0"/>
              <a:t>Coordinated Entry System</a:t>
            </a:r>
          </a:p>
        </p:txBody>
      </p:sp>
      <p:sp>
        <p:nvSpPr>
          <p:cNvPr id="4" name="Content Placeholder 3"/>
          <p:cNvSpPr>
            <a:spLocks noGrp="1"/>
          </p:cNvSpPr>
          <p:nvPr>
            <p:ph sz="half" idx="2"/>
          </p:nvPr>
        </p:nvSpPr>
        <p:spPr>
          <a:xfrm>
            <a:off x="2527541" y="4019909"/>
            <a:ext cx="3372928" cy="2169754"/>
          </a:xfrm>
          <a:ln w="38100">
            <a:solidFill>
              <a:schemeClr val="accent5">
                <a:lumMod val="75000"/>
              </a:schemeClr>
            </a:solidFill>
          </a:ln>
        </p:spPr>
        <p:txBody>
          <a:bodyPr>
            <a:normAutofit fontScale="62500" lnSpcReduction="20000"/>
          </a:bodyPr>
          <a:lstStyle/>
          <a:p>
            <a:pPr marL="457200" lvl="1" indent="0" fontAlgn="base">
              <a:buNone/>
            </a:pPr>
            <a:r>
              <a:rPr lang="en-US" sz="3600" dirty="0" smtClean="0">
                <a:solidFill>
                  <a:schemeClr val="accent2">
                    <a:lumMod val="75000"/>
                  </a:schemeClr>
                </a:solidFill>
              </a:rPr>
              <a:t>In three county that includes: </a:t>
            </a:r>
          </a:p>
          <a:p>
            <a:pPr marL="457200" lvl="1" indent="0" fontAlgn="base">
              <a:buNone/>
            </a:pPr>
            <a:endParaRPr lang="en-US" sz="3600" dirty="0" smtClean="0">
              <a:solidFill>
                <a:schemeClr val="accent2">
                  <a:lumMod val="75000"/>
                </a:schemeClr>
              </a:solidFill>
            </a:endParaRPr>
          </a:p>
          <a:p>
            <a:pPr lvl="1" fontAlgn="base"/>
            <a:r>
              <a:rPr lang="en-US" sz="3600" dirty="0" smtClean="0">
                <a:solidFill>
                  <a:schemeClr val="accent2">
                    <a:lumMod val="75000"/>
                  </a:schemeClr>
                </a:solidFill>
              </a:rPr>
              <a:t>Vulnerability </a:t>
            </a:r>
            <a:r>
              <a:rPr lang="en-US" sz="3600" dirty="0">
                <a:solidFill>
                  <a:schemeClr val="accent2">
                    <a:lumMod val="75000"/>
                  </a:schemeClr>
                </a:solidFill>
              </a:rPr>
              <a:t>Assessments</a:t>
            </a:r>
          </a:p>
          <a:p>
            <a:pPr lvl="1" fontAlgn="base"/>
            <a:r>
              <a:rPr lang="en-US" sz="3600" dirty="0">
                <a:solidFill>
                  <a:schemeClr val="accent2">
                    <a:lumMod val="75000"/>
                  </a:schemeClr>
                </a:solidFill>
              </a:rPr>
              <a:t>By names list</a:t>
            </a:r>
          </a:p>
          <a:p>
            <a:pPr lvl="1" fontAlgn="base"/>
            <a:r>
              <a:rPr lang="en-US" sz="3600" dirty="0">
                <a:solidFill>
                  <a:schemeClr val="accent2">
                    <a:lumMod val="75000"/>
                  </a:schemeClr>
                </a:solidFill>
              </a:rPr>
              <a:t>Case conferencing</a:t>
            </a:r>
          </a:p>
          <a:p>
            <a:endParaRPr lang="en-US" dirty="0"/>
          </a:p>
        </p:txBody>
      </p:sp>
      <p:pic>
        <p:nvPicPr>
          <p:cNvPr id="7" name="Picture 6">
            <a:extLst>
              <a:ext uri="{FF2B5EF4-FFF2-40B4-BE49-F238E27FC236}">
                <a16:creationId xmlns:a16="http://schemas.microsoft.com/office/drawing/2014/main" id="{9A8C398D-9C61-4587-BE72-A279F1AA1D81}"/>
              </a:ext>
            </a:extLst>
          </p:cNvPr>
          <p:cNvPicPr>
            <a:picLocks noChangeAspect="1"/>
          </p:cNvPicPr>
          <p:nvPr/>
        </p:nvPicPr>
        <p:blipFill>
          <a:blip r:embed="rId3"/>
          <a:stretch>
            <a:fillRect/>
          </a:stretch>
        </p:blipFill>
        <p:spPr>
          <a:xfrm>
            <a:off x="6577308" y="247047"/>
            <a:ext cx="4952705" cy="5942616"/>
          </a:xfrm>
          <a:prstGeom prst="rect">
            <a:avLst/>
          </a:prstGeom>
          <a:noFill/>
        </p:spPr>
      </p:pic>
      <p:sp>
        <p:nvSpPr>
          <p:cNvPr id="5" name="TextBox 4"/>
          <p:cNvSpPr txBox="1"/>
          <p:nvPr/>
        </p:nvSpPr>
        <p:spPr>
          <a:xfrm>
            <a:off x="1613140" y="1854589"/>
            <a:ext cx="3623093" cy="181588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285750" indent="-285750">
              <a:buFont typeface="Wingdings" panose="05000000000000000000" pitchFamily="2" charset="2"/>
              <a:buChar char="§"/>
            </a:pPr>
            <a:r>
              <a:rPr lang="en-US" sz="2800" dirty="0" smtClean="0"/>
              <a:t>Access</a:t>
            </a:r>
          </a:p>
          <a:p>
            <a:pPr marL="285750" indent="-285750">
              <a:buFont typeface="Wingdings" panose="05000000000000000000" pitchFamily="2" charset="2"/>
              <a:buChar char="§"/>
            </a:pPr>
            <a:r>
              <a:rPr lang="en-US" sz="2800" dirty="0" smtClean="0"/>
              <a:t>Assessment</a:t>
            </a:r>
          </a:p>
          <a:p>
            <a:pPr marL="285750" indent="-285750">
              <a:buFont typeface="Wingdings" panose="05000000000000000000" pitchFamily="2" charset="2"/>
              <a:buChar char="§"/>
            </a:pPr>
            <a:r>
              <a:rPr lang="en-US" sz="2800" dirty="0" smtClean="0"/>
              <a:t>Prioritization</a:t>
            </a:r>
          </a:p>
          <a:p>
            <a:pPr marL="285750" indent="-285750">
              <a:buFont typeface="Wingdings" panose="05000000000000000000" pitchFamily="2" charset="2"/>
              <a:buChar char="§"/>
            </a:pPr>
            <a:r>
              <a:rPr lang="en-US" sz="2800" dirty="0" smtClean="0"/>
              <a:t>Referral</a:t>
            </a:r>
            <a:endParaRPr lang="en-US" sz="2800" dirty="0"/>
          </a:p>
        </p:txBody>
      </p:sp>
    </p:spTree>
    <p:extLst>
      <p:ext uri="{BB962C8B-B14F-4D97-AF65-F5344CB8AC3E}">
        <p14:creationId xmlns:p14="http://schemas.microsoft.com/office/powerpoint/2010/main" val="39238971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2">
                    <a:lumMod val="75000"/>
                  </a:schemeClr>
                </a:solidFill>
              </a:rPr>
              <a:t>Equitable Housing Access</a:t>
            </a:r>
          </a:p>
        </p:txBody>
      </p:sp>
      <p:sp>
        <p:nvSpPr>
          <p:cNvPr id="3" name="Content Placeholder 2"/>
          <p:cNvSpPr>
            <a:spLocks noGrp="1"/>
          </p:cNvSpPr>
          <p:nvPr>
            <p:ph sz="half" idx="2"/>
          </p:nvPr>
        </p:nvSpPr>
        <p:spPr>
          <a:xfrm>
            <a:off x="839788" y="1773382"/>
            <a:ext cx="5157787" cy="4416281"/>
          </a:xfrm>
        </p:spPr>
        <p:txBody>
          <a:bodyPr>
            <a:normAutofit lnSpcReduction="10000"/>
          </a:bodyPr>
          <a:lstStyle/>
          <a:p>
            <a:r>
              <a:rPr lang="en-US" dirty="0"/>
              <a:t>Prioritization for those most vulnerable</a:t>
            </a:r>
          </a:p>
          <a:p>
            <a:r>
              <a:rPr lang="en-US" dirty="0"/>
              <a:t>Low Barrier</a:t>
            </a:r>
          </a:p>
          <a:p>
            <a:r>
              <a:rPr lang="en-US" dirty="0"/>
              <a:t>Housing First</a:t>
            </a:r>
          </a:p>
          <a:p>
            <a:r>
              <a:rPr lang="en-US" dirty="0"/>
              <a:t>Person-Centered</a:t>
            </a:r>
          </a:p>
          <a:p>
            <a:r>
              <a:rPr lang="en-US" dirty="0"/>
              <a:t>Fair and Equal Access</a:t>
            </a:r>
          </a:p>
          <a:p>
            <a:r>
              <a:rPr lang="en-US" dirty="0"/>
              <a:t>Emergency Service Connection</a:t>
            </a:r>
          </a:p>
          <a:p>
            <a:r>
              <a:rPr lang="en-US" dirty="0"/>
              <a:t>Standardized Assessment and Access</a:t>
            </a:r>
          </a:p>
          <a:p>
            <a:r>
              <a:rPr lang="en-US" dirty="0"/>
              <a:t>Inclusive</a:t>
            </a:r>
          </a:p>
          <a:p>
            <a:endParaRPr lang="en-US" dirty="0"/>
          </a:p>
        </p:txBody>
      </p:sp>
      <p:sp>
        <p:nvSpPr>
          <p:cNvPr id="5" name="Content Placeholder 2"/>
          <p:cNvSpPr>
            <a:spLocks noGrp="1"/>
          </p:cNvSpPr>
          <p:nvPr>
            <p:ph sz="half" idx="2"/>
          </p:nvPr>
        </p:nvSpPr>
        <p:spPr>
          <a:xfrm>
            <a:off x="6607897" y="1773382"/>
            <a:ext cx="5157787" cy="4199227"/>
          </a:xfrm>
        </p:spPr>
        <p:txBody>
          <a:bodyPr>
            <a:normAutofit fontScale="92500"/>
          </a:bodyPr>
          <a:lstStyle/>
          <a:p>
            <a:r>
              <a:rPr lang="en-US" dirty="0"/>
              <a:t>Referral protocols in place</a:t>
            </a:r>
          </a:p>
          <a:p>
            <a:r>
              <a:rPr lang="en-US" dirty="0"/>
              <a:t>Outreach</a:t>
            </a:r>
          </a:p>
          <a:p>
            <a:r>
              <a:rPr lang="en-US" dirty="0"/>
              <a:t>Ongoing planning and system evaluation</a:t>
            </a:r>
          </a:p>
          <a:p>
            <a:r>
              <a:rPr lang="en-US" dirty="0"/>
              <a:t>Informing local planning</a:t>
            </a:r>
          </a:p>
          <a:p>
            <a:r>
              <a:rPr lang="en-US" dirty="0"/>
              <a:t>Leverages local capacity</a:t>
            </a:r>
          </a:p>
          <a:p>
            <a:r>
              <a:rPr lang="en-US" dirty="0"/>
              <a:t>Partner agency safety planning</a:t>
            </a:r>
          </a:p>
          <a:p>
            <a:r>
              <a:rPr lang="en-US" dirty="0"/>
              <a:t>Using HMIS and systems tracking</a:t>
            </a:r>
          </a:p>
          <a:p>
            <a:r>
              <a:rPr lang="en-US" dirty="0"/>
              <a:t>Full Geographic Coverage</a:t>
            </a:r>
          </a:p>
        </p:txBody>
      </p:sp>
    </p:spTree>
    <p:extLst>
      <p:ext uri="{BB962C8B-B14F-4D97-AF65-F5344CB8AC3E}">
        <p14:creationId xmlns:p14="http://schemas.microsoft.com/office/powerpoint/2010/main" val="15496882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Three County </a:t>
            </a:r>
            <a:r>
              <a:rPr lang="en-US" b="1" dirty="0" err="1"/>
              <a:t>CoC</a:t>
            </a:r>
            <a:r>
              <a:rPr lang="en-US" b="1" dirty="0"/>
              <a:t> Coordinated Entry Partners</a:t>
            </a:r>
            <a:r>
              <a:rPr lang="en-US" dirty="0"/>
              <a:t>​</a:t>
            </a:r>
            <a:br>
              <a:rPr lang="en-US" dirty="0"/>
            </a:br>
            <a:endParaRPr lang="en-US" dirty="0"/>
          </a:p>
        </p:txBody>
      </p:sp>
      <p:sp>
        <p:nvSpPr>
          <p:cNvPr id="4" name="Content Placeholder 3"/>
          <p:cNvSpPr>
            <a:spLocks noGrp="1"/>
          </p:cNvSpPr>
          <p:nvPr>
            <p:ph sz="half" idx="2"/>
          </p:nvPr>
        </p:nvSpPr>
        <p:spPr>
          <a:xfrm>
            <a:off x="276046" y="1173018"/>
            <a:ext cx="3779097" cy="5458692"/>
          </a:xfrm>
        </p:spPr>
        <p:txBody>
          <a:bodyPr>
            <a:noAutofit/>
          </a:bodyPr>
          <a:lstStyle/>
          <a:p>
            <a:pPr fontAlgn="base"/>
            <a:r>
              <a:rPr lang="en-US" sz="1600" dirty="0" smtClean="0"/>
              <a:t>Amherst </a:t>
            </a:r>
            <a:r>
              <a:rPr lang="en-US" sz="1600" dirty="0"/>
              <a:t>Community Connections</a:t>
            </a:r>
            <a:r>
              <a:rPr lang="en-US" sz="1600" dirty="0" smtClean="0"/>
              <a:t>​</a:t>
            </a:r>
          </a:p>
          <a:p>
            <a:pPr fontAlgn="base"/>
            <a:r>
              <a:rPr lang="en-US" sz="1600" b="1" dirty="0" smtClean="0">
                <a:solidFill>
                  <a:schemeClr val="accent2">
                    <a:lumMod val="75000"/>
                  </a:schemeClr>
                </a:solidFill>
              </a:rPr>
              <a:t>Cooley Dickinson Hospital/A Positive Place</a:t>
            </a:r>
            <a:endParaRPr lang="en-US" sz="1600" b="1" i="1" dirty="0">
              <a:solidFill>
                <a:schemeClr val="accent2">
                  <a:lumMod val="75000"/>
                </a:schemeClr>
              </a:solidFill>
            </a:endParaRPr>
          </a:p>
          <a:p>
            <a:pPr fontAlgn="base"/>
            <a:r>
              <a:rPr lang="en-US" sz="1600" b="1" dirty="0">
                <a:solidFill>
                  <a:schemeClr val="accent2">
                    <a:lumMod val="75000"/>
                  </a:schemeClr>
                </a:solidFill>
              </a:rPr>
              <a:t>Berkshire County Regional Housing Authority</a:t>
            </a:r>
            <a:r>
              <a:rPr lang="en-US" sz="1600" b="1" dirty="0" smtClean="0">
                <a:solidFill>
                  <a:schemeClr val="accent2">
                    <a:lumMod val="75000"/>
                  </a:schemeClr>
                </a:solidFill>
              </a:rPr>
              <a:t>​</a:t>
            </a:r>
          </a:p>
          <a:p>
            <a:pPr fontAlgn="base"/>
            <a:r>
              <a:rPr lang="en-US" sz="1600" b="1" dirty="0" smtClean="0">
                <a:solidFill>
                  <a:schemeClr val="accent2">
                    <a:lumMod val="75000"/>
                  </a:schemeClr>
                </a:solidFill>
              </a:rPr>
              <a:t>Brien Center</a:t>
            </a:r>
            <a:endParaRPr lang="en-US" sz="1600" b="1" i="1" dirty="0">
              <a:solidFill>
                <a:schemeClr val="accent2">
                  <a:lumMod val="75000"/>
                </a:schemeClr>
              </a:solidFill>
            </a:endParaRPr>
          </a:p>
          <a:p>
            <a:pPr fontAlgn="base"/>
            <a:r>
              <a:rPr lang="en-US" sz="1600" b="1" dirty="0">
                <a:solidFill>
                  <a:schemeClr val="accent2">
                    <a:lumMod val="75000"/>
                  </a:schemeClr>
                </a:solidFill>
              </a:rPr>
              <a:t>Center for Human Development </a:t>
            </a:r>
            <a:r>
              <a:rPr lang="en-US" sz="1600" b="1" dirty="0" smtClean="0">
                <a:solidFill>
                  <a:schemeClr val="accent2">
                    <a:lumMod val="75000"/>
                  </a:schemeClr>
                </a:solidFill>
              </a:rPr>
              <a:t>(ICAPP, Grace House, COC PSH, </a:t>
            </a:r>
            <a:r>
              <a:rPr lang="en-US" sz="1600" b="1" dirty="0" err="1" smtClean="0">
                <a:solidFill>
                  <a:schemeClr val="accent2">
                    <a:lumMod val="75000"/>
                  </a:schemeClr>
                </a:solidFill>
              </a:rPr>
              <a:t>Gfld</a:t>
            </a:r>
            <a:r>
              <a:rPr lang="en-US" sz="1600" b="1" dirty="0" smtClean="0">
                <a:solidFill>
                  <a:schemeClr val="accent2">
                    <a:lumMod val="75000"/>
                  </a:schemeClr>
                </a:solidFill>
              </a:rPr>
              <a:t> Family Inn)</a:t>
            </a:r>
            <a:endParaRPr lang="en-US" sz="1600" b="1" dirty="0">
              <a:solidFill>
                <a:schemeClr val="accent2">
                  <a:lumMod val="75000"/>
                </a:schemeClr>
              </a:solidFill>
            </a:endParaRPr>
          </a:p>
          <a:p>
            <a:pPr fontAlgn="base"/>
            <a:r>
              <a:rPr lang="en-US" sz="1600" dirty="0" smtClean="0"/>
              <a:t>CAPV </a:t>
            </a:r>
            <a:r>
              <a:rPr lang="en-US" sz="1600" dirty="0"/>
              <a:t>Family Center</a:t>
            </a:r>
          </a:p>
          <a:p>
            <a:pPr fontAlgn="base"/>
            <a:r>
              <a:rPr lang="en-US" sz="1600" b="1" dirty="0">
                <a:solidFill>
                  <a:schemeClr val="accent2">
                    <a:lumMod val="75000"/>
                  </a:schemeClr>
                </a:solidFill>
              </a:rPr>
              <a:t>CAPV Youth &amp; Workforce Development </a:t>
            </a:r>
            <a:r>
              <a:rPr lang="en-US" sz="1600" b="1" dirty="0" smtClean="0">
                <a:solidFill>
                  <a:schemeClr val="accent2">
                    <a:lumMod val="75000"/>
                  </a:schemeClr>
                </a:solidFill>
              </a:rPr>
              <a:t>Programs</a:t>
            </a:r>
          </a:p>
          <a:p>
            <a:pPr fontAlgn="base"/>
            <a:r>
              <a:rPr lang="en-US" sz="1600" b="1" dirty="0" smtClean="0">
                <a:solidFill>
                  <a:schemeClr val="accent2">
                    <a:lumMod val="75000"/>
                  </a:schemeClr>
                </a:solidFill>
              </a:rPr>
              <a:t>CAPV Community Resources and Advocacy</a:t>
            </a:r>
            <a:endParaRPr lang="en-US" sz="1600" b="1" dirty="0">
              <a:solidFill>
                <a:schemeClr val="accent2">
                  <a:lumMod val="75000"/>
                </a:schemeClr>
              </a:solidFill>
            </a:endParaRPr>
          </a:p>
          <a:p>
            <a:pPr fontAlgn="base"/>
            <a:r>
              <a:rPr lang="en-US" sz="1600" b="1" dirty="0">
                <a:solidFill>
                  <a:schemeClr val="accent2">
                    <a:lumMod val="75000"/>
                  </a:schemeClr>
                </a:solidFill>
              </a:rPr>
              <a:t>Construct, </a:t>
            </a:r>
            <a:r>
              <a:rPr lang="en-US" sz="1600" b="1" dirty="0" err="1">
                <a:solidFill>
                  <a:schemeClr val="accent2">
                    <a:lumMod val="75000"/>
                  </a:schemeClr>
                </a:solidFill>
              </a:rPr>
              <a:t>Inc</a:t>
            </a:r>
            <a:r>
              <a:rPr lang="en-US" sz="1600" b="1" dirty="0" smtClean="0">
                <a:solidFill>
                  <a:schemeClr val="accent2">
                    <a:lumMod val="75000"/>
                  </a:schemeClr>
                </a:solidFill>
              </a:rPr>
              <a:t>​</a:t>
            </a:r>
            <a:r>
              <a:rPr lang="en-US" sz="1600" b="1" dirty="0">
                <a:solidFill>
                  <a:schemeClr val="accent2">
                    <a:lumMod val="75000"/>
                  </a:schemeClr>
                </a:solidFill>
              </a:rPr>
              <a:t>.</a:t>
            </a:r>
            <a:endParaRPr lang="en-US" sz="1600" b="1" dirty="0" smtClean="0">
              <a:solidFill>
                <a:schemeClr val="accent2">
                  <a:lumMod val="75000"/>
                </a:schemeClr>
              </a:solidFill>
            </a:endParaRPr>
          </a:p>
          <a:p>
            <a:pPr fontAlgn="base"/>
            <a:r>
              <a:rPr lang="en-US" sz="1600" b="1" dirty="0" smtClean="0">
                <a:solidFill>
                  <a:schemeClr val="accent2">
                    <a:lumMod val="75000"/>
                  </a:schemeClr>
                </a:solidFill>
              </a:rPr>
              <a:t>Clinical &amp; Support Options, </a:t>
            </a:r>
            <a:r>
              <a:rPr lang="en-US" sz="1600" b="1" dirty="0" smtClean="0">
                <a:solidFill>
                  <a:schemeClr val="accent2">
                    <a:lumMod val="75000"/>
                  </a:schemeClr>
                </a:solidFill>
              </a:rPr>
              <a:t>Craig’s </a:t>
            </a:r>
            <a:r>
              <a:rPr lang="en-US" sz="1600" b="1" dirty="0">
                <a:solidFill>
                  <a:schemeClr val="accent2">
                    <a:lumMod val="75000"/>
                  </a:schemeClr>
                </a:solidFill>
              </a:rPr>
              <a:t>Doors</a:t>
            </a:r>
            <a:r>
              <a:rPr lang="en-US" sz="1600" b="1" dirty="0" smtClean="0">
                <a:solidFill>
                  <a:schemeClr val="accent2">
                    <a:lumMod val="75000"/>
                  </a:schemeClr>
                </a:solidFill>
              </a:rPr>
              <a:t>​</a:t>
            </a:r>
            <a:r>
              <a:rPr lang="en-US" sz="1600" b="1" i="1" dirty="0" smtClean="0">
                <a:solidFill>
                  <a:schemeClr val="accent2">
                    <a:lumMod val="75000"/>
                  </a:schemeClr>
                </a:solidFill>
              </a:rPr>
              <a:t> </a:t>
            </a:r>
          </a:p>
          <a:p>
            <a:pPr fontAlgn="base"/>
            <a:r>
              <a:rPr lang="en-US" sz="1600" dirty="0" smtClean="0"/>
              <a:t>Department </a:t>
            </a:r>
            <a:r>
              <a:rPr lang="en-US" sz="1600" dirty="0"/>
              <a:t>of Mental Health</a:t>
            </a:r>
          </a:p>
          <a:p>
            <a:pPr fontAlgn="base"/>
            <a:r>
              <a:rPr lang="en-US" sz="1600" b="1" dirty="0">
                <a:solidFill>
                  <a:schemeClr val="accent2">
                    <a:lumMod val="75000"/>
                  </a:schemeClr>
                </a:solidFill>
              </a:rPr>
              <a:t>DIAL/SELF Youth &amp; Community Services</a:t>
            </a:r>
            <a:r>
              <a:rPr lang="en-US" sz="1600" b="1" dirty="0" smtClean="0">
                <a:solidFill>
                  <a:schemeClr val="accent2">
                    <a:lumMod val="75000"/>
                  </a:schemeClr>
                </a:solidFill>
              </a:rPr>
              <a:t>​</a:t>
            </a:r>
          </a:p>
          <a:p>
            <a:pPr fontAlgn="base"/>
            <a:endParaRPr lang="en-US" sz="1600" dirty="0"/>
          </a:p>
        </p:txBody>
      </p:sp>
      <p:pic>
        <p:nvPicPr>
          <p:cNvPr id="8" name="Content Placeholder 7"/>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7497110" y="2682815"/>
            <a:ext cx="4504007" cy="3354048"/>
          </a:xfrm>
          <a:prstGeom prst="rect">
            <a:avLst/>
          </a:prstGeom>
        </p:spPr>
      </p:pic>
      <p:sp>
        <p:nvSpPr>
          <p:cNvPr id="9" name="TextBox 8"/>
          <p:cNvSpPr txBox="1"/>
          <p:nvPr/>
        </p:nvSpPr>
        <p:spPr>
          <a:xfrm>
            <a:off x="4184074" y="1173018"/>
            <a:ext cx="3553820" cy="4555093"/>
          </a:xfrm>
          <a:prstGeom prst="rect">
            <a:avLst/>
          </a:prstGeom>
          <a:noFill/>
        </p:spPr>
        <p:txBody>
          <a:bodyPr wrap="square" rtlCol="0">
            <a:spAutoFit/>
          </a:bodyPr>
          <a:lstStyle/>
          <a:p>
            <a:pPr marL="285750" indent="-285750" fontAlgn="base">
              <a:buFont typeface="Arial" panose="020B0604020202020204" pitchFamily="34" charset="0"/>
              <a:buChar char="•"/>
            </a:pPr>
            <a:r>
              <a:rPr lang="en-US" sz="1600" b="1" dirty="0" smtClean="0">
                <a:solidFill>
                  <a:schemeClr val="accent2">
                    <a:lumMod val="75000"/>
                  </a:schemeClr>
                </a:solidFill>
              </a:rPr>
              <a:t>Eliot </a:t>
            </a:r>
            <a:r>
              <a:rPr lang="en-US" sz="1600" b="1" dirty="0">
                <a:solidFill>
                  <a:schemeClr val="accent2">
                    <a:lumMod val="75000"/>
                  </a:schemeClr>
                </a:solidFill>
              </a:rPr>
              <a:t>CHS​</a:t>
            </a:r>
          </a:p>
          <a:p>
            <a:pPr marL="285750" indent="-285750" fontAlgn="base">
              <a:buFont typeface="Arial" panose="020B0604020202020204" pitchFamily="34" charset="0"/>
              <a:buChar char="•"/>
            </a:pPr>
            <a:r>
              <a:rPr lang="en-US" sz="1600" b="1" dirty="0">
                <a:solidFill>
                  <a:schemeClr val="accent2">
                    <a:lumMod val="75000"/>
                  </a:schemeClr>
                </a:solidFill>
              </a:rPr>
              <a:t> </a:t>
            </a:r>
            <a:r>
              <a:rPr lang="en-US" sz="1600" b="1" dirty="0" err="1">
                <a:solidFill>
                  <a:schemeClr val="accent2">
                    <a:lumMod val="75000"/>
                  </a:schemeClr>
                </a:solidFill>
              </a:rPr>
              <a:t>Gandara</a:t>
            </a:r>
            <a:r>
              <a:rPr lang="en-US" sz="1600" b="1" dirty="0">
                <a:solidFill>
                  <a:schemeClr val="accent2">
                    <a:lumMod val="75000"/>
                  </a:schemeClr>
                </a:solidFill>
              </a:rPr>
              <a:t> Center, Inc.</a:t>
            </a:r>
          </a:p>
          <a:p>
            <a:pPr marL="285750" indent="-285750" fontAlgn="base">
              <a:buFont typeface="Arial" panose="020B0604020202020204" pitchFamily="34" charset="0"/>
              <a:buChar char="•"/>
            </a:pPr>
            <a:r>
              <a:rPr lang="en-US" sz="1600" b="1" dirty="0">
                <a:solidFill>
                  <a:schemeClr val="accent2">
                    <a:lumMod val="75000"/>
                  </a:schemeClr>
                </a:solidFill>
              </a:rPr>
              <a:t>Berkshire Community Health Programs</a:t>
            </a:r>
            <a:endParaRPr lang="en-US" sz="1600" dirty="0"/>
          </a:p>
          <a:p>
            <a:pPr marL="285750" indent="-285750">
              <a:buFont typeface="Arial" panose="020B0604020202020204" pitchFamily="34" charset="0"/>
              <a:buChar char="•"/>
            </a:pPr>
            <a:r>
              <a:rPr lang="en-US" sz="1600" dirty="0"/>
              <a:t>Franklin County Regional Housing &amp; Redevelopment</a:t>
            </a:r>
          </a:p>
          <a:p>
            <a:pPr marL="285750" indent="-285750" fontAlgn="base">
              <a:buFont typeface="Arial" panose="020B0604020202020204" pitchFamily="34" charset="0"/>
              <a:buChar char="•"/>
            </a:pPr>
            <a:r>
              <a:rPr lang="en-US" sz="1600" dirty="0" smtClean="0"/>
              <a:t>Way </a:t>
            </a:r>
            <a:r>
              <a:rPr lang="en-US" sz="1600" dirty="0"/>
              <a:t>Finders​</a:t>
            </a:r>
          </a:p>
          <a:p>
            <a:pPr marL="285750" indent="-285750" fontAlgn="base">
              <a:buFont typeface="Arial" panose="020B0604020202020204" pitchFamily="34" charset="0"/>
              <a:buChar char="•"/>
            </a:pPr>
            <a:r>
              <a:rPr lang="en-US" sz="1600" b="1" dirty="0" smtClean="0">
                <a:solidFill>
                  <a:schemeClr val="accent2">
                    <a:lumMod val="75000"/>
                  </a:schemeClr>
                </a:solidFill>
              </a:rPr>
              <a:t>Healthcare for the Homeless</a:t>
            </a:r>
          </a:p>
          <a:p>
            <a:pPr marL="285750" indent="-285750" fontAlgn="base">
              <a:buFont typeface="Arial" panose="020B0604020202020204" pitchFamily="34" charset="0"/>
              <a:buChar char="•"/>
            </a:pPr>
            <a:r>
              <a:rPr lang="en-US" sz="1600" dirty="0" err="1" smtClean="0"/>
              <a:t>Hilltown</a:t>
            </a:r>
            <a:r>
              <a:rPr lang="en-US" sz="1600" dirty="0" smtClean="0"/>
              <a:t> </a:t>
            </a:r>
            <a:r>
              <a:rPr lang="en-US" sz="1600" dirty="0"/>
              <a:t>Community Development​</a:t>
            </a:r>
          </a:p>
          <a:p>
            <a:pPr marL="285750" indent="-285750" fontAlgn="base">
              <a:buFont typeface="Arial" panose="020B0604020202020204" pitchFamily="34" charset="0"/>
              <a:buChar char="•"/>
            </a:pPr>
            <a:r>
              <a:rPr lang="en-US" sz="1600" b="1" dirty="0">
                <a:solidFill>
                  <a:schemeClr val="accent2">
                    <a:lumMod val="75000"/>
                  </a:schemeClr>
                </a:solidFill>
              </a:rPr>
              <a:t>Mental Health Association, Inc</a:t>
            </a:r>
            <a:r>
              <a:rPr lang="en-US" sz="1600" b="1" dirty="0" smtClean="0">
                <a:solidFill>
                  <a:schemeClr val="accent2">
                    <a:lumMod val="75000"/>
                  </a:schemeClr>
                </a:solidFill>
              </a:rPr>
              <a:t>.</a:t>
            </a:r>
            <a:endParaRPr lang="en-US" sz="1600" b="1" i="1" dirty="0">
              <a:solidFill>
                <a:schemeClr val="accent2">
                  <a:lumMod val="75000"/>
                </a:schemeClr>
              </a:solidFill>
            </a:endParaRPr>
          </a:p>
          <a:p>
            <a:pPr marL="285750" indent="-285750" fontAlgn="base">
              <a:buFont typeface="Arial" panose="020B0604020202020204" pitchFamily="34" charset="0"/>
              <a:buChar char="•"/>
            </a:pPr>
            <a:r>
              <a:rPr lang="en-US" sz="1600" b="1" dirty="0">
                <a:solidFill>
                  <a:schemeClr val="accent2">
                    <a:lumMod val="75000"/>
                  </a:schemeClr>
                </a:solidFill>
              </a:rPr>
              <a:t>Northampton Veteran Services</a:t>
            </a:r>
            <a:r>
              <a:rPr lang="en-US" sz="1600" b="1" dirty="0" smtClean="0">
                <a:solidFill>
                  <a:schemeClr val="accent2">
                    <a:lumMod val="75000"/>
                  </a:schemeClr>
                </a:solidFill>
              </a:rPr>
              <a:t>​</a:t>
            </a:r>
            <a:endParaRPr lang="en-US" sz="1600" b="1" i="1" dirty="0" smtClean="0">
              <a:solidFill>
                <a:schemeClr val="accent2">
                  <a:lumMod val="75000"/>
                </a:schemeClr>
              </a:solidFill>
            </a:endParaRPr>
          </a:p>
          <a:p>
            <a:pPr marL="285750" indent="-285750" fontAlgn="base">
              <a:buFont typeface="Arial" panose="020B0604020202020204" pitchFamily="34" charset="0"/>
              <a:buChar char="•"/>
            </a:pPr>
            <a:r>
              <a:rPr lang="en-US" sz="1600" b="1" dirty="0" smtClean="0">
                <a:solidFill>
                  <a:schemeClr val="accent2">
                    <a:lumMod val="75000"/>
                  </a:schemeClr>
                </a:solidFill>
              </a:rPr>
              <a:t>The </a:t>
            </a:r>
            <a:r>
              <a:rPr lang="en-US" sz="1600" b="1" dirty="0">
                <a:solidFill>
                  <a:schemeClr val="accent2">
                    <a:lumMod val="75000"/>
                  </a:schemeClr>
                </a:solidFill>
              </a:rPr>
              <a:t>VA of Central &amp; Western </a:t>
            </a:r>
            <a:r>
              <a:rPr lang="en-US" sz="1600" b="1" dirty="0" smtClean="0">
                <a:solidFill>
                  <a:schemeClr val="accent2">
                    <a:lumMod val="75000"/>
                  </a:schemeClr>
                </a:solidFill>
              </a:rPr>
              <a:t>Mass</a:t>
            </a:r>
            <a:endParaRPr lang="en-US" sz="1600" b="1" i="1" dirty="0">
              <a:solidFill>
                <a:schemeClr val="accent2">
                  <a:lumMod val="75000"/>
                </a:schemeClr>
              </a:solidFill>
            </a:endParaRPr>
          </a:p>
          <a:p>
            <a:pPr marL="285750" indent="-285750" fontAlgn="base">
              <a:buFont typeface="Arial" panose="020B0604020202020204" pitchFamily="34" charset="0"/>
              <a:buChar char="•"/>
            </a:pPr>
            <a:r>
              <a:rPr lang="en-US" sz="1600" b="1" dirty="0" err="1">
                <a:solidFill>
                  <a:schemeClr val="accent2">
                    <a:lumMod val="75000"/>
                  </a:schemeClr>
                </a:solidFill>
              </a:rPr>
              <a:t>ServiceNet</a:t>
            </a:r>
            <a:r>
              <a:rPr lang="en-US" sz="1600" b="1" dirty="0">
                <a:solidFill>
                  <a:schemeClr val="accent2">
                    <a:lumMod val="75000"/>
                  </a:schemeClr>
                </a:solidFill>
              </a:rPr>
              <a:t> Shelter and Housing</a:t>
            </a:r>
            <a:r>
              <a:rPr lang="en-US" sz="1600" dirty="0" smtClean="0">
                <a:solidFill>
                  <a:schemeClr val="accent2">
                    <a:lumMod val="75000"/>
                  </a:schemeClr>
                </a:solidFill>
              </a:rPr>
              <a:t>​</a:t>
            </a:r>
            <a:endParaRPr lang="en-US" sz="1600" b="1" i="1" dirty="0">
              <a:solidFill>
                <a:schemeClr val="accent2">
                  <a:lumMod val="75000"/>
                </a:schemeClr>
              </a:solidFill>
            </a:endParaRPr>
          </a:p>
          <a:p>
            <a:pPr marL="285750" indent="-285750" fontAlgn="base">
              <a:buFont typeface="Arial" panose="020B0604020202020204" pitchFamily="34" charset="0"/>
              <a:buChar char="•"/>
            </a:pPr>
            <a:r>
              <a:rPr lang="en-US" sz="1600" b="1" dirty="0">
                <a:solidFill>
                  <a:schemeClr val="accent2">
                    <a:lumMod val="75000"/>
                  </a:schemeClr>
                </a:solidFill>
              </a:rPr>
              <a:t>Soldier On, </a:t>
            </a:r>
            <a:r>
              <a:rPr lang="en-US" sz="1600" b="1" dirty="0" err="1">
                <a:solidFill>
                  <a:schemeClr val="accent2">
                    <a:lumMod val="75000"/>
                  </a:schemeClr>
                </a:solidFill>
              </a:rPr>
              <a:t>Inc</a:t>
            </a:r>
            <a:r>
              <a:rPr lang="en-US" sz="1600" b="1" dirty="0" smtClean="0">
                <a:solidFill>
                  <a:schemeClr val="accent2">
                    <a:lumMod val="75000"/>
                  </a:schemeClr>
                </a:solidFill>
              </a:rPr>
              <a:t>​</a:t>
            </a:r>
            <a:endParaRPr lang="en-US" sz="1600" dirty="0"/>
          </a:p>
          <a:p>
            <a:pPr marL="285750" indent="-285750" fontAlgn="base">
              <a:buFont typeface="Arial" panose="020B0604020202020204" pitchFamily="34" charset="0"/>
              <a:buChar char="•"/>
            </a:pPr>
            <a:r>
              <a:rPr lang="en-US" sz="1600" dirty="0"/>
              <a:t>Greenfield Housing Authority​</a:t>
            </a:r>
          </a:p>
          <a:p>
            <a:pPr marL="285750" indent="-285750" fontAlgn="base">
              <a:buFont typeface="Arial" panose="020B0604020202020204" pitchFamily="34" charset="0"/>
              <a:buChar char="•"/>
            </a:pPr>
            <a:r>
              <a:rPr lang="en-US" sz="1600" dirty="0"/>
              <a:t>Northampton Housing Authority</a:t>
            </a:r>
            <a:r>
              <a:rPr lang="en-US" sz="1600" dirty="0" smtClean="0"/>
              <a:t>​</a:t>
            </a:r>
          </a:p>
          <a:p>
            <a:pPr marL="285750" indent="-285750" fontAlgn="base">
              <a:buFont typeface="Arial" panose="020B0604020202020204" pitchFamily="34" charset="0"/>
              <a:buChar char="•"/>
            </a:pPr>
            <a:r>
              <a:rPr lang="en-US" sz="1600" dirty="0"/>
              <a:t>Amherst Housing Authority</a:t>
            </a:r>
          </a:p>
          <a:p>
            <a:pPr marL="285750" indent="-285750" fontAlgn="base">
              <a:buFont typeface="Arial" panose="020B0604020202020204" pitchFamily="34" charset="0"/>
              <a:buChar char="•"/>
            </a:pPr>
            <a:endParaRPr lang="en-US" dirty="0"/>
          </a:p>
        </p:txBody>
      </p:sp>
      <p:sp>
        <p:nvSpPr>
          <p:cNvPr id="3" name="TextBox 2"/>
          <p:cNvSpPr txBox="1"/>
          <p:nvPr/>
        </p:nvSpPr>
        <p:spPr>
          <a:xfrm>
            <a:off x="8039819" y="1189143"/>
            <a:ext cx="3226279" cy="1077218"/>
          </a:xfrm>
          <a:prstGeom prst="rect">
            <a:avLst/>
          </a:prstGeom>
          <a:noFill/>
        </p:spPr>
        <p:txBody>
          <a:bodyPr wrap="square" rtlCol="0">
            <a:spAutoFit/>
          </a:bodyPr>
          <a:lstStyle/>
          <a:p>
            <a:pPr marL="285750" indent="-285750" fontAlgn="base">
              <a:buFont typeface="Arial" panose="020B0604020202020204" pitchFamily="34" charset="0"/>
              <a:buChar char="•"/>
            </a:pPr>
            <a:r>
              <a:rPr lang="en-US" sz="1600" b="1" dirty="0">
                <a:solidFill>
                  <a:schemeClr val="accent2">
                    <a:lumMod val="75000"/>
                  </a:schemeClr>
                </a:solidFill>
              </a:rPr>
              <a:t>Safe </a:t>
            </a:r>
            <a:r>
              <a:rPr lang="en-US" sz="1600" b="1" dirty="0" smtClean="0">
                <a:solidFill>
                  <a:schemeClr val="accent2">
                    <a:lumMod val="75000"/>
                  </a:schemeClr>
                </a:solidFill>
              </a:rPr>
              <a:t>Passage</a:t>
            </a:r>
            <a:r>
              <a:rPr lang="en-US" sz="1600" dirty="0">
                <a:solidFill>
                  <a:schemeClr val="accent2">
                    <a:lumMod val="75000"/>
                  </a:schemeClr>
                </a:solidFill>
              </a:rPr>
              <a:t> </a:t>
            </a:r>
            <a:r>
              <a:rPr lang="en-US" sz="1600" b="1" i="1" dirty="0" smtClean="0">
                <a:solidFill>
                  <a:schemeClr val="accent2">
                    <a:lumMod val="75000"/>
                  </a:schemeClr>
                </a:solidFill>
              </a:rPr>
              <a:t>(DV</a:t>
            </a:r>
            <a:r>
              <a:rPr lang="en-US" sz="1600" b="1" i="1" dirty="0">
                <a:solidFill>
                  <a:schemeClr val="accent2">
                    <a:lumMod val="75000"/>
                  </a:schemeClr>
                </a:solidFill>
              </a:rPr>
              <a:t>)</a:t>
            </a:r>
          </a:p>
          <a:p>
            <a:pPr marL="285750" indent="-285750" fontAlgn="base">
              <a:buFont typeface="Arial" panose="020B0604020202020204" pitchFamily="34" charset="0"/>
              <a:buChar char="•"/>
            </a:pPr>
            <a:r>
              <a:rPr lang="en-US" sz="1600" b="1" i="1" dirty="0" smtClean="0">
                <a:solidFill>
                  <a:schemeClr val="accent2">
                    <a:lumMod val="75000"/>
                  </a:schemeClr>
                </a:solidFill>
              </a:rPr>
              <a:t>NELCWIT </a:t>
            </a:r>
            <a:r>
              <a:rPr lang="en-US" sz="1600" b="1" i="1" dirty="0">
                <a:solidFill>
                  <a:schemeClr val="accent2">
                    <a:lumMod val="75000"/>
                  </a:schemeClr>
                </a:solidFill>
              </a:rPr>
              <a:t>(DV)</a:t>
            </a:r>
          </a:p>
          <a:p>
            <a:pPr marL="285750" indent="-285750" fontAlgn="base">
              <a:buFont typeface="Arial" panose="020B0604020202020204" pitchFamily="34" charset="0"/>
              <a:buChar char="•"/>
            </a:pPr>
            <a:r>
              <a:rPr lang="en-US" sz="1600" b="1" i="1" dirty="0">
                <a:solidFill>
                  <a:schemeClr val="accent2">
                    <a:lumMod val="75000"/>
                  </a:schemeClr>
                </a:solidFill>
              </a:rPr>
              <a:t>Elizabeth Freeman </a:t>
            </a:r>
            <a:r>
              <a:rPr lang="en-US" sz="1600" b="1" i="1" dirty="0" smtClean="0">
                <a:solidFill>
                  <a:schemeClr val="accent2">
                    <a:lumMod val="75000"/>
                  </a:schemeClr>
                </a:solidFill>
              </a:rPr>
              <a:t>Center(DV)</a:t>
            </a:r>
          </a:p>
          <a:p>
            <a:pPr marL="285750" indent="-285750" fontAlgn="base">
              <a:buFont typeface="Arial" panose="020B0604020202020204" pitchFamily="34" charset="0"/>
              <a:buChar char="•"/>
            </a:pPr>
            <a:r>
              <a:rPr lang="en-US" sz="1600" b="1" i="1" dirty="0" smtClean="0">
                <a:solidFill>
                  <a:schemeClr val="accent2">
                    <a:lumMod val="75000"/>
                  </a:schemeClr>
                </a:solidFill>
              </a:rPr>
              <a:t>The </a:t>
            </a:r>
            <a:r>
              <a:rPr lang="en-US" sz="1600" b="1" i="1" dirty="0" err="1" smtClean="0">
                <a:solidFill>
                  <a:schemeClr val="accent2">
                    <a:lumMod val="75000"/>
                  </a:schemeClr>
                </a:solidFill>
              </a:rPr>
              <a:t>Salasin</a:t>
            </a:r>
            <a:r>
              <a:rPr lang="en-US" sz="1600" b="1" i="1" dirty="0" smtClean="0">
                <a:solidFill>
                  <a:schemeClr val="accent2">
                    <a:lumMod val="75000"/>
                  </a:schemeClr>
                </a:solidFill>
              </a:rPr>
              <a:t> Project(DV)</a:t>
            </a:r>
            <a:endParaRPr lang="en-US" sz="1600" b="1" i="1" dirty="0">
              <a:solidFill>
                <a:schemeClr val="accent2">
                  <a:lumMod val="75000"/>
                </a:schemeClr>
              </a:solidFill>
            </a:endParaRPr>
          </a:p>
        </p:txBody>
      </p:sp>
    </p:spTree>
    <p:extLst>
      <p:ext uri="{BB962C8B-B14F-4D97-AF65-F5344CB8AC3E}">
        <p14:creationId xmlns:p14="http://schemas.microsoft.com/office/powerpoint/2010/main" val="33033476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           Continuum of Care Components</a:t>
            </a:r>
            <a:endParaRPr lang="en-US" dirty="0"/>
          </a:p>
        </p:txBody>
      </p:sp>
      <p:sp>
        <p:nvSpPr>
          <p:cNvPr id="7" name="TextBox 6"/>
          <p:cNvSpPr txBox="1"/>
          <p:nvPr/>
        </p:nvSpPr>
        <p:spPr>
          <a:xfrm>
            <a:off x="925319" y="1435337"/>
            <a:ext cx="10430069" cy="5201424"/>
          </a:xfrm>
          <a:prstGeom prst="rect">
            <a:avLst/>
          </a:prstGeom>
          <a:noFill/>
          <a:ln w="15875">
            <a:solidFill>
              <a:schemeClr val="tx1"/>
            </a:solidFill>
          </a:ln>
        </p:spPr>
        <p:txBody>
          <a:bodyPr wrap="square" rtlCol="0">
            <a:spAutoFit/>
          </a:bodyPr>
          <a:lstStyle/>
          <a:p>
            <a:r>
              <a:rPr lang="en-US" sz="1600" b="1" dirty="0">
                <a:solidFill>
                  <a:schemeClr val="accent5"/>
                </a:solidFill>
              </a:rPr>
              <a:t>Emergency Shelter (ES): </a:t>
            </a:r>
            <a:r>
              <a:rPr lang="en-US" sz="1600" dirty="0">
                <a:solidFill>
                  <a:schemeClr val="accent5"/>
                </a:solidFill>
              </a:rPr>
              <a:t> </a:t>
            </a:r>
            <a:r>
              <a:rPr lang="en-US" sz="1600" dirty="0"/>
              <a:t>is any facility whose primary purpose is to provide temporary or transitional shelter for the homeless in general or for specific populations of the homeless. In Massachusetts we have a large ES program run by the State specifically for families.</a:t>
            </a:r>
          </a:p>
          <a:p>
            <a:endParaRPr lang="en-US" sz="1600" dirty="0"/>
          </a:p>
          <a:p>
            <a:r>
              <a:rPr lang="en-US" sz="1600" b="1" dirty="0">
                <a:solidFill>
                  <a:schemeClr val="accent5"/>
                </a:solidFill>
              </a:rPr>
              <a:t>Transitional housing (TH):</a:t>
            </a:r>
            <a:r>
              <a:rPr lang="en-US" sz="1600" dirty="0">
                <a:solidFill>
                  <a:schemeClr val="accent5"/>
                </a:solidFill>
              </a:rPr>
              <a:t> </a:t>
            </a:r>
            <a:r>
              <a:rPr lang="en-US" sz="1600" dirty="0"/>
              <a:t>provides temporary housing for the certain segments of the homeless population, including working homeless making insufficient wages or homeless individuals with mental or physical disabilities who have trouble affording long-term housing, and is set up to transition their residents into permanent, affordable housing within a reasonable amount of time (usually 24 months).</a:t>
            </a:r>
          </a:p>
          <a:p>
            <a:endParaRPr lang="en-US" sz="1600" dirty="0"/>
          </a:p>
          <a:p>
            <a:r>
              <a:rPr lang="en-US" sz="1600" b="1" dirty="0">
                <a:solidFill>
                  <a:schemeClr val="accent5"/>
                </a:solidFill>
              </a:rPr>
              <a:t>Permanent Supportive Housing (PSH):</a:t>
            </a:r>
            <a:r>
              <a:rPr lang="en-US" sz="1600" dirty="0">
                <a:solidFill>
                  <a:schemeClr val="accent5"/>
                </a:solidFill>
              </a:rPr>
              <a:t> </a:t>
            </a:r>
            <a:r>
              <a:rPr lang="en-US" sz="1600" dirty="0"/>
              <a:t>is permanent housing with indefinite leasing or rental assistance paired with supportive services to assist homeless persons with a disability or families with an adult or child member with a disability achieve housing stability.</a:t>
            </a:r>
          </a:p>
          <a:p>
            <a:endParaRPr lang="en-US" sz="1600" dirty="0"/>
          </a:p>
          <a:p>
            <a:r>
              <a:rPr lang="en-US" sz="1600" b="1" dirty="0">
                <a:solidFill>
                  <a:schemeClr val="accent5"/>
                </a:solidFill>
              </a:rPr>
              <a:t>Rapid Re-Housing (RRH)</a:t>
            </a:r>
            <a:r>
              <a:rPr lang="en-US" sz="1600" dirty="0">
                <a:solidFill>
                  <a:schemeClr val="accent5"/>
                </a:solidFill>
              </a:rPr>
              <a:t>: </a:t>
            </a:r>
            <a:r>
              <a:rPr lang="en-US" sz="1600" b="1" dirty="0">
                <a:solidFill>
                  <a:schemeClr val="accent5"/>
                </a:solidFill>
              </a:rPr>
              <a:t>RRH</a:t>
            </a:r>
            <a:r>
              <a:rPr lang="en-US" sz="1600" dirty="0">
                <a:solidFill>
                  <a:schemeClr val="accent5"/>
                </a:solidFill>
              </a:rPr>
              <a:t> </a:t>
            </a:r>
            <a:r>
              <a:rPr lang="en-US" sz="1600" dirty="0"/>
              <a:t>rapidly connects families and individuals experiencing homelessness to permanent housing through a tailored package of assistance that may include the use of time-limited financial assistance and targeted supportive services</a:t>
            </a:r>
          </a:p>
          <a:p>
            <a:endParaRPr lang="en-US" sz="1600" dirty="0"/>
          </a:p>
          <a:p>
            <a:r>
              <a:rPr lang="en-US" sz="1600" b="1" dirty="0">
                <a:solidFill>
                  <a:schemeClr val="accent5"/>
                </a:solidFill>
              </a:rPr>
              <a:t>Supportive Services Only (SSO)</a:t>
            </a:r>
            <a:r>
              <a:rPr lang="en-US" sz="1600" dirty="0">
                <a:solidFill>
                  <a:schemeClr val="accent5"/>
                </a:solidFill>
              </a:rPr>
              <a:t>: </a:t>
            </a:r>
            <a:r>
              <a:rPr lang="en-US" sz="1600" dirty="0"/>
              <a:t>This program provides services to homeless individuals and families living in the community. SSO recipients may use the funds to conduct outreach to sheltered and unsheltered homeless persons and families, link clients with housing or other necessary services, and provide ongoing support.</a:t>
            </a:r>
          </a:p>
          <a:p>
            <a:endParaRPr lang="en-US" sz="1200" dirty="0"/>
          </a:p>
        </p:txBody>
      </p:sp>
    </p:spTree>
    <p:extLst>
      <p:ext uri="{BB962C8B-B14F-4D97-AF65-F5344CB8AC3E}">
        <p14:creationId xmlns:p14="http://schemas.microsoft.com/office/powerpoint/2010/main" val="12540243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248015"/>
          </a:xfrm>
        </p:spPr>
        <p:txBody>
          <a:bodyPr>
            <a:normAutofit fontScale="90000"/>
          </a:bodyPr>
          <a:lstStyle/>
          <a:p>
            <a:r>
              <a:rPr lang="en-US" b="1" dirty="0" smtClean="0"/>
              <a:t>       The </a:t>
            </a:r>
            <a:r>
              <a:rPr lang="en-US" b="1" dirty="0"/>
              <a:t>Six Principles of Trauma Informed Care</a:t>
            </a:r>
            <a:r>
              <a:rPr lang="en-US" dirty="0"/>
              <a:t/>
            </a:r>
            <a:br>
              <a:rPr lang="en-US" dirty="0"/>
            </a:br>
            <a:endParaRPr lang="en-US" dirty="0"/>
          </a:p>
        </p:txBody>
      </p:sp>
      <p:sp>
        <p:nvSpPr>
          <p:cNvPr id="3" name="Content Placeholder 2"/>
          <p:cNvSpPr>
            <a:spLocks noGrp="1"/>
          </p:cNvSpPr>
          <p:nvPr>
            <p:ph sz="half" idx="1"/>
          </p:nvPr>
        </p:nvSpPr>
        <p:spPr/>
        <p:txBody>
          <a:bodyPr>
            <a:normAutofit fontScale="70000" lnSpcReduction="20000"/>
          </a:bodyPr>
          <a:lstStyle/>
          <a:p>
            <a:r>
              <a:rPr lang="en-US" dirty="0" smtClean="0"/>
              <a:t>1. </a:t>
            </a:r>
            <a:r>
              <a:rPr lang="en-US" sz="3400" b="1" dirty="0">
                <a:solidFill>
                  <a:schemeClr val="accent2">
                    <a:lumMod val="75000"/>
                  </a:schemeClr>
                </a:solidFill>
              </a:rPr>
              <a:t>Safety: </a:t>
            </a:r>
            <a:endParaRPr lang="en-US" sz="3400" b="1" dirty="0" smtClean="0">
              <a:solidFill>
                <a:schemeClr val="accent2">
                  <a:lumMod val="75000"/>
                </a:schemeClr>
              </a:solidFill>
            </a:endParaRPr>
          </a:p>
          <a:p>
            <a:pPr marL="0" indent="0">
              <a:buNone/>
            </a:pPr>
            <a:r>
              <a:rPr lang="en-US" dirty="0" smtClean="0"/>
              <a:t>Both </a:t>
            </a:r>
            <a:r>
              <a:rPr lang="en-US" dirty="0"/>
              <a:t>clients and staff must feel physically and psychologically safe while in the building and working with the staff. </a:t>
            </a:r>
          </a:p>
          <a:p>
            <a:r>
              <a:rPr lang="en-US" dirty="0"/>
              <a:t>2. </a:t>
            </a:r>
            <a:r>
              <a:rPr lang="en-US" sz="3400" b="1" dirty="0">
                <a:solidFill>
                  <a:schemeClr val="accent2">
                    <a:lumMod val="75000"/>
                  </a:schemeClr>
                </a:solidFill>
              </a:rPr>
              <a:t>Trustworthiness and Transparency: </a:t>
            </a:r>
            <a:endParaRPr lang="en-US" sz="3400" b="1" dirty="0" smtClean="0">
              <a:solidFill>
                <a:schemeClr val="accent2">
                  <a:lumMod val="75000"/>
                </a:schemeClr>
              </a:solidFill>
            </a:endParaRPr>
          </a:p>
          <a:p>
            <a:pPr marL="0" indent="0">
              <a:buNone/>
            </a:pPr>
            <a:r>
              <a:rPr lang="en-US" dirty="0" smtClean="0"/>
              <a:t>Trust </a:t>
            </a:r>
            <a:r>
              <a:rPr lang="en-US" dirty="0"/>
              <a:t>should be developed continuously through transparency and rapport-building. Operations and decisions should not feel shady or deceitful. </a:t>
            </a:r>
          </a:p>
          <a:p>
            <a:r>
              <a:rPr lang="en-US" dirty="0"/>
              <a:t>3. </a:t>
            </a:r>
            <a:r>
              <a:rPr lang="en-US" sz="3400" b="1" dirty="0">
                <a:solidFill>
                  <a:schemeClr val="accent2">
                    <a:lumMod val="75000"/>
                  </a:schemeClr>
                </a:solidFill>
              </a:rPr>
              <a:t>Peer Support: </a:t>
            </a:r>
            <a:endParaRPr lang="en-US" sz="3400" b="1" dirty="0" smtClean="0">
              <a:solidFill>
                <a:schemeClr val="accent2">
                  <a:lumMod val="75000"/>
                </a:schemeClr>
              </a:solidFill>
            </a:endParaRPr>
          </a:p>
          <a:p>
            <a:pPr marL="0" indent="0">
              <a:buNone/>
            </a:pPr>
            <a:r>
              <a:rPr lang="en-US" dirty="0" smtClean="0"/>
              <a:t>Foster </a:t>
            </a:r>
            <a:r>
              <a:rPr lang="en-US" dirty="0"/>
              <a:t>hope and safety by encouraging people to share with and support each other as they navigate difficult experiences. </a:t>
            </a:r>
          </a:p>
          <a:p>
            <a:endParaRPr lang="en-US" dirty="0"/>
          </a:p>
        </p:txBody>
      </p:sp>
      <p:sp>
        <p:nvSpPr>
          <p:cNvPr id="4" name="Content Placeholder 3"/>
          <p:cNvSpPr>
            <a:spLocks noGrp="1"/>
          </p:cNvSpPr>
          <p:nvPr>
            <p:ph sz="half" idx="2"/>
          </p:nvPr>
        </p:nvSpPr>
        <p:spPr/>
        <p:txBody>
          <a:bodyPr>
            <a:normAutofit fontScale="70000" lnSpcReduction="20000"/>
          </a:bodyPr>
          <a:lstStyle/>
          <a:p>
            <a:r>
              <a:rPr lang="en-US" dirty="0"/>
              <a:t>4. </a:t>
            </a:r>
            <a:r>
              <a:rPr lang="en-US" sz="3400" b="1" dirty="0">
                <a:solidFill>
                  <a:schemeClr val="accent2">
                    <a:lumMod val="75000"/>
                  </a:schemeClr>
                </a:solidFill>
              </a:rPr>
              <a:t>Collaboration and Mutuality: </a:t>
            </a:r>
            <a:endParaRPr lang="en-US" sz="3400" b="1" dirty="0" smtClean="0">
              <a:solidFill>
                <a:schemeClr val="accent2">
                  <a:lumMod val="75000"/>
                </a:schemeClr>
              </a:solidFill>
            </a:endParaRPr>
          </a:p>
          <a:p>
            <a:pPr marL="0" indent="0">
              <a:buNone/>
            </a:pPr>
            <a:r>
              <a:rPr lang="en-US" dirty="0" smtClean="0"/>
              <a:t>Discourage </a:t>
            </a:r>
            <a:r>
              <a:rPr lang="en-US" dirty="0"/>
              <a:t>staff silos, and encourage every level and role of staff that they are an important piece of the collaborative team effort to make the organization safe and trustworthy. </a:t>
            </a:r>
          </a:p>
          <a:p>
            <a:r>
              <a:rPr lang="en-US" dirty="0"/>
              <a:t>5</a:t>
            </a:r>
            <a:r>
              <a:rPr lang="en-US" sz="3400" b="1" dirty="0">
                <a:solidFill>
                  <a:schemeClr val="accent2">
                    <a:lumMod val="75000"/>
                  </a:schemeClr>
                </a:solidFill>
              </a:rPr>
              <a:t>. Empowerment, Voice, and Choice</a:t>
            </a:r>
            <a:r>
              <a:rPr lang="en-US" sz="3400" b="1" dirty="0" smtClean="0">
                <a:solidFill>
                  <a:schemeClr val="accent2">
                    <a:lumMod val="75000"/>
                  </a:schemeClr>
                </a:solidFill>
              </a:rPr>
              <a:t>:</a:t>
            </a:r>
          </a:p>
          <a:p>
            <a:pPr marL="0" indent="0">
              <a:buNone/>
            </a:pPr>
            <a:r>
              <a:rPr lang="en-US" sz="3400" b="1" dirty="0" smtClean="0">
                <a:solidFill>
                  <a:schemeClr val="accent2">
                    <a:lumMod val="75000"/>
                  </a:schemeClr>
                </a:solidFill>
              </a:rPr>
              <a:t> </a:t>
            </a:r>
            <a:r>
              <a:rPr lang="en-US" dirty="0"/>
              <a:t>Empower both staff and clients to voice their opinions, contribute to the conversation, collaborate in choices, and speak up. Recognize strengths and allow trauma to unite and empower rather than isolate and silence. </a:t>
            </a:r>
          </a:p>
          <a:p>
            <a:r>
              <a:rPr lang="en-US" dirty="0"/>
              <a:t>6. </a:t>
            </a:r>
            <a:r>
              <a:rPr lang="en-US" sz="3400" b="1" dirty="0">
                <a:solidFill>
                  <a:schemeClr val="accent2">
                    <a:lumMod val="75000"/>
                  </a:schemeClr>
                </a:solidFill>
              </a:rPr>
              <a:t>Cultural, Historical, and Gender: </a:t>
            </a:r>
            <a:endParaRPr lang="en-US" sz="3400" b="1" dirty="0" smtClean="0">
              <a:solidFill>
                <a:schemeClr val="accent2">
                  <a:lumMod val="75000"/>
                </a:schemeClr>
              </a:solidFill>
            </a:endParaRPr>
          </a:p>
          <a:p>
            <a:pPr marL="0" indent="0">
              <a:buNone/>
            </a:pPr>
            <a:r>
              <a:rPr lang="en-US" dirty="0" smtClean="0"/>
              <a:t>Reject </a:t>
            </a:r>
            <a:r>
              <a:rPr lang="en-US" dirty="0"/>
              <a:t>stereotypes. Teach and practice cultural competency. Recognize historical traumas. Offer services to empower and increase accessibility to care.</a:t>
            </a:r>
          </a:p>
          <a:p>
            <a:endParaRPr lang="en-US" dirty="0"/>
          </a:p>
        </p:txBody>
      </p:sp>
    </p:spTree>
    <p:extLst>
      <p:ext uri="{BB962C8B-B14F-4D97-AF65-F5344CB8AC3E}">
        <p14:creationId xmlns:p14="http://schemas.microsoft.com/office/powerpoint/2010/main" val="19194396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b="1" dirty="0" smtClean="0"/>
              <a:t>Identifying Eligibility – </a:t>
            </a:r>
            <a:br>
              <a:rPr lang="en-US" b="1" dirty="0" smtClean="0"/>
            </a:br>
            <a:r>
              <a:rPr lang="en-US" b="1" dirty="0"/>
              <a:t> </a:t>
            </a:r>
            <a:r>
              <a:rPr lang="en-US" b="1" dirty="0" smtClean="0"/>
              <a:t>                   </a:t>
            </a:r>
            <a:r>
              <a:rPr lang="en-US" b="1" dirty="0" smtClean="0">
                <a:solidFill>
                  <a:schemeClr val="accent2">
                    <a:lumMod val="75000"/>
                  </a:schemeClr>
                </a:solidFill>
              </a:rPr>
              <a:t>Chronic homelessness</a:t>
            </a:r>
            <a:endParaRPr lang="en-US" b="1" dirty="0">
              <a:solidFill>
                <a:schemeClr val="accent2">
                  <a:lumMod val="75000"/>
                </a:schemeClr>
              </a:solidFill>
            </a:endParaRPr>
          </a:p>
        </p:txBody>
      </p:sp>
      <p:sp>
        <p:nvSpPr>
          <p:cNvPr id="3" name="Content Placeholder 2"/>
          <p:cNvSpPr>
            <a:spLocks noGrp="1"/>
          </p:cNvSpPr>
          <p:nvPr>
            <p:ph sz="half" idx="1"/>
          </p:nvPr>
        </p:nvSpPr>
        <p:spPr/>
        <p:txBody>
          <a:bodyPr>
            <a:normAutofit fontScale="92500"/>
          </a:bodyPr>
          <a:lstStyle/>
          <a:p>
            <a:r>
              <a:rPr lang="en-US" dirty="0" smtClean="0"/>
              <a:t>Homeless Individual With a Disability</a:t>
            </a:r>
          </a:p>
          <a:p>
            <a:pPr lvl="1"/>
            <a:r>
              <a:rPr lang="en-US" dirty="0" smtClean="0"/>
              <a:t>(SUD) Substance use disorder</a:t>
            </a:r>
          </a:p>
          <a:p>
            <a:pPr lvl="1"/>
            <a:r>
              <a:rPr lang="en-US" dirty="0" smtClean="0"/>
              <a:t>Serious mental illness</a:t>
            </a:r>
          </a:p>
          <a:p>
            <a:pPr lvl="1"/>
            <a:r>
              <a:rPr lang="en-US" dirty="0" smtClean="0"/>
              <a:t>Developmental disability</a:t>
            </a:r>
          </a:p>
          <a:p>
            <a:pPr lvl="1"/>
            <a:r>
              <a:rPr lang="en-US" dirty="0" smtClean="0"/>
              <a:t>Post Traumatic Stress Disorder (PTSD)</a:t>
            </a:r>
          </a:p>
          <a:p>
            <a:pPr lvl="1"/>
            <a:r>
              <a:rPr lang="en-US" dirty="0" smtClean="0"/>
              <a:t>Cognitive impairment (brain injury)</a:t>
            </a:r>
          </a:p>
          <a:p>
            <a:pPr lvl="1"/>
            <a:r>
              <a:rPr lang="en-US" dirty="0" smtClean="0"/>
              <a:t>Chronic physical illness or disability</a:t>
            </a:r>
          </a:p>
          <a:p>
            <a:pPr lvl="1"/>
            <a:endParaRPr lang="en-US" dirty="0"/>
          </a:p>
        </p:txBody>
      </p:sp>
      <p:sp>
        <p:nvSpPr>
          <p:cNvPr id="4" name="Content Placeholder 3"/>
          <p:cNvSpPr>
            <a:spLocks noGrp="1"/>
          </p:cNvSpPr>
          <p:nvPr>
            <p:ph sz="half" idx="2"/>
          </p:nvPr>
        </p:nvSpPr>
        <p:spPr>
          <a:xfrm>
            <a:off x="6172199" y="1825625"/>
            <a:ext cx="5645989" cy="4351338"/>
          </a:xfrm>
        </p:spPr>
        <p:txBody>
          <a:bodyPr>
            <a:normAutofit fontScale="92500"/>
          </a:bodyPr>
          <a:lstStyle/>
          <a:p>
            <a:r>
              <a:rPr lang="en-US" dirty="0" smtClean="0"/>
              <a:t>Lives in a place not meant for human habitation, safe haven, or in emergency shelter; and</a:t>
            </a:r>
          </a:p>
          <a:p>
            <a:r>
              <a:rPr lang="en-US" dirty="0" smtClean="0"/>
              <a:t>Has been homeless continuously for:</a:t>
            </a:r>
          </a:p>
          <a:p>
            <a:pPr lvl="1"/>
            <a:r>
              <a:rPr lang="en-US" dirty="0" smtClean="0"/>
              <a:t>At least 12 months, or</a:t>
            </a:r>
          </a:p>
          <a:p>
            <a:pPr lvl="1"/>
            <a:r>
              <a:rPr lang="en-US" dirty="0" smtClean="0"/>
              <a:t>At least 4 separate occasions in the last 3 years – which combined equal 12 months.</a:t>
            </a:r>
          </a:p>
          <a:p>
            <a:pPr marL="457200" lvl="1" indent="0">
              <a:buNone/>
            </a:pPr>
            <a:endParaRPr lang="en-US" dirty="0" smtClean="0"/>
          </a:p>
          <a:p>
            <a:pPr marL="457200" lvl="1" indent="0">
              <a:buNone/>
            </a:pPr>
            <a:r>
              <a:rPr lang="en-US" sz="1900" dirty="0" smtClean="0">
                <a:solidFill>
                  <a:schemeClr val="accent5">
                    <a:lumMod val="75000"/>
                  </a:schemeClr>
                </a:solidFill>
              </a:rPr>
              <a:t>(some additional factors could include incarceration or treatment facility for fewer than 90 days/family with a head of household that meets the chronic criteria)</a:t>
            </a:r>
            <a:endParaRPr lang="en-US" sz="1900" dirty="0">
              <a:solidFill>
                <a:schemeClr val="accent5">
                  <a:lumMod val="75000"/>
                </a:schemeClr>
              </a:solidFill>
            </a:endParaRPr>
          </a:p>
        </p:txBody>
      </p:sp>
    </p:spTree>
    <p:extLst>
      <p:ext uri="{BB962C8B-B14F-4D97-AF65-F5344CB8AC3E}">
        <p14:creationId xmlns:p14="http://schemas.microsoft.com/office/powerpoint/2010/main" val="9790472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b="1" dirty="0" smtClean="0"/>
              <a:t>Identifying Eligibility – </a:t>
            </a:r>
            <a:br>
              <a:rPr lang="en-US" b="1" dirty="0" smtClean="0"/>
            </a:br>
            <a:r>
              <a:rPr lang="en-US" b="1" dirty="0"/>
              <a:t> </a:t>
            </a:r>
            <a:r>
              <a:rPr lang="en-US" b="1" dirty="0" smtClean="0"/>
              <a:t>       </a:t>
            </a:r>
            <a:r>
              <a:rPr lang="en-US" b="1" dirty="0" smtClean="0">
                <a:solidFill>
                  <a:schemeClr val="accent2">
                    <a:lumMod val="75000"/>
                  </a:schemeClr>
                </a:solidFill>
              </a:rPr>
              <a:t>Youth and young Adult Homelessness</a:t>
            </a:r>
            <a:endParaRPr lang="en-US" b="1" dirty="0">
              <a:solidFill>
                <a:schemeClr val="accent2">
                  <a:lumMod val="75000"/>
                </a:schemeClr>
              </a:solidFill>
            </a:endParaRPr>
          </a:p>
        </p:txBody>
      </p:sp>
      <p:sp>
        <p:nvSpPr>
          <p:cNvPr id="3" name="Content Placeholder 2"/>
          <p:cNvSpPr>
            <a:spLocks noGrp="1"/>
          </p:cNvSpPr>
          <p:nvPr>
            <p:ph sz="half" idx="1"/>
          </p:nvPr>
        </p:nvSpPr>
        <p:spPr>
          <a:xfrm>
            <a:off x="217098" y="1903263"/>
            <a:ext cx="5181600" cy="4351338"/>
          </a:xfrm>
        </p:spPr>
        <p:txBody>
          <a:bodyPr>
            <a:normAutofit fontScale="62500" lnSpcReduction="20000"/>
          </a:bodyPr>
          <a:lstStyle/>
          <a:p>
            <a:pPr marL="0" indent="0">
              <a:buNone/>
            </a:pPr>
            <a:endParaRPr lang="en-US" dirty="0" smtClean="0"/>
          </a:p>
          <a:p>
            <a:endParaRPr lang="en-US" dirty="0"/>
          </a:p>
        </p:txBody>
      </p:sp>
      <p:sp>
        <p:nvSpPr>
          <p:cNvPr id="4" name="Content Placeholder 3"/>
          <p:cNvSpPr>
            <a:spLocks noGrp="1"/>
          </p:cNvSpPr>
          <p:nvPr>
            <p:ph sz="half" idx="2"/>
          </p:nvPr>
        </p:nvSpPr>
        <p:spPr>
          <a:xfrm>
            <a:off x="6461185" y="2167700"/>
            <a:ext cx="5431765" cy="4351337"/>
          </a:xfrm>
        </p:spPr>
        <p:txBody>
          <a:bodyPr>
            <a:normAutofit fontScale="62500" lnSpcReduction="20000"/>
          </a:bodyPr>
          <a:lstStyle/>
          <a:p>
            <a:pPr marL="0" indent="0" fontAlgn="base">
              <a:buNone/>
            </a:pPr>
            <a:r>
              <a:rPr lang="en-US" dirty="0"/>
              <a:t> </a:t>
            </a:r>
            <a:r>
              <a:rPr lang="en-US" sz="3200" dirty="0">
                <a:solidFill>
                  <a:schemeClr val="accent5">
                    <a:lumMod val="75000"/>
                  </a:schemeClr>
                </a:solidFill>
              </a:rPr>
              <a:t>Category 2 – Imminent Risk of Homelessness </a:t>
            </a:r>
          </a:p>
          <a:p>
            <a:pPr marL="0" indent="0" fontAlgn="base">
              <a:buNone/>
            </a:pPr>
            <a:r>
              <a:rPr lang="en-US" sz="3200" dirty="0" smtClean="0"/>
              <a:t>• </a:t>
            </a:r>
            <a:r>
              <a:rPr lang="en-US" sz="3200" dirty="0"/>
              <a:t>In own housing, but being evicted within 14 days; </a:t>
            </a:r>
          </a:p>
          <a:p>
            <a:pPr marL="0" indent="0" fontAlgn="base">
              <a:buNone/>
            </a:pPr>
            <a:r>
              <a:rPr lang="en-US" sz="3200" dirty="0"/>
              <a:t>• A hotel or motel paid for by someone other than a government or charitable organization, including the youth, family, or friends where the youth cannot stay for more than 14 days (often due to lack of ability to continue paying); </a:t>
            </a:r>
            <a:r>
              <a:rPr lang="en-US" sz="3200" b="1" dirty="0"/>
              <a:t>OR</a:t>
            </a:r>
            <a:r>
              <a:rPr lang="en-US" sz="3200" dirty="0"/>
              <a:t> </a:t>
            </a:r>
          </a:p>
          <a:p>
            <a:pPr marL="0" indent="0" fontAlgn="base">
              <a:buNone/>
            </a:pPr>
            <a:r>
              <a:rPr lang="en-US" sz="3200" dirty="0"/>
              <a:t>• With family or friends and being asked to leave within 14 days, which includes: </a:t>
            </a:r>
          </a:p>
          <a:p>
            <a:pPr lvl="1" fontAlgn="base"/>
            <a:r>
              <a:rPr lang="en-US" sz="3200" dirty="0"/>
              <a:t> Youth staying with their biological parents, relatives, any individual they identify as family or a </a:t>
            </a:r>
            <a:r>
              <a:rPr lang="en-US" sz="3200" dirty="0" smtClean="0"/>
              <a:t>Friend</a:t>
            </a:r>
            <a:r>
              <a:rPr lang="en-US" sz="3200" dirty="0"/>
              <a:t> </a:t>
            </a:r>
          </a:p>
          <a:p>
            <a:pPr lvl="1" fontAlgn="base"/>
            <a:r>
              <a:rPr lang="en-US" sz="3200" dirty="0"/>
              <a:t>Youth who are moving from one home to another “couch surfing” and cannot stay at their current home or “couch” </a:t>
            </a:r>
          </a:p>
          <a:p>
            <a:pPr lvl="1" fontAlgn="base"/>
            <a:r>
              <a:rPr lang="en-US" sz="3200" dirty="0"/>
              <a:t>or Youth who are in a legal guardianship </a:t>
            </a:r>
          </a:p>
          <a:p>
            <a:pPr marL="0" indent="0" fontAlgn="base">
              <a:buNone/>
            </a:pPr>
            <a:endParaRPr lang="en-US" dirty="0"/>
          </a:p>
          <a:p>
            <a:endParaRPr lang="en-US" dirty="0"/>
          </a:p>
        </p:txBody>
      </p:sp>
      <p:sp>
        <p:nvSpPr>
          <p:cNvPr id="5" name="Content Placeholder 3"/>
          <p:cNvSpPr txBox="1">
            <a:spLocks/>
          </p:cNvSpPr>
          <p:nvPr/>
        </p:nvSpPr>
        <p:spPr>
          <a:xfrm>
            <a:off x="664235" y="2167700"/>
            <a:ext cx="5365629" cy="4172550"/>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base">
              <a:buNone/>
            </a:pPr>
            <a:r>
              <a:rPr lang="en-US" sz="2200" dirty="0" smtClean="0">
                <a:solidFill>
                  <a:schemeClr val="accent5">
                    <a:lumMod val="75000"/>
                  </a:schemeClr>
                </a:solidFill>
              </a:rPr>
              <a:t>Category 1 – Literal Homelessness</a:t>
            </a:r>
            <a:r>
              <a:rPr lang="en-US" sz="2200" dirty="0" smtClean="0"/>
              <a:t> </a:t>
            </a:r>
          </a:p>
          <a:p>
            <a:pPr marL="0" indent="0" fontAlgn="base">
              <a:buNone/>
            </a:pPr>
            <a:r>
              <a:rPr lang="en-US" sz="2200" dirty="0" smtClean="0"/>
              <a:t>• Shelter including emergency shelter, transitional housing, or hotel or motel paid by government or charity; </a:t>
            </a:r>
          </a:p>
          <a:p>
            <a:pPr marL="0" indent="0" fontAlgn="base">
              <a:buNone/>
            </a:pPr>
            <a:r>
              <a:rPr lang="en-US" sz="2200" dirty="0" smtClean="0"/>
              <a:t>• Street or other place not meant for human habitation (ex. car, garage, park, abandoned building); </a:t>
            </a:r>
            <a:r>
              <a:rPr lang="en-US" sz="2200" b="1" dirty="0" smtClean="0"/>
              <a:t>OR</a:t>
            </a:r>
            <a:r>
              <a:rPr lang="en-US" sz="2200" dirty="0" smtClean="0"/>
              <a:t> </a:t>
            </a:r>
          </a:p>
          <a:p>
            <a:pPr marL="0" indent="0" fontAlgn="base">
              <a:buNone/>
            </a:pPr>
            <a:r>
              <a:rPr lang="en-US" sz="2200" dirty="0" smtClean="0"/>
              <a:t>• An institution (ex., jail, hospital, juvenile detention that the youth is exiting and where the youth was a resident for </a:t>
            </a:r>
            <a:r>
              <a:rPr lang="en-US" sz="2200" i="1" dirty="0" smtClean="0"/>
              <a:t>90 days or less </a:t>
            </a:r>
            <a:r>
              <a:rPr lang="en-US" sz="2200" b="1" dirty="0" smtClean="0"/>
              <a:t>AND </a:t>
            </a:r>
            <a:r>
              <a:rPr lang="en-US" sz="2200" dirty="0" smtClean="0"/>
              <a:t>the youth resided in emergency shelter or place not meant for human habitation immediately prior to entering that institution. </a:t>
            </a:r>
          </a:p>
          <a:p>
            <a:pPr fontAlgn="base"/>
            <a:endParaRPr lang="en-US" dirty="0" smtClean="0"/>
          </a:p>
          <a:p>
            <a:endParaRPr lang="en-US" dirty="0"/>
          </a:p>
        </p:txBody>
      </p:sp>
    </p:spTree>
    <p:extLst>
      <p:ext uri="{BB962C8B-B14F-4D97-AF65-F5344CB8AC3E}">
        <p14:creationId xmlns:p14="http://schemas.microsoft.com/office/powerpoint/2010/main" val="8769296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b="1" dirty="0" smtClean="0"/>
              <a:t>Identifying Eligibility – </a:t>
            </a:r>
            <a:br>
              <a:rPr lang="en-US" b="1" dirty="0" smtClean="0"/>
            </a:br>
            <a:r>
              <a:rPr lang="en-US" b="1" dirty="0"/>
              <a:t> </a:t>
            </a:r>
            <a:r>
              <a:rPr lang="en-US" b="1" dirty="0" smtClean="0"/>
              <a:t>       </a:t>
            </a:r>
            <a:r>
              <a:rPr lang="en-US" b="1" dirty="0" smtClean="0">
                <a:solidFill>
                  <a:schemeClr val="accent2">
                    <a:lumMod val="75000"/>
                  </a:schemeClr>
                </a:solidFill>
              </a:rPr>
              <a:t>Youth and young Adult Homelessness</a:t>
            </a:r>
            <a:endParaRPr lang="en-US" b="1" dirty="0">
              <a:solidFill>
                <a:schemeClr val="accent2">
                  <a:lumMod val="75000"/>
                </a:schemeClr>
              </a:solidFill>
            </a:endParaRPr>
          </a:p>
        </p:txBody>
      </p:sp>
      <p:sp>
        <p:nvSpPr>
          <p:cNvPr id="3" name="Content Placeholder 2"/>
          <p:cNvSpPr>
            <a:spLocks noGrp="1"/>
          </p:cNvSpPr>
          <p:nvPr>
            <p:ph sz="half" idx="1"/>
          </p:nvPr>
        </p:nvSpPr>
        <p:spPr>
          <a:xfrm>
            <a:off x="217097" y="1600716"/>
            <a:ext cx="5812767" cy="5306517"/>
          </a:xfrm>
        </p:spPr>
        <p:txBody>
          <a:bodyPr>
            <a:normAutofit fontScale="32500" lnSpcReduction="20000"/>
          </a:bodyPr>
          <a:lstStyle/>
          <a:p>
            <a:pPr marL="0" indent="0">
              <a:buNone/>
            </a:pPr>
            <a:endParaRPr lang="en-US" sz="5000" dirty="0" smtClean="0"/>
          </a:p>
          <a:p>
            <a:pPr marL="0" indent="0" fontAlgn="base">
              <a:buNone/>
            </a:pPr>
            <a:r>
              <a:rPr lang="en-US" sz="5000" dirty="0">
                <a:solidFill>
                  <a:schemeClr val="accent5">
                    <a:lumMod val="75000"/>
                  </a:schemeClr>
                </a:solidFill>
              </a:rPr>
              <a:t>Category 4 – Fleeing Violence </a:t>
            </a:r>
          </a:p>
          <a:p>
            <a:pPr marL="0" indent="0" fontAlgn="base">
              <a:buNone/>
            </a:pPr>
            <a:r>
              <a:rPr lang="en-US" sz="5000" dirty="0"/>
              <a:t>Youth, including pregnant and parenting youth, fleeing or attempting to flee their housing or the place they are staying because of domestic violence, dating violence, sexual assault, stalking, or other dangerous or life threatening conditions related to violence that has taken place in the house or has made them afraid to return to the house, including: </a:t>
            </a:r>
          </a:p>
          <a:p>
            <a:pPr marL="0" indent="0" fontAlgn="base">
              <a:buNone/>
            </a:pPr>
            <a:r>
              <a:rPr lang="en-US" sz="5000" dirty="0"/>
              <a:t>• Trading sex for housing; </a:t>
            </a:r>
          </a:p>
          <a:p>
            <a:pPr marL="0" indent="0" fontAlgn="base">
              <a:buNone/>
            </a:pPr>
            <a:r>
              <a:rPr lang="en-US" sz="5000" dirty="0"/>
              <a:t>• Trafficking; </a:t>
            </a:r>
          </a:p>
          <a:p>
            <a:pPr marL="0" indent="0" fontAlgn="base">
              <a:buNone/>
            </a:pPr>
            <a:r>
              <a:rPr lang="en-US" sz="5000" dirty="0"/>
              <a:t>• Physical abuse; </a:t>
            </a:r>
          </a:p>
          <a:p>
            <a:pPr marL="0" indent="0" fontAlgn="base">
              <a:buNone/>
            </a:pPr>
            <a:r>
              <a:rPr lang="en-US" sz="5000" dirty="0"/>
              <a:t>• Emotional abuse, such as threats, intimidation, and exposure to trauma; </a:t>
            </a:r>
          </a:p>
          <a:p>
            <a:pPr marL="0" indent="0" fontAlgn="base">
              <a:buNone/>
            </a:pPr>
            <a:r>
              <a:rPr lang="en-US" sz="5000" dirty="0"/>
              <a:t>• Family conflict that has caused a youth to feel physically or emotionally unsafe and unable to stay in </a:t>
            </a:r>
            <a:r>
              <a:rPr lang="en-US" sz="5000" dirty="0" smtClean="0"/>
              <a:t>their </a:t>
            </a:r>
            <a:r>
              <a:rPr lang="en-US" sz="5000" dirty="0"/>
              <a:t>current living situation;* </a:t>
            </a:r>
          </a:p>
          <a:p>
            <a:pPr marL="0" indent="0" fontAlgn="base">
              <a:buNone/>
            </a:pPr>
            <a:r>
              <a:rPr lang="en-US" sz="5000" dirty="0"/>
              <a:t>• Financial abuse, such as controlling a youth’s income or stealing a youth’s identity in order use their </a:t>
            </a:r>
            <a:r>
              <a:rPr lang="en-US" sz="5000" dirty="0" smtClean="0"/>
              <a:t>credit</a:t>
            </a:r>
            <a:r>
              <a:rPr lang="en-US" sz="5000" dirty="0"/>
              <a:t>; </a:t>
            </a:r>
          </a:p>
          <a:p>
            <a:endParaRPr lang="en-US" dirty="0"/>
          </a:p>
        </p:txBody>
      </p:sp>
      <p:sp>
        <p:nvSpPr>
          <p:cNvPr id="4" name="Content Placeholder 3"/>
          <p:cNvSpPr>
            <a:spLocks noGrp="1"/>
          </p:cNvSpPr>
          <p:nvPr>
            <p:ph sz="half" idx="2"/>
          </p:nvPr>
        </p:nvSpPr>
        <p:spPr>
          <a:xfrm>
            <a:off x="6029863" y="1813810"/>
            <a:ext cx="5992247" cy="4790878"/>
          </a:xfrm>
        </p:spPr>
        <p:txBody>
          <a:bodyPr>
            <a:normAutofit fontScale="32500" lnSpcReduction="20000"/>
          </a:bodyPr>
          <a:lstStyle/>
          <a:p>
            <a:pPr marL="0" indent="0" fontAlgn="base">
              <a:buNone/>
            </a:pPr>
            <a:r>
              <a:rPr lang="en-US" dirty="0"/>
              <a:t> </a:t>
            </a:r>
          </a:p>
          <a:p>
            <a:pPr marL="0" indent="0" fontAlgn="base">
              <a:buNone/>
            </a:pPr>
            <a:r>
              <a:rPr lang="en-US" sz="5000" dirty="0" smtClean="0"/>
              <a:t>* Violence </a:t>
            </a:r>
            <a:r>
              <a:rPr lang="en-US" sz="5000" dirty="0"/>
              <a:t>(or perceived threat of violence) because of the youth’s sexual orientation or gender identity; </a:t>
            </a:r>
          </a:p>
          <a:p>
            <a:pPr marL="0" indent="0" fontAlgn="base">
              <a:buNone/>
            </a:pPr>
            <a:r>
              <a:rPr lang="en-US" sz="5000" dirty="0"/>
              <a:t>• Active drug/illegal substance use in the youth’s current housing; </a:t>
            </a:r>
          </a:p>
          <a:p>
            <a:pPr marL="0" indent="0" fontAlgn="base">
              <a:buNone/>
            </a:pPr>
            <a:r>
              <a:rPr lang="en-US" sz="5000" dirty="0"/>
              <a:t>• Gang or neighborhood violence that is being directed to a youth in their home;** OR </a:t>
            </a:r>
          </a:p>
          <a:p>
            <a:pPr marL="0" indent="0" fontAlgn="base">
              <a:buNone/>
            </a:pPr>
            <a:r>
              <a:rPr lang="en-US" sz="5000" dirty="0"/>
              <a:t>• Other illegal activity in the household that is putting a youth or a youth’s child at risk </a:t>
            </a:r>
          </a:p>
          <a:p>
            <a:pPr fontAlgn="base"/>
            <a:r>
              <a:rPr lang="en-US" sz="5000" dirty="0"/>
              <a:t>Additionally, the youth must have no safe, alternative housing, resources or support networks to maintain or </a:t>
            </a:r>
          </a:p>
          <a:p>
            <a:pPr fontAlgn="base"/>
            <a:r>
              <a:rPr lang="en-US" sz="5000" dirty="0"/>
              <a:t>obtain permanent housing. </a:t>
            </a:r>
            <a:endParaRPr lang="en-US" sz="5000" dirty="0" smtClean="0"/>
          </a:p>
          <a:p>
            <a:pPr fontAlgn="base"/>
            <a:endParaRPr lang="en-US" sz="5000" dirty="0"/>
          </a:p>
          <a:p>
            <a:pPr marL="0" indent="0" fontAlgn="base">
              <a:buNone/>
            </a:pPr>
            <a:r>
              <a:rPr lang="en-US" sz="5000" i="1" dirty="0">
                <a:solidFill>
                  <a:schemeClr val="accent5">
                    <a:lumMod val="75000"/>
                  </a:schemeClr>
                </a:solidFill>
              </a:rPr>
              <a:t>*If youth are under the age of 18 you may be required to report family conflict resulting in abuse or</a:t>
            </a:r>
            <a:r>
              <a:rPr lang="en-US" sz="5000" dirty="0">
                <a:solidFill>
                  <a:schemeClr val="accent5">
                    <a:lumMod val="75000"/>
                  </a:schemeClr>
                </a:solidFill>
              </a:rPr>
              <a:t> </a:t>
            </a:r>
            <a:r>
              <a:rPr lang="en-US" sz="5000" i="1" dirty="0" smtClean="0">
                <a:solidFill>
                  <a:schemeClr val="accent5">
                    <a:lumMod val="75000"/>
                  </a:schemeClr>
                </a:solidFill>
              </a:rPr>
              <a:t>neglect </a:t>
            </a:r>
            <a:r>
              <a:rPr lang="en-US" sz="5000" i="1" dirty="0">
                <a:solidFill>
                  <a:schemeClr val="accent5">
                    <a:lumMod val="75000"/>
                  </a:schemeClr>
                </a:solidFill>
              </a:rPr>
              <a:t>to the local child welfare agency. It is important to understand the mandatory reporting laws for</a:t>
            </a:r>
            <a:r>
              <a:rPr lang="en-US" sz="5000" dirty="0">
                <a:solidFill>
                  <a:schemeClr val="accent5">
                    <a:lumMod val="75000"/>
                  </a:schemeClr>
                </a:solidFill>
              </a:rPr>
              <a:t> </a:t>
            </a:r>
            <a:r>
              <a:rPr lang="en-US" sz="5000" i="1" dirty="0" smtClean="0">
                <a:solidFill>
                  <a:schemeClr val="accent5">
                    <a:lumMod val="75000"/>
                  </a:schemeClr>
                </a:solidFill>
              </a:rPr>
              <a:t>child </a:t>
            </a:r>
            <a:r>
              <a:rPr lang="en-US" sz="5000" i="1" dirty="0">
                <a:solidFill>
                  <a:schemeClr val="accent5">
                    <a:lumMod val="75000"/>
                  </a:schemeClr>
                </a:solidFill>
              </a:rPr>
              <a:t>abuse and neglect in your local jurisdiction.</a:t>
            </a:r>
            <a:r>
              <a:rPr lang="en-US" sz="5000" dirty="0">
                <a:solidFill>
                  <a:schemeClr val="accent5">
                    <a:lumMod val="75000"/>
                  </a:schemeClr>
                </a:solidFill>
              </a:rPr>
              <a:t> </a:t>
            </a:r>
          </a:p>
          <a:p>
            <a:pPr marL="0" indent="0" fontAlgn="base">
              <a:buNone/>
            </a:pPr>
            <a:r>
              <a:rPr lang="en-US" sz="5000" i="1" dirty="0">
                <a:solidFill>
                  <a:schemeClr val="accent5">
                    <a:lumMod val="75000"/>
                  </a:schemeClr>
                </a:solidFill>
              </a:rPr>
              <a:t>**Gang or neighborhood violence has to be directed at the youth in their home not just in the general</a:t>
            </a:r>
            <a:r>
              <a:rPr lang="en-US" sz="5000" dirty="0">
                <a:solidFill>
                  <a:schemeClr val="accent5">
                    <a:lumMod val="75000"/>
                  </a:schemeClr>
                </a:solidFill>
              </a:rPr>
              <a:t> </a:t>
            </a:r>
            <a:r>
              <a:rPr lang="en-US" sz="5000" i="1" dirty="0" smtClean="0">
                <a:solidFill>
                  <a:schemeClr val="accent5">
                    <a:lumMod val="75000"/>
                  </a:schemeClr>
                </a:solidFill>
              </a:rPr>
              <a:t>community </a:t>
            </a:r>
            <a:r>
              <a:rPr lang="en-US" sz="5000" i="1" dirty="0">
                <a:solidFill>
                  <a:schemeClr val="accent5">
                    <a:lumMod val="75000"/>
                  </a:schemeClr>
                </a:solidFill>
              </a:rPr>
              <a:t>to be eligible under category 4.</a:t>
            </a:r>
            <a:r>
              <a:rPr lang="en-US" sz="5000" dirty="0">
                <a:solidFill>
                  <a:schemeClr val="accent5">
                    <a:lumMod val="75000"/>
                  </a:schemeClr>
                </a:solidFill>
              </a:rPr>
              <a:t> </a:t>
            </a:r>
          </a:p>
          <a:p>
            <a:endParaRPr lang="en-US" sz="3800" dirty="0"/>
          </a:p>
        </p:txBody>
      </p:sp>
      <p:sp>
        <p:nvSpPr>
          <p:cNvPr id="5" name="Content Placeholder 3"/>
          <p:cNvSpPr txBox="1">
            <a:spLocks/>
          </p:cNvSpPr>
          <p:nvPr/>
        </p:nvSpPr>
        <p:spPr>
          <a:xfrm>
            <a:off x="664235" y="2167700"/>
            <a:ext cx="5365629" cy="417255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base"/>
            <a:endParaRPr lang="en-US" dirty="0" smtClean="0"/>
          </a:p>
          <a:p>
            <a:endParaRPr lang="en-US" dirty="0"/>
          </a:p>
        </p:txBody>
      </p:sp>
    </p:spTree>
    <p:extLst>
      <p:ext uri="{BB962C8B-B14F-4D97-AF65-F5344CB8AC3E}">
        <p14:creationId xmlns:p14="http://schemas.microsoft.com/office/powerpoint/2010/main" val="20705346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2ed1e42b-3b16-4c4c-980e-db513e605f0f">
      <UserInfo>
        <DisplayName>Michele LaFleur</DisplayName>
        <AccountId>18045</AccountId>
        <AccountType/>
      </UserInfo>
      <UserInfo>
        <DisplayName>Keleigh Pereira</DisplayName>
        <AccountId>17810</AccountId>
        <AccountType/>
      </UserInfo>
      <UserInfo>
        <DisplayName>Brooke Murphy</DisplayName>
        <AccountId>18565</AccountId>
        <AccountType/>
      </UserInfo>
      <UserInfo>
        <DisplayName>Shaundell Diaz</DisplayName>
        <AccountId>22520</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EC0E4106B05AB4D96F170762C7FAB0E" ma:contentTypeVersion="13" ma:contentTypeDescription="Create a new document." ma:contentTypeScope="" ma:versionID="81419b8494eb94527c2d946e431c782d">
  <xsd:schema xmlns:xsd="http://www.w3.org/2001/XMLSchema" xmlns:xs="http://www.w3.org/2001/XMLSchema" xmlns:p="http://schemas.microsoft.com/office/2006/metadata/properties" xmlns:ns2="34601aee-bbde-49f2-ad42-bc13d499bb79" xmlns:ns3="2ed1e42b-3b16-4c4c-980e-db513e605f0f" targetNamespace="http://schemas.microsoft.com/office/2006/metadata/properties" ma:root="true" ma:fieldsID="fbe643ce4b9af35340185d4adc6d1f0d" ns2:_="" ns3:_="">
    <xsd:import namespace="34601aee-bbde-49f2-ad42-bc13d499bb79"/>
    <xsd:import namespace="2ed1e42b-3b16-4c4c-980e-db513e605f0f"/>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AutoKeyPoints" minOccurs="0"/>
                <xsd:element ref="ns2:MediaServiceKeyPoints"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601aee-bbde-49f2-ad42-bc13d499bb7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ed1e42b-3b16-4c4c-980e-db513e605f0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5F2495F-BF62-48F3-A59E-EB1CFD9BE203}">
  <ds:schemaRefs>
    <ds:schemaRef ds:uri="http://schemas.microsoft.com/office/2006/documentManagement/types"/>
    <ds:schemaRef ds:uri="2ed1e42b-3b16-4c4c-980e-db513e605f0f"/>
    <ds:schemaRef ds:uri="http://purl.org/dc/elements/1.1/"/>
    <ds:schemaRef ds:uri="http://schemas.microsoft.com/office/2006/metadata/properties"/>
    <ds:schemaRef ds:uri="http://schemas.microsoft.com/office/infopath/2007/PartnerControls"/>
    <ds:schemaRef ds:uri="34601aee-bbde-49f2-ad42-bc13d499bb79"/>
    <ds:schemaRef ds:uri="http://purl.org/dc/term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84BFBFBA-83BC-43D9-AAA8-0941D80373C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601aee-bbde-49f2-ad42-bc13d499bb79"/>
    <ds:schemaRef ds:uri="2ed1e42b-3b16-4c4c-980e-db513e605f0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3BB7C38-422A-4AF4-B0E3-3F4961AD7F0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20358</TotalTime>
  <Words>3994</Words>
  <Application>Microsoft Office PowerPoint</Application>
  <PresentationFormat>Widescreen</PresentationFormat>
  <Paragraphs>323</Paragraphs>
  <Slides>12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Wingdings</vt:lpstr>
      <vt:lpstr>Office Theme</vt:lpstr>
      <vt:lpstr>Three County  Continuum of Care </vt:lpstr>
      <vt:lpstr>PowerPoint Presentation</vt:lpstr>
      <vt:lpstr>Equitable Housing Access</vt:lpstr>
      <vt:lpstr>Three County CoC Coordinated Entry Partners​ </vt:lpstr>
      <vt:lpstr>           Continuum of Care Components</vt:lpstr>
      <vt:lpstr>       The Six Principles of Trauma Informed Care </vt:lpstr>
      <vt:lpstr>                    Identifying Eligibility –                      Chronic homelessness</vt:lpstr>
      <vt:lpstr>                    Identifying Eligibility –          Youth and young Adult Homelessness</vt:lpstr>
      <vt:lpstr>                    Identifying Eligibility –          Youth and young Adult Homelessness</vt:lpstr>
      <vt:lpstr>          Data Collection and Reporting</vt:lpstr>
      <vt:lpstr>Some Components of the DV Expansion Project</vt:lpstr>
      <vt:lpstr>Questions? https://www.threecountycoc.communityaction.us/ </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Three County CoC Coordinated Entry Partners</dc:title>
  <dc:creator>Michele LaFleur</dc:creator>
  <cp:lastModifiedBy>Keleigh Pereira</cp:lastModifiedBy>
  <cp:revision>442</cp:revision>
  <cp:lastPrinted>2022-03-24T15:49:20Z</cp:lastPrinted>
  <dcterms:created xsi:type="dcterms:W3CDTF">2019-09-08T17:44:03Z</dcterms:created>
  <dcterms:modified xsi:type="dcterms:W3CDTF">2022-03-24T17:37:25Z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0x010100DEC0E4106B05AB4D96F170762C7FAB0E</vt:lpwstr>
  </property>
</Properties>
</file>