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469729-87C1-4FFC-B8D7-86FB809B5281}" v="74" dt="2022-09-16T18:50:14.080"/>
    <p1510:client id="{63EF31A9-73B5-DC97-B720-8CD15C7D6B84}" v="133" dt="2022-09-21T15:20:16.168"/>
    <p1510:client id="{9A9900D6-2E82-3D62-93B1-20B8E83AE207}" v="103" dt="2022-09-21T16:03:00.664"/>
    <p1510:client id="{E7C8EBA1-73D5-3E09-1D5A-64E15252EFE7}" v="24" dt="2022-09-21T16:11:28.6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26A844-A330-4AD1-A549-A1D6103A92AC}"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6B4753CB-193C-4537-B06A-B52CCFB7CD79}">
      <dgm:prSet/>
      <dgm:spPr/>
      <dgm:t>
        <a:bodyPr/>
        <a:lstStyle/>
        <a:p>
          <a:r>
            <a:rPr lang="en-US"/>
            <a:t>What has worked for you before?</a:t>
          </a:r>
        </a:p>
      </dgm:t>
    </dgm:pt>
    <dgm:pt modelId="{BAFD2D33-232E-4809-B326-5390B2AE749D}" type="parTrans" cxnId="{3193C772-1B9F-440B-A39B-98374E8A3F52}">
      <dgm:prSet/>
      <dgm:spPr/>
      <dgm:t>
        <a:bodyPr/>
        <a:lstStyle/>
        <a:p>
          <a:endParaRPr lang="en-US"/>
        </a:p>
      </dgm:t>
    </dgm:pt>
    <dgm:pt modelId="{6ECC1896-5625-4A2A-B64D-14C58B4B08E4}" type="sibTrans" cxnId="{3193C772-1B9F-440B-A39B-98374E8A3F52}">
      <dgm:prSet/>
      <dgm:spPr/>
      <dgm:t>
        <a:bodyPr/>
        <a:lstStyle/>
        <a:p>
          <a:endParaRPr lang="en-US"/>
        </a:p>
      </dgm:t>
    </dgm:pt>
    <dgm:pt modelId="{26246EF4-CAAB-4C3D-A03F-E6CC6B4E929A}">
      <dgm:prSet/>
      <dgm:spPr/>
      <dgm:t>
        <a:bodyPr/>
        <a:lstStyle/>
        <a:p>
          <a:r>
            <a:rPr lang="en-US"/>
            <a:t>What is preventing you from wanting to reduce or stop usage?</a:t>
          </a:r>
        </a:p>
      </dgm:t>
    </dgm:pt>
    <dgm:pt modelId="{99C1CDEF-9194-49B4-BE1C-ADF70E74BC18}" type="parTrans" cxnId="{150E0D20-A2D3-4FD5-B9A8-CD5C48A263F2}">
      <dgm:prSet/>
      <dgm:spPr/>
      <dgm:t>
        <a:bodyPr/>
        <a:lstStyle/>
        <a:p>
          <a:endParaRPr lang="en-US"/>
        </a:p>
      </dgm:t>
    </dgm:pt>
    <dgm:pt modelId="{2CA40C43-BFC1-40BB-B7AF-5BA22FCA8BC7}" type="sibTrans" cxnId="{150E0D20-A2D3-4FD5-B9A8-CD5C48A263F2}">
      <dgm:prSet/>
      <dgm:spPr/>
      <dgm:t>
        <a:bodyPr/>
        <a:lstStyle/>
        <a:p>
          <a:endParaRPr lang="en-US"/>
        </a:p>
      </dgm:t>
    </dgm:pt>
    <dgm:pt modelId="{C97F2DF2-EECA-4D62-95C3-B5A3BF1325F7}">
      <dgm:prSet/>
      <dgm:spPr/>
      <dgm:t>
        <a:bodyPr/>
        <a:lstStyle/>
        <a:p>
          <a:r>
            <a:rPr lang="en-US"/>
            <a:t>What is your ideal treatment?</a:t>
          </a:r>
        </a:p>
      </dgm:t>
    </dgm:pt>
    <dgm:pt modelId="{C2A89333-09FA-462B-8E62-5C8ADFB52DC0}" type="parTrans" cxnId="{FF00848E-859C-4C4E-85FF-0D02FD88FE51}">
      <dgm:prSet/>
      <dgm:spPr/>
      <dgm:t>
        <a:bodyPr/>
        <a:lstStyle/>
        <a:p>
          <a:endParaRPr lang="en-US"/>
        </a:p>
      </dgm:t>
    </dgm:pt>
    <dgm:pt modelId="{F1619A78-393C-480A-88DB-D8F111175E7A}" type="sibTrans" cxnId="{FF00848E-859C-4C4E-85FF-0D02FD88FE51}">
      <dgm:prSet/>
      <dgm:spPr/>
      <dgm:t>
        <a:bodyPr/>
        <a:lstStyle/>
        <a:p>
          <a:endParaRPr lang="en-US"/>
        </a:p>
      </dgm:t>
    </dgm:pt>
    <dgm:pt modelId="{0D095EC7-3FDE-474B-A381-4A6DF431AE73}">
      <dgm:prSet/>
      <dgm:spPr/>
      <dgm:t>
        <a:bodyPr/>
        <a:lstStyle/>
        <a:p>
          <a:r>
            <a:rPr lang="en-US"/>
            <a:t>What would need to happen to get you to enter treatment?</a:t>
          </a:r>
        </a:p>
      </dgm:t>
    </dgm:pt>
    <dgm:pt modelId="{E5CF2A92-E023-4994-855A-03A5BF2C0DB4}" type="parTrans" cxnId="{39DC78C8-BD6E-4291-9393-EFB0AD33F987}">
      <dgm:prSet/>
      <dgm:spPr/>
      <dgm:t>
        <a:bodyPr/>
        <a:lstStyle/>
        <a:p>
          <a:endParaRPr lang="en-US"/>
        </a:p>
      </dgm:t>
    </dgm:pt>
    <dgm:pt modelId="{A8D22BE7-14D6-43D3-A561-D01E477A1C67}" type="sibTrans" cxnId="{39DC78C8-BD6E-4291-9393-EFB0AD33F987}">
      <dgm:prSet/>
      <dgm:spPr/>
      <dgm:t>
        <a:bodyPr/>
        <a:lstStyle/>
        <a:p>
          <a:endParaRPr lang="en-US"/>
        </a:p>
      </dgm:t>
    </dgm:pt>
    <dgm:pt modelId="{8B122894-EAB4-4C4A-9D74-9401E11D8C18}" type="pres">
      <dgm:prSet presAssocID="{6526A844-A330-4AD1-A549-A1D6103A92AC}" presName="vert0" presStyleCnt="0">
        <dgm:presLayoutVars>
          <dgm:dir/>
          <dgm:animOne val="branch"/>
          <dgm:animLvl val="lvl"/>
        </dgm:presLayoutVars>
      </dgm:prSet>
      <dgm:spPr/>
    </dgm:pt>
    <dgm:pt modelId="{4DBF1FD6-B63E-499B-9460-4E7E69A29F1D}" type="pres">
      <dgm:prSet presAssocID="{6B4753CB-193C-4537-B06A-B52CCFB7CD79}" presName="thickLine" presStyleLbl="alignNode1" presStyleIdx="0" presStyleCnt="4"/>
      <dgm:spPr/>
    </dgm:pt>
    <dgm:pt modelId="{F33A36AA-F134-473C-9C9B-7437574D2686}" type="pres">
      <dgm:prSet presAssocID="{6B4753CB-193C-4537-B06A-B52CCFB7CD79}" presName="horz1" presStyleCnt="0"/>
      <dgm:spPr/>
    </dgm:pt>
    <dgm:pt modelId="{39F9298F-7CF7-408B-A365-72D3580AA52F}" type="pres">
      <dgm:prSet presAssocID="{6B4753CB-193C-4537-B06A-B52CCFB7CD79}" presName="tx1" presStyleLbl="revTx" presStyleIdx="0" presStyleCnt="4"/>
      <dgm:spPr/>
    </dgm:pt>
    <dgm:pt modelId="{7A6F0D80-4621-48E3-841F-FC5778676466}" type="pres">
      <dgm:prSet presAssocID="{6B4753CB-193C-4537-B06A-B52CCFB7CD79}" presName="vert1" presStyleCnt="0"/>
      <dgm:spPr/>
    </dgm:pt>
    <dgm:pt modelId="{F8FE0261-E18C-4051-B621-F34DF193555C}" type="pres">
      <dgm:prSet presAssocID="{26246EF4-CAAB-4C3D-A03F-E6CC6B4E929A}" presName="thickLine" presStyleLbl="alignNode1" presStyleIdx="1" presStyleCnt="4"/>
      <dgm:spPr/>
    </dgm:pt>
    <dgm:pt modelId="{4BFE009F-B488-4AA5-B22F-92BA0D0BC123}" type="pres">
      <dgm:prSet presAssocID="{26246EF4-CAAB-4C3D-A03F-E6CC6B4E929A}" presName="horz1" presStyleCnt="0"/>
      <dgm:spPr/>
    </dgm:pt>
    <dgm:pt modelId="{851A7D4B-B006-4081-89A3-DA3758050F83}" type="pres">
      <dgm:prSet presAssocID="{26246EF4-CAAB-4C3D-A03F-E6CC6B4E929A}" presName="tx1" presStyleLbl="revTx" presStyleIdx="1" presStyleCnt="4"/>
      <dgm:spPr/>
    </dgm:pt>
    <dgm:pt modelId="{B1BA0436-153D-4EE6-8466-D45F2BDF08A1}" type="pres">
      <dgm:prSet presAssocID="{26246EF4-CAAB-4C3D-A03F-E6CC6B4E929A}" presName="vert1" presStyleCnt="0"/>
      <dgm:spPr/>
    </dgm:pt>
    <dgm:pt modelId="{AEA82762-9AD0-4731-B9D5-1E80EABE6E21}" type="pres">
      <dgm:prSet presAssocID="{C97F2DF2-EECA-4D62-95C3-B5A3BF1325F7}" presName="thickLine" presStyleLbl="alignNode1" presStyleIdx="2" presStyleCnt="4"/>
      <dgm:spPr/>
    </dgm:pt>
    <dgm:pt modelId="{8D5016EA-FEA5-49CB-B677-0694EE42175F}" type="pres">
      <dgm:prSet presAssocID="{C97F2DF2-EECA-4D62-95C3-B5A3BF1325F7}" presName="horz1" presStyleCnt="0"/>
      <dgm:spPr/>
    </dgm:pt>
    <dgm:pt modelId="{5361EA28-500D-4630-9388-A4D9A74E645B}" type="pres">
      <dgm:prSet presAssocID="{C97F2DF2-EECA-4D62-95C3-B5A3BF1325F7}" presName="tx1" presStyleLbl="revTx" presStyleIdx="2" presStyleCnt="4"/>
      <dgm:spPr/>
    </dgm:pt>
    <dgm:pt modelId="{9FB4F6CC-3407-4A79-B705-A817815C42C4}" type="pres">
      <dgm:prSet presAssocID="{C97F2DF2-EECA-4D62-95C3-B5A3BF1325F7}" presName="vert1" presStyleCnt="0"/>
      <dgm:spPr/>
    </dgm:pt>
    <dgm:pt modelId="{20D3D86C-B577-4155-8102-B7C184ACE06A}" type="pres">
      <dgm:prSet presAssocID="{0D095EC7-3FDE-474B-A381-4A6DF431AE73}" presName="thickLine" presStyleLbl="alignNode1" presStyleIdx="3" presStyleCnt="4"/>
      <dgm:spPr/>
    </dgm:pt>
    <dgm:pt modelId="{8C5105EC-9663-46C4-98FF-1C9F6CE97223}" type="pres">
      <dgm:prSet presAssocID="{0D095EC7-3FDE-474B-A381-4A6DF431AE73}" presName="horz1" presStyleCnt="0"/>
      <dgm:spPr/>
    </dgm:pt>
    <dgm:pt modelId="{4E8B5A70-9661-4536-BB85-ACF1402AFAB6}" type="pres">
      <dgm:prSet presAssocID="{0D095EC7-3FDE-474B-A381-4A6DF431AE73}" presName="tx1" presStyleLbl="revTx" presStyleIdx="3" presStyleCnt="4"/>
      <dgm:spPr/>
    </dgm:pt>
    <dgm:pt modelId="{B2680628-8636-47A3-91C3-0CC43D82AB31}" type="pres">
      <dgm:prSet presAssocID="{0D095EC7-3FDE-474B-A381-4A6DF431AE73}" presName="vert1" presStyleCnt="0"/>
      <dgm:spPr/>
    </dgm:pt>
  </dgm:ptLst>
  <dgm:cxnLst>
    <dgm:cxn modelId="{150E0D20-A2D3-4FD5-B9A8-CD5C48A263F2}" srcId="{6526A844-A330-4AD1-A549-A1D6103A92AC}" destId="{26246EF4-CAAB-4C3D-A03F-E6CC6B4E929A}" srcOrd="1" destOrd="0" parTransId="{99C1CDEF-9194-49B4-BE1C-ADF70E74BC18}" sibTransId="{2CA40C43-BFC1-40BB-B7AF-5BA22FCA8BC7}"/>
    <dgm:cxn modelId="{D3279622-DBAB-40D0-95D0-83E137B9AC41}" type="presOf" srcId="{C97F2DF2-EECA-4D62-95C3-B5A3BF1325F7}" destId="{5361EA28-500D-4630-9388-A4D9A74E645B}" srcOrd="0" destOrd="0" presId="urn:microsoft.com/office/officeart/2008/layout/LinedList"/>
    <dgm:cxn modelId="{4636385D-2DBF-43AD-AC32-791AAE4E36B4}" type="presOf" srcId="{0D095EC7-3FDE-474B-A381-4A6DF431AE73}" destId="{4E8B5A70-9661-4536-BB85-ACF1402AFAB6}" srcOrd="0" destOrd="0" presId="urn:microsoft.com/office/officeart/2008/layout/LinedList"/>
    <dgm:cxn modelId="{3193C772-1B9F-440B-A39B-98374E8A3F52}" srcId="{6526A844-A330-4AD1-A549-A1D6103A92AC}" destId="{6B4753CB-193C-4537-B06A-B52CCFB7CD79}" srcOrd="0" destOrd="0" parTransId="{BAFD2D33-232E-4809-B326-5390B2AE749D}" sibTransId="{6ECC1896-5625-4A2A-B64D-14C58B4B08E4}"/>
    <dgm:cxn modelId="{FF00848E-859C-4C4E-85FF-0D02FD88FE51}" srcId="{6526A844-A330-4AD1-A549-A1D6103A92AC}" destId="{C97F2DF2-EECA-4D62-95C3-B5A3BF1325F7}" srcOrd="2" destOrd="0" parTransId="{C2A89333-09FA-462B-8E62-5C8ADFB52DC0}" sibTransId="{F1619A78-393C-480A-88DB-D8F111175E7A}"/>
    <dgm:cxn modelId="{1A3C89B6-F9F1-4B65-9311-1D6B8BB6BF5A}" type="presOf" srcId="{6B4753CB-193C-4537-B06A-B52CCFB7CD79}" destId="{39F9298F-7CF7-408B-A365-72D3580AA52F}" srcOrd="0" destOrd="0" presId="urn:microsoft.com/office/officeart/2008/layout/LinedList"/>
    <dgm:cxn modelId="{3F7E3AB8-059E-4617-9A9C-11DAC31945A6}" type="presOf" srcId="{26246EF4-CAAB-4C3D-A03F-E6CC6B4E929A}" destId="{851A7D4B-B006-4081-89A3-DA3758050F83}" srcOrd="0" destOrd="0" presId="urn:microsoft.com/office/officeart/2008/layout/LinedList"/>
    <dgm:cxn modelId="{39DC78C8-BD6E-4291-9393-EFB0AD33F987}" srcId="{6526A844-A330-4AD1-A549-A1D6103A92AC}" destId="{0D095EC7-3FDE-474B-A381-4A6DF431AE73}" srcOrd="3" destOrd="0" parTransId="{E5CF2A92-E023-4994-855A-03A5BF2C0DB4}" sibTransId="{A8D22BE7-14D6-43D3-A561-D01E477A1C67}"/>
    <dgm:cxn modelId="{B34085EB-2BDE-47E4-BD64-0E9A35E15A80}" type="presOf" srcId="{6526A844-A330-4AD1-A549-A1D6103A92AC}" destId="{8B122894-EAB4-4C4A-9D74-9401E11D8C18}" srcOrd="0" destOrd="0" presId="urn:microsoft.com/office/officeart/2008/layout/LinedList"/>
    <dgm:cxn modelId="{FF0BDADB-0FF6-4336-A9C1-CC297E298038}" type="presParOf" srcId="{8B122894-EAB4-4C4A-9D74-9401E11D8C18}" destId="{4DBF1FD6-B63E-499B-9460-4E7E69A29F1D}" srcOrd="0" destOrd="0" presId="urn:microsoft.com/office/officeart/2008/layout/LinedList"/>
    <dgm:cxn modelId="{21BD46AC-C869-41D5-8E20-6CED820396C4}" type="presParOf" srcId="{8B122894-EAB4-4C4A-9D74-9401E11D8C18}" destId="{F33A36AA-F134-473C-9C9B-7437574D2686}" srcOrd="1" destOrd="0" presId="urn:microsoft.com/office/officeart/2008/layout/LinedList"/>
    <dgm:cxn modelId="{7FDC589B-0305-47FA-9A30-9518FFCF4665}" type="presParOf" srcId="{F33A36AA-F134-473C-9C9B-7437574D2686}" destId="{39F9298F-7CF7-408B-A365-72D3580AA52F}" srcOrd="0" destOrd="0" presId="urn:microsoft.com/office/officeart/2008/layout/LinedList"/>
    <dgm:cxn modelId="{BB793F49-143D-4076-A81E-F3D2875EA624}" type="presParOf" srcId="{F33A36AA-F134-473C-9C9B-7437574D2686}" destId="{7A6F0D80-4621-48E3-841F-FC5778676466}" srcOrd="1" destOrd="0" presId="urn:microsoft.com/office/officeart/2008/layout/LinedList"/>
    <dgm:cxn modelId="{BE085488-7ECA-4AF7-9679-4B6DDB44E9D6}" type="presParOf" srcId="{8B122894-EAB4-4C4A-9D74-9401E11D8C18}" destId="{F8FE0261-E18C-4051-B621-F34DF193555C}" srcOrd="2" destOrd="0" presId="urn:microsoft.com/office/officeart/2008/layout/LinedList"/>
    <dgm:cxn modelId="{FA5A4FA6-44C7-4B81-9A82-67F5A29E4F81}" type="presParOf" srcId="{8B122894-EAB4-4C4A-9D74-9401E11D8C18}" destId="{4BFE009F-B488-4AA5-B22F-92BA0D0BC123}" srcOrd="3" destOrd="0" presId="urn:microsoft.com/office/officeart/2008/layout/LinedList"/>
    <dgm:cxn modelId="{2082EC5A-3305-469F-BAA2-DFA4717EF16E}" type="presParOf" srcId="{4BFE009F-B488-4AA5-B22F-92BA0D0BC123}" destId="{851A7D4B-B006-4081-89A3-DA3758050F83}" srcOrd="0" destOrd="0" presId="urn:microsoft.com/office/officeart/2008/layout/LinedList"/>
    <dgm:cxn modelId="{8D7756D9-9ECE-4EEF-AA4C-937137935538}" type="presParOf" srcId="{4BFE009F-B488-4AA5-B22F-92BA0D0BC123}" destId="{B1BA0436-153D-4EE6-8466-D45F2BDF08A1}" srcOrd="1" destOrd="0" presId="urn:microsoft.com/office/officeart/2008/layout/LinedList"/>
    <dgm:cxn modelId="{2C49E3EC-AE01-4E2F-A4A9-A378E37007D3}" type="presParOf" srcId="{8B122894-EAB4-4C4A-9D74-9401E11D8C18}" destId="{AEA82762-9AD0-4731-B9D5-1E80EABE6E21}" srcOrd="4" destOrd="0" presId="urn:microsoft.com/office/officeart/2008/layout/LinedList"/>
    <dgm:cxn modelId="{35BB4B51-9C54-4F4E-BFF2-D375BC19F67B}" type="presParOf" srcId="{8B122894-EAB4-4C4A-9D74-9401E11D8C18}" destId="{8D5016EA-FEA5-49CB-B677-0694EE42175F}" srcOrd="5" destOrd="0" presId="urn:microsoft.com/office/officeart/2008/layout/LinedList"/>
    <dgm:cxn modelId="{F7E469A9-FD02-411F-B8D7-E9321F34ADD4}" type="presParOf" srcId="{8D5016EA-FEA5-49CB-B677-0694EE42175F}" destId="{5361EA28-500D-4630-9388-A4D9A74E645B}" srcOrd="0" destOrd="0" presId="urn:microsoft.com/office/officeart/2008/layout/LinedList"/>
    <dgm:cxn modelId="{B6D8203C-7DBE-438E-ADBE-4B2BCC855DF5}" type="presParOf" srcId="{8D5016EA-FEA5-49CB-B677-0694EE42175F}" destId="{9FB4F6CC-3407-4A79-B705-A817815C42C4}" srcOrd="1" destOrd="0" presId="urn:microsoft.com/office/officeart/2008/layout/LinedList"/>
    <dgm:cxn modelId="{BE90483E-1101-414D-B55D-52A42295BEE3}" type="presParOf" srcId="{8B122894-EAB4-4C4A-9D74-9401E11D8C18}" destId="{20D3D86C-B577-4155-8102-B7C184ACE06A}" srcOrd="6" destOrd="0" presId="urn:microsoft.com/office/officeart/2008/layout/LinedList"/>
    <dgm:cxn modelId="{30B6553D-CA79-4AFC-ACF8-3C3F358F778A}" type="presParOf" srcId="{8B122894-EAB4-4C4A-9D74-9401E11D8C18}" destId="{8C5105EC-9663-46C4-98FF-1C9F6CE97223}" srcOrd="7" destOrd="0" presId="urn:microsoft.com/office/officeart/2008/layout/LinedList"/>
    <dgm:cxn modelId="{6899829B-689D-4928-8AFE-BA18740F67F8}" type="presParOf" srcId="{8C5105EC-9663-46C4-98FF-1C9F6CE97223}" destId="{4E8B5A70-9661-4536-BB85-ACF1402AFAB6}" srcOrd="0" destOrd="0" presId="urn:microsoft.com/office/officeart/2008/layout/LinedList"/>
    <dgm:cxn modelId="{73AA0E7A-585E-4E94-81DA-1830AF6A43E8}" type="presParOf" srcId="{8C5105EC-9663-46C4-98FF-1C9F6CE97223}" destId="{B2680628-8636-47A3-91C3-0CC43D82AB3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BF1FD6-B63E-499B-9460-4E7E69A29F1D}">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F9298F-7CF7-408B-A365-72D3580AA52F}">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What has worked for you before?</a:t>
          </a:r>
        </a:p>
      </dsp:txBody>
      <dsp:txXfrm>
        <a:off x="0" y="0"/>
        <a:ext cx="10515600" cy="1087834"/>
      </dsp:txXfrm>
    </dsp:sp>
    <dsp:sp modelId="{F8FE0261-E18C-4051-B621-F34DF193555C}">
      <dsp:nvSpPr>
        <dsp:cNvPr id="0" name=""/>
        <dsp:cNvSpPr/>
      </dsp:nvSpPr>
      <dsp:spPr>
        <a:xfrm>
          <a:off x="0" y="108783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1A7D4B-B006-4081-89A3-DA3758050F83}">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What is preventing you from wanting to reduce or stop usage?</a:t>
          </a:r>
        </a:p>
      </dsp:txBody>
      <dsp:txXfrm>
        <a:off x="0" y="1087834"/>
        <a:ext cx="10515600" cy="1087834"/>
      </dsp:txXfrm>
    </dsp:sp>
    <dsp:sp modelId="{AEA82762-9AD0-4731-B9D5-1E80EABE6E21}">
      <dsp:nvSpPr>
        <dsp:cNvPr id="0" name=""/>
        <dsp:cNvSpPr/>
      </dsp:nvSpPr>
      <dsp:spPr>
        <a:xfrm>
          <a:off x="0" y="21756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61EA28-500D-4630-9388-A4D9A74E645B}">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What is your ideal treatment?</a:t>
          </a:r>
        </a:p>
      </dsp:txBody>
      <dsp:txXfrm>
        <a:off x="0" y="2175669"/>
        <a:ext cx="10515600" cy="1087834"/>
      </dsp:txXfrm>
    </dsp:sp>
    <dsp:sp modelId="{20D3D86C-B577-4155-8102-B7C184ACE06A}">
      <dsp:nvSpPr>
        <dsp:cNvPr id="0" name=""/>
        <dsp:cNvSpPr/>
      </dsp:nvSpPr>
      <dsp:spPr>
        <a:xfrm>
          <a:off x="0" y="326350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8B5A70-9661-4536-BB85-ACF1402AFAB6}">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What would need to happen to get you to enter treatment?</a:t>
          </a:r>
        </a:p>
      </dsp:txBody>
      <dsp:txXfrm>
        <a:off x="0" y="3263503"/>
        <a:ext cx="10515600" cy="108783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9/21/2022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9/21/2022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74237" y="914400"/>
            <a:ext cx="3657600" cy="2887579"/>
          </a:xfrm>
        </p:spPr>
        <p:txBody>
          <a:bodyPr>
            <a:normAutofit/>
          </a:bodyPr>
          <a:lstStyle/>
          <a:p>
            <a:r>
              <a:rPr lang="en-US" sz="4800">
                <a:solidFill>
                  <a:srgbClr val="FFFFFF"/>
                </a:solidFill>
                <a:cs typeface="Calibri Light"/>
              </a:rPr>
              <a:t>Treatment Access</a:t>
            </a:r>
            <a:endParaRPr lang="en-US" sz="4800">
              <a:solidFill>
                <a:srgbClr val="FFFFFF"/>
              </a:solidFill>
            </a:endParaRPr>
          </a:p>
        </p:txBody>
      </p:sp>
      <p:sp>
        <p:nvSpPr>
          <p:cNvPr id="3" name="Subtitle 2"/>
          <p:cNvSpPr>
            <a:spLocks noGrp="1"/>
          </p:cNvSpPr>
          <p:nvPr>
            <p:ph type="subTitle" idx="1"/>
          </p:nvPr>
        </p:nvSpPr>
        <p:spPr>
          <a:xfrm>
            <a:off x="674237" y="4170501"/>
            <a:ext cx="3657600" cy="1525597"/>
          </a:xfrm>
        </p:spPr>
        <p:txBody>
          <a:bodyPr vert="horz" lIns="91440" tIns="45720" rIns="91440" bIns="45720" rtlCol="0">
            <a:normAutofit/>
          </a:bodyPr>
          <a:lstStyle/>
          <a:p>
            <a:r>
              <a:rPr lang="en-US" sz="2000">
                <a:solidFill>
                  <a:srgbClr val="FFFFFF"/>
                </a:solidFill>
                <a:cs typeface="Calibri"/>
              </a:rPr>
              <a:t>Talking about it</a:t>
            </a:r>
            <a:endParaRPr lang="en-US" sz="2000">
              <a:solidFill>
                <a:srgbClr val="FFFFFF"/>
              </a:solidFill>
            </a:endParaRPr>
          </a:p>
        </p:txBody>
      </p:sp>
      <p:cxnSp>
        <p:nvCxnSpPr>
          <p:cNvPr id="11" name="Straight Connector 10">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Picture 4" descr="Diagram&#10;&#10;Description automatically generated">
            <a:extLst>
              <a:ext uri="{FF2B5EF4-FFF2-40B4-BE49-F238E27FC236}">
                <a16:creationId xmlns:a16="http://schemas.microsoft.com/office/drawing/2014/main" id="{7DB4910E-34E5-E1A4-EB8C-ABA458E4BB65}"/>
              </a:ext>
            </a:extLst>
          </p:cNvPr>
          <p:cNvPicPr>
            <a:picLocks noChangeAspect="1"/>
          </p:cNvPicPr>
          <p:nvPr/>
        </p:nvPicPr>
        <p:blipFill>
          <a:blip r:embed="rId2"/>
          <a:stretch>
            <a:fillRect/>
          </a:stretch>
        </p:blipFill>
        <p:spPr>
          <a:xfrm>
            <a:off x="5153822" y="942624"/>
            <a:ext cx="6553545" cy="4980694"/>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EF3036-9907-6F22-81FC-42CD3FD3B46C}"/>
              </a:ext>
            </a:extLst>
          </p:cNvPr>
          <p:cNvSpPr>
            <a:spLocks noGrp="1"/>
          </p:cNvSpPr>
          <p:nvPr>
            <p:ph type="title"/>
          </p:nvPr>
        </p:nvSpPr>
        <p:spPr>
          <a:xfrm>
            <a:off x="281686" y="623645"/>
            <a:ext cx="3429000" cy="1719072"/>
          </a:xfrm>
        </p:spPr>
        <p:txBody>
          <a:bodyPr anchor="b">
            <a:normAutofit/>
          </a:bodyPr>
          <a:lstStyle/>
          <a:p>
            <a:r>
              <a:rPr lang="en-US" sz="5400" b="1" dirty="0">
                <a:cs typeface="Calibri Light"/>
              </a:rPr>
              <a:t>Stages of Change</a:t>
            </a:r>
          </a:p>
        </p:txBody>
      </p:sp>
      <p:sp>
        <p:nvSpPr>
          <p:cNvPr id="13"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Diagram&#10;&#10;Description automatically generated">
            <a:extLst>
              <a:ext uri="{FF2B5EF4-FFF2-40B4-BE49-F238E27FC236}">
                <a16:creationId xmlns:a16="http://schemas.microsoft.com/office/drawing/2014/main" id="{6B562F4B-C571-978C-BA6D-EC3201CA8EAB}"/>
              </a:ext>
            </a:extLst>
          </p:cNvPr>
          <p:cNvPicPr>
            <a:picLocks noChangeAspect="1"/>
          </p:cNvPicPr>
          <p:nvPr/>
        </p:nvPicPr>
        <p:blipFill>
          <a:blip r:embed="rId2"/>
          <a:stretch>
            <a:fillRect/>
          </a:stretch>
        </p:blipFill>
        <p:spPr>
          <a:xfrm>
            <a:off x="3543046" y="127438"/>
            <a:ext cx="8554720" cy="6603122"/>
          </a:xfrm>
          <a:prstGeom prst="rect">
            <a:avLst/>
          </a:prstGeom>
        </p:spPr>
      </p:pic>
    </p:spTree>
    <p:extLst>
      <p:ext uri="{BB962C8B-B14F-4D97-AF65-F5344CB8AC3E}">
        <p14:creationId xmlns:p14="http://schemas.microsoft.com/office/powerpoint/2010/main" val="2845880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68D89-7159-7A18-666D-148498687F2A}"/>
              </a:ext>
            </a:extLst>
          </p:cNvPr>
          <p:cNvSpPr>
            <a:spLocks noGrp="1"/>
          </p:cNvSpPr>
          <p:nvPr>
            <p:ph type="title"/>
          </p:nvPr>
        </p:nvSpPr>
        <p:spPr>
          <a:xfrm>
            <a:off x="139700" y="198438"/>
            <a:ext cx="5006975" cy="2325688"/>
          </a:xfrm>
        </p:spPr>
        <p:txBody>
          <a:bodyPr/>
          <a:lstStyle/>
          <a:p>
            <a:pPr algn="ctr"/>
            <a:r>
              <a:rPr lang="en-US" b="1" dirty="0">
                <a:cs typeface="Calibri Light"/>
              </a:rPr>
              <a:t>Work can be done in all stages</a:t>
            </a:r>
            <a:endParaRPr lang="en-US" b="1">
              <a:cs typeface="Calibri Light"/>
            </a:endParaRPr>
          </a:p>
        </p:txBody>
      </p:sp>
      <p:pic>
        <p:nvPicPr>
          <p:cNvPr id="4" name="Picture 4" descr="Diagram&#10;&#10;Description automatically generated">
            <a:extLst>
              <a:ext uri="{FF2B5EF4-FFF2-40B4-BE49-F238E27FC236}">
                <a16:creationId xmlns:a16="http://schemas.microsoft.com/office/drawing/2014/main" id="{27212335-E3B0-AEF8-0DBA-7CBDCF5DAAA1}"/>
              </a:ext>
            </a:extLst>
          </p:cNvPr>
          <p:cNvPicPr>
            <a:picLocks noGrp="1" noChangeAspect="1"/>
          </p:cNvPicPr>
          <p:nvPr>
            <p:ph idx="1"/>
          </p:nvPr>
        </p:nvPicPr>
        <p:blipFill>
          <a:blip r:embed="rId2"/>
          <a:stretch>
            <a:fillRect/>
          </a:stretch>
        </p:blipFill>
        <p:spPr>
          <a:xfrm>
            <a:off x="5444331" y="127000"/>
            <a:ext cx="6605588" cy="6605588"/>
          </a:xfrm>
        </p:spPr>
      </p:pic>
    </p:spTree>
    <p:extLst>
      <p:ext uri="{BB962C8B-B14F-4D97-AF65-F5344CB8AC3E}">
        <p14:creationId xmlns:p14="http://schemas.microsoft.com/office/powerpoint/2010/main" val="1452139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823CC-562C-9E0E-24D7-0045066DFC87}"/>
              </a:ext>
            </a:extLst>
          </p:cNvPr>
          <p:cNvSpPr>
            <a:spLocks noGrp="1"/>
          </p:cNvSpPr>
          <p:nvPr>
            <p:ph type="title"/>
          </p:nvPr>
        </p:nvSpPr>
        <p:spPr/>
        <p:txBody>
          <a:bodyPr/>
          <a:lstStyle/>
          <a:p>
            <a:r>
              <a:rPr lang="en-US" b="1" dirty="0">
                <a:cs typeface="Calibri Light"/>
              </a:rPr>
              <a:t>Questions to ask</a:t>
            </a:r>
            <a:endParaRPr lang="en-US" b="1">
              <a:cs typeface="Calibri Light"/>
            </a:endParaRPr>
          </a:p>
        </p:txBody>
      </p:sp>
      <p:graphicFrame>
        <p:nvGraphicFramePr>
          <p:cNvPr id="5" name="Content Placeholder 2">
            <a:extLst>
              <a:ext uri="{FF2B5EF4-FFF2-40B4-BE49-F238E27FC236}">
                <a16:creationId xmlns:a16="http://schemas.microsoft.com/office/drawing/2014/main" id="{80DA2A96-BA04-4DF3-79EC-7FD536ACB9B6}"/>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7307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09902-4112-FDF2-8310-3FC4303AE766}"/>
              </a:ext>
            </a:extLst>
          </p:cNvPr>
          <p:cNvSpPr>
            <a:spLocks noGrp="1"/>
          </p:cNvSpPr>
          <p:nvPr>
            <p:ph type="title"/>
          </p:nvPr>
        </p:nvSpPr>
        <p:spPr>
          <a:xfrm>
            <a:off x="838200" y="91955"/>
            <a:ext cx="10515600" cy="1325563"/>
          </a:xfrm>
        </p:spPr>
        <p:txBody>
          <a:bodyPr/>
          <a:lstStyle/>
          <a:p>
            <a:r>
              <a:rPr lang="en-US" dirty="0">
                <a:ea typeface="Calibri Light"/>
                <a:cs typeface="Calibri Light"/>
              </a:rPr>
              <a:t>Not "forcing" treatment is not revolutionary</a:t>
            </a:r>
            <a:endParaRPr lang="en-US" dirty="0"/>
          </a:p>
        </p:txBody>
      </p:sp>
      <p:sp>
        <p:nvSpPr>
          <p:cNvPr id="3" name="Content Placeholder 2">
            <a:extLst>
              <a:ext uri="{FF2B5EF4-FFF2-40B4-BE49-F238E27FC236}">
                <a16:creationId xmlns:a16="http://schemas.microsoft.com/office/drawing/2014/main" id="{67A090EE-C74B-DE0D-A890-0C1623AEF55D}"/>
              </a:ext>
            </a:extLst>
          </p:cNvPr>
          <p:cNvSpPr>
            <a:spLocks noGrp="1"/>
          </p:cNvSpPr>
          <p:nvPr>
            <p:ph idx="1"/>
          </p:nvPr>
        </p:nvSpPr>
        <p:spPr>
          <a:xfrm>
            <a:off x="838200" y="1250531"/>
            <a:ext cx="10515600" cy="4351338"/>
          </a:xfrm>
        </p:spPr>
        <p:txBody>
          <a:bodyPr vert="horz" lIns="91440" tIns="45720" rIns="91440" bIns="45720" rtlCol="0" anchor="t">
            <a:noAutofit/>
          </a:bodyPr>
          <a:lstStyle/>
          <a:p>
            <a:pPr marL="0" indent="0">
              <a:buNone/>
            </a:pPr>
            <a:r>
              <a:rPr lang="en-US" sz="2400" dirty="0">
                <a:ea typeface="Calibri"/>
                <a:cs typeface="Calibri"/>
              </a:rPr>
              <a:t>If he does not want to stop drinking, don't waste time trying to persuade him. You may spoil a later opportunity... </a:t>
            </a:r>
          </a:p>
          <a:p>
            <a:pPr marL="0" indent="0">
              <a:buNone/>
            </a:pPr>
            <a:r>
              <a:rPr lang="en-US" sz="2400" dirty="0">
                <a:ea typeface="Calibri"/>
                <a:cs typeface="Calibri"/>
              </a:rPr>
              <a:t>If he does not want to see you, never force yourself upon him. Neither should the family hysterically plead with him to do anything...</a:t>
            </a:r>
          </a:p>
          <a:p>
            <a:pPr marL="0" indent="0">
              <a:buNone/>
            </a:pPr>
            <a:r>
              <a:rPr lang="en-US" sz="2400" dirty="0">
                <a:ea typeface="Calibri"/>
                <a:cs typeface="Calibri"/>
              </a:rPr>
              <a:t>Unless your friend wants to talk further about himself, do not wear out your welcome. Give him a chance to think it over. If you do stay, let him steer the conversation in any direction he likes. Sometimes a new man is anxious to proceed at once. And you may be tempted to let him do so. This is sometimes a mistake. If he has trouble later, he is likely to say you rushed him. If he thinks he can do the job in some other way, or prefers some other spiritual approach, encourage him to follow his own conscience...</a:t>
            </a:r>
            <a:endParaRPr lang="en-US" sz="2400">
              <a:ea typeface="Calibri"/>
              <a:cs typeface="Calibri"/>
            </a:endParaRPr>
          </a:p>
          <a:p>
            <a:pPr marL="0" indent="0">
              <a:buNone/>
            </a:pPr>
            <a:r>
              <a:rPr lang="en-US" sz="2400" dirty="0">
                <a:ea typeface="Calibri"/>
                <a:cs typeface="Calibri"/>
              </a:rPr>
              <a:t>But point out that we alcoholics have much in common and that you would like, in any case, to be friendly. Let it go at that."</a:t>
            </a:r>
            <a:endParaRPr lang="en-US" sz="2400" dirty="0"/>
          </a:p>
          <a:p>
            <a:pPr marL="0" indent="0">
              <a:buNone/>
            </a:pPr>
            <a:endParaRPr lang="en-US" dirty="0">
              <a:ea typeface="Calibri"/>
              <a:cs typeface="Calibri"/>
            </a:endParaRPr>
          </a:p>
        </p:txBody>
      </p:sp>
      <p:sp>
        <p:nvSpPr>
          <p:cNvPr id="4" name="TextBox 3">
            <a:extLst>
              <a:ext uri="{FF2B5EF4-FFF2-40B4-BE49-F238E27FC236}">
                <a16:creationId xmlns:a16="http://schemas.microsoft.com/office/drawing/2014/main" id="{AC0CAC07-5126-6EA4-DD01-CFAEC7CF0024}"/>
              </a:ext>
            </a:extLst>
          </p:cNvPr>
          <p:cNvSpPr txBox="1"/>
          <p:nvPr/>
        </p:nvSpPr>
        <p:spPr>
          <a:xfrm>
            <a:off x="6152042" y="5686391"/>
            <a:ext cx="4967817"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ea typeface="Calibri"/>
                <a:cs typeface="Calibri"/>
              </a:rPr>
              <a:t>Big Book of AA - 1939</a:t>
            </a:r>
          </a:p>
        </p:txBody>
      </p:sp>
    </p:spTree>
    <p:extLst>
      <p:ext uri="{BB962C8B-B14F-4D97-AF65-F5344CB8AC3E}">
        <p14:creationId xmlns:p14="http://schemas.microsoft.com/office/powerpoint/2010/main" val="3919312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8537B233-9CDD-4A90-AABB-A8963DEE4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5694BC78-19EE-6D39-17A9-26A185EDFCE8}"/>
              </a:ext>
            </a:extLst>
          </p:cNvPr>
          <p:cNvSpPr>
            <a:spLocks noGrp="1"/>
          </p:cNvSpPr>
          <p:nvPr>
            <p:ph type="title"/>
          </p:nvPr>
        </p:nvSpPr>
        <p:spPr>
          <a:xfrm>
            <a:off x="841248" y="818457"/>
            <a:ext cx="3322317" cy="2975876"/>
          </a:xfrm>
        </p:spPr>
        <p:txBody>
          <a:bodyPr vert="horz" lIns="91440" tIns="45720" rIns="91440" bIns="45720" rtlCol="0" anchor="b">
            <a:normAutofit/>
          </a:bodyPr>
          <a:lstStyle/>
          <a:p>
            <a:pPr algn="ctr"/>
            <a:r>
              <a:rPr lang="en-US" kern="1200" dirty="0">
                <a:latin typeface="+mj-lt"/>
                <a:ea typeface="+mj-ea"/>
                <a:cs typeface="+mj-cs"/>
              </a:rPr>
              <a:t>Any Positive Change</a:t>
            </a:r>
            <a:endParaRPr lang="en-US" dirty="0">
              <a:ea typeface="+mj-ea"/>
              <a:cs typeface="+mj-cs"/>
            </a:endParaRPr>
          </a:p>
        </p:txBody>
      </p:sp>
      <p:cxnSp>
        <p:nvCxnSpPr>
          <p:cNvPr id="18" name="Straight Connector 10">
            <a:extLst>
              <a:ext uri="{FF2B5EF4-FFF2-40B4-BE49-F238E27FC236}">
                <a16:creationId xmlns:a16="http://schemas.microsoft.com/office/drawing/2014/main" id="{040575EE-C594-4566-BC00-663004E52A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63566"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4" descr="A picture containing text&#10;&#10;Description automatically generated">
            <a:extLst>
              <a:ext uri="{FF2B5EF4-FFF2-40B4-BE49-F238E27FC236}">
                <a16:creationId xmlns:a16="http://schemas.microsoft.com/office/drawing/2014/main" id="{259C54FD-D316-330E-4D6B-4DD3E42A1420}"/>
              </a:ext>
            </a:extLst>
          </p:cNvPr>
          <p:cNvPicPr>
            <a:picLocks noGrp="1" noChangeAspect="1"/>
          </p:cNvPicPr>
          <p:nvPr>
            <p:ph idx="1"/>
          </p:nvPr>
        </p:nvPicPr>
        <p:blipFill>
          <a:blip r:embed="rId2"/>
          <a:stretch>
            <a:fillRect/>
          </a:stretch>
        </p:blipFill>
        <p:spPr>
          <a:xfrm>
            <a:off x="6273285" y="566916"/>
            <a:ext cx="4579334" cy="5724168"/>
          </a:xfrm>
          <a:prstGeom prst="rect">
            <a:avLst/>
          </a:prstGeom>
        </p:spPr>
      </p:pic>
    </p:spTree>
    <p:extLst>
      <p:ext uri="{BB962C8B-B14F-4D97-AF65-F5344CB8AC3E}">
        <p14:creationId xmlns:p14="http://schemas.microsoft.com/office/powerpoint/2010/main" val="19370534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Treatment Access</vt:lpstr>
      <vt:lpstr>Stages of Change</vt:lpstr>
      <vt:lpstr>Work can be done in all stages</vt:lpstr>
      <vt:lpstr>Questions to ask</vt:lpstr>
      <vt:lpstr>Not "forcing" treatment is not revolutionary</vt:lpstr>
      <vt:lpstr>Any Positive Change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121</cp:revision>
  <dcterms:created xsi:type="dcterms:W3CDTF">2022-09-16T17:07:32Z</dcterms:created>
  <dcterms:modified xsi:type="dcterms:W3CDTF">2022-09-21T18:27:07Z</dcterms:modified>
</cp:coreProperties>
</file>