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8" r:id="rId6"/>
    <p:sldId id="259" r:id="rId7"/>
    <p:sldId id="276" r:id="rId8"/>
    <p:sldId id="257" r:id="rId9"/>
    <p:sldId id="260" r:id="rId10"/>
    <p:sldId id="282" r:id="rId11"/>
    <p:sldId id="261" r:id="rId12"/>
    <p:sldId id="262" r:id="rId13"/>
    <p:sldId id="280" r:id="rId14"/>
    <p:sldId id="263" r:id="rId15"/>
    <p:sldId id="264" r:id="rId16"/>
    <p:sldId id="281" r:id="rId17"/>
    <p:sldId id="266" r:id="rId18"/>
    <p:sldId id="269" r:id="rId19"/>
    <p:sldId id="285" r:id="rId20"/>
    <p:sldId id="267" r:id="rId21"/>
    <p:sldId id="283" r:id="rId22"/>
    <p:sldId id="270" r:id="rId23"/>
    <p:sldId id="271" r:id="rId24"/>
    <p:sldId id="278" r:id="rId25"/>
    <p:sldId id="284" r:id="rId26"/>
    <p:sldId id="272" r:id="rId27"/>
    <p:sldId id="273" r:id="rId28"/>
    <p:sldId id="274" r:id="rId29"/>
    <p:sldId id="27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0CF667-F69D-D6F8-A052-72193634E2B9}" v="132" dt="2023-03-09T21:30:07.378"/>
    <p1510:client id="{2A8EB081-16F8-E97E-99EB-ACF0BF57BE2A}" v="22" dt="2023-03-09T21:13:52.381"/>
    <p1510:client id="{35365EB5-0554-5C79-6B90-FD019AEE5FC9}" v="6" dt="2023-03-10T17:19:32.304"/>
    <p1510:client id="{46ECF6A3-B51D-7749-9C21-CF4A286464C3}" v="1" dt="2023-03-09T14:49:29.481"/>
    <p1510:client id="{4D1ACD55-4B05-921A-C5FC-4D8E332BEE73}" v="134" dt="2023-03-10T13:48:23.249"/>
    <p1510:client id="{50B4848E-EC5C-245D-0E68-2E98CBA9F8CA}" v="11" dt="2023-03-08T13:38:58.019"/>
    <p1510:client id="{691A913A-B2C3-68D2-6FE4-A9A9B85226A3}" v="94" dt="2023-03-09T21:21:51.482"/>
    <p1510:client id="{6EBD0799-C9C0-3BF0-2E5F-ADD46D71F750}" v="39" dt="2023-03-10T16:28:49.604"/>
    <p1510:client id="{C93E4ABF-B96A-F09F-5698-524004BE9CE1}" v="71" dt="2023-03-08T15:52:42.959"/>
    <p1510:client id="{EAD7D336-21C8-5877-0DD0-06C393042F14}" v="2" dt="2023-03-08T19:53:52.163"/>
    <p1510:client id="{F0EEA4D9-3551-24CF-1B9D-164A7159DF17}" v="253" dt="2023-03-10T17:14:27.8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microsoft.com/office/2015/10/relationships/revisionInfo" Target="revisionInfo.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3749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271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207704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25157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329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18015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75552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0300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16649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89391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2238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574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5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46977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057711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71767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3/10/2023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3616711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www.hudexchange.info/homelessness-assistance/coc-esg-virtual-binders/coc-eligible-activities/coc-eligible-activities-overview/list-of-coc-eligible-activiti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files.hudexchange.info/resources/documents/Indirect-Cost-Toolkit-for-CoC-and-ESG-Program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mailto:kdwan@communityaction.us" TargetMode="External"/><Relationship Id="rId2" Type="http://schemas.openxmlformats.org/officeDocument/2006/relationships/hyperlink" Target="mailto:jtetreault@communityaction.us"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681" y="2478090"/>
            <a:ext cx="9144000" cy="2387600"/>
          </a:xfrm>
        </p:spPr>
        <p:txBody>
          <a:bodyPr>
            <a:normAutofit/>
          </a:bodyPr>
          <a:lstStyle/>
          <a:p>
            <a:pPr algn="ctr"/>
            <a:r>
              <a:rPr lang="en-US" sz="5000">
                <a:solidFill>
                  <a:schemeClr val="tx1"/>
                </a:solidFill>
                <a:effectLst>
                  <a:outerShdw blurRad="38100" dist="38100" dir="2700000" algn="tl">
                    <a:srgbClr val="000000">
                      <a:alpha val="43137"/>
                    </a:srgbClr>
                  </a:outerShdw>
                </a:effectLst>
              </a:rPr>
              <a:t>Three County CoC Partner Procurement Information Session</a:t>
            </a:r>
          </a:p>
        </p:txBody>
      </p:sp>
      <p:sp>
        <p:nvSpPr>
          <p:cNvPr id="3" name="Subtitle 2"/>
          <p:cNvSpPr>
            <a:spLocks noGrp="1"/>
          </p:cNvSpPr>
          <p:nvPr>
            <p:ph type="subTitle" idx="1"/>
          </p:nvPr>
        </p:nvSpPr>
        <p:spPr>
          <a:xfrm>
            <a:off x="582704" y="5034576"/>
            <a:ext cx="9663953" cy="405186"/>
          </a:xfrm>
        </p:spPr>
        <p:txBody>
          <a:bodyPr>
            <a:normAutofit/>
          </a:bodyPr>
          <a:lstStyle/>
          <a:p>
            <a:pPr algn="ctr"/>
            <a:r>
              <a:rPr lang="en-US"/>
              <a:t>March 10</a:t>
            </a:r>
            <a:r>
              <a:rPr lang="en-US" baseline="30000"/>
              <a:t>th</a:t>
            </a:r>
            <a:r>
              <a:rPr lang="en-US"/>
              <a:t>, 2023 </a:t>
            </a:r>
          </a:p>
        </p:txBody>
      </p:sp>
      <p:pic>
        <p:nvPicPr>
          <p:cNvPr id="1028" name="Picture 4">
            <a:extLst>
              <a:ext uri="{FF2B5EF4-FFF2-40B4-BE49-F238E27FC236}">
                <a16:creationId xmlns:a16="http://schemas.microsoft.com/office/drawing/2014/main" id="{6D94001F-724D-4473-B004-637BDB9682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8020" y="613467"/>
            <a:ext cx="3528420" cy="145318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A picture containing map&#10;&#10;Description automatically generated">
            <a:extLst>
              <a:ext uri="{FF2B5EF4-FFF2-40B4-BE49-F238E27FC236}">
                <a16:creationId xmlns:a16="http://schemas.microsoft.com/office/drawing/2014/main" id="{6BD36085-D2E8-CC6D-FF25-43E538265C78}"/>
              </a:ext>
            </a:extLst>
          </p:cNvPr>
          <p:cNvPicPr>
            <a:picLocks noChangeAspect="1"/>
          </p:cNvPicPr>
          <p:nvPr/>
        </p:nvPicPr>
        <p:blipFill>
          <a:blip r:embed="rId3"/>
          <a:stretch>
            <a:fillRect/>
          </a:stretch>
        </p:blipFill>
        <p:spPr>
          <a:xfrm>
            <a:off x="1882588" y="679774"/>
            <a:ext cx="2235679" cy="132056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4F47-81AB-4E4D-97B4-53C46D4A6BBD}"/>
              </a:ext>
            </a:extLst>
          </p:cNvPr>
          <p:cNvSpPr>
            <a:spLocks noGrp="1"/>
          </p:cNvSpPr>
          <p:nvPr>
            <p:ph type="title"/>
          </p:nvPr>
        </p:nvSpPr>
        <p:spPr>
          <a:xfrm>
            <a:off x="677333" y="609600"/>
            <a:ext cx="9926011" cy="1320800"/>
          </a:xfrm>
        </p:spPr>
        <p:txBody>
          <a:bodyPr/>
          <a:lstStyle/>
          <a:p>
            <a:r>
              <a:rPr lang="en-US"/>
              <a:t>Franklin County-</a:t>
            </a:r>
            <a:r>
              <a:rPr lang="en-US" sz="3200"/>
              <a:t>Additional Considerations</a:t>
            </a:r>
          </a:p>
        </p:txBody>
      </p:sp>
      <p:sp>
        <p:nvSpPr>
          <p:cNvPr id="7" name="Content Placeholder 2">
            <a:extLst>
              <a:ext uri="{FF2B5EF4-FFF2-40B4-BE49-F238E27FC236}">
                <a16:creationId xmlns:a16="http://schemas.microsoft.com/office/drawing/2014/main" id="{537F7807-35B7-0C2B-99EE-6C406EE50B57}"/>
              </a:ext>
            </a:extLst>
          </p:cNvPr>
          <p:cNvSpPr>
            <a:spLocks noGrp="1"/>
          </p:cNvSpPr>
          <p:nvPr>
            <p:ph idx="1"/>
          </p:nvPr>
        </p:nvSpPr>
        <p:spPr>
          <a:xfrm>
            <a:off x="677334" y="2067279"/>
            <a:ext cx="9048551" cy="4235192"/>
          </a:xfrm>
        </p:spPr>
        <p:txBody>
          <a:bodyPr vert="horz" lIns="91440" tIns="45720" rIns="91440" bIns="45720" rtlCol="0" anchor="t">
            <a:normAutofit/>
          </a:bodyPr>
          <a:lstStyle/>
          <a:p>
            <a:r>
              <a:rPr lang="en-US" b="1">
                <a:solidFill>
                  <a:srgbClr val="0070C0"/>
                </a:solidFill>
              </a:rPr>
              <a:t>Maintenance Fees (Operating):</a:t>
            </a:r>
            <a:r>
              <a:rPr lang="en-US"/>
              <a:t>  2 sites with Majority CoC Tenants charge monthly</a:t>
            </a:r>
          </a:p>
          <a:p>
            <a:pPr lvl="1">
              <a:buFont typeface="Arial" charset="2"/>
              <a:buChar char="•"/>
            </a:pPr>
            <a:r>
              <a:rPr lang="en-US" b="1">
                <a:solidFill>
                  <a:srgbClr val="404040"/>
                </a:solidFill>
              </a:rPr>
              <a:t>Annual Maintenance Fees:  </a:t>
            </a:r>
            <a:r>
              <a:rPr lang="en-US">
                <a:solidFill>
                  <a:srgbClr val="404040"/>
                </a:solidFill>
              </a:rPr>
              <a:t>$18,000 (% of rent)</a:t>
            </a:r>
          </a:p>
          <a:p>
            <a:r>
              <a:rPr lang="en-US" b="1">
                <a:solidFill>
                  <a:srgbClr val="0070C0"/>
                </a:solidFill>
              </a:rPr>
              <a:t>Office Rent: </a:t>
            </a:r>
            <a:r>
              <a:rPr lang="en-US"/>
              <a:t>CHD rents space for on-site office in Millers Falls = Optional</a:t>
            </a:r>
          </a:p>
          <a:p>
            <a:pPr lvl="1">
              <a:buFont typeface="Arial" panose="020B0604020202020204" pitchFamily="34" charset="0"/>
              <a:buChar char="•"/>
            </a:pPr>
            <a:r>
              <a:rPr lang="en-US"/>
              <a:t>Rent: $1,150/month;  $13,800 annually</a:t>
            </a:r>
          </a:p>
          <a:p>
            <a:pPr lvl="1">
              <a:buFont typeface="Arial" panose="020B0604020202020204" pitchFamily="34" charset="0"/>
              <a:buChar char="•"/>
            </a:pPr>
            <a:r>
              <a:rPr lang="en-US"/>
              <a:t>Additional costs:  May include Comcast, supplies, furniture etc.</a:t>
            </a:r>
          </a:p>
          <a:p>
            <a:pPr lvl="1">
              <a:buFont typeface="Arial" panose="020B0604020202020204" pitchFamily="34" charset="0"/>
              <a:buChar char="•"/>
            </a:pPr>
            <a:r>
              <a:rPr lang="en-US"/>
              <a:t>Bill:  Under Supportive Services (office used by Case Managers)</a:t>
            </a:r>
          </a:p>
          <a:p>
            <a:r>
              <a:rPr lang="en-US" b="1">
                <a:solidFill>
                  <a:srgbClr val="0070C0"/>
                </a:solidFill>
              </a:rPr>
              <a:t>Transportation-Van:</a:t>
            </a:r>
            <a:r>
              <a:rPr lang="en-US"/>
              <a:t> CHD bought a van to assist with tenant transport</a:t>
            </a:r>
          </a:p>
          <a:p>
            <a:pPr lvl="1">
              <a:buFont typeface="Arial" panose="020B0604020202020204" pitchFamily="34" charset="0"/>
              <a:buChar char="•"/>
            </a:pPr>
            <a:r>
              <a:rPr lang="en-US"/>
              <a:t>Bill related costs: Insurance, gas, tolls, repair/maintenance</a:t>
            </a:r>
          </a:p>
          <a:p>
            <a:pPr lvl="1">
              <a:buFont typeface="Arial" panose="020B0604020202020204" pitchFamily="34" charset="0"/>
              <a:buChar char="•"/>
            </a:pPr>
            <a:r>
              <a:rPr lang="en-US"/>
              <a:t>Transportation: Eligible cost under Supportive Services</a:t>
            </a:r>
          </a:p>
          <a:p>
            <a:pPr lvl="1">
              <a:buFont typeface="Arial" panose="020B0604020202020204" pitchFamily="34" charset="0"/>
              <a:buChar char="•"/>
            </a:pPr>
            <a:r>
              <a:rPr lang="en-US" i="1"/>
              <a:t>Note: If vehicle is used by other programs, costs must be pro-rated </a:t>
            </a:r>
          </a:p>
          <a:p>
            <a:pPr marL="0" indent="0">
              <a:buNone/>
            </a:pPr>
            <a:endParaRPr lang="en-US"/>
          </a:p>
          <a:p>
            <a:endParaRPr lang="en-US"/>
          </a:p>
          <a:p>
            <a:endParaRPr lang="en-US"/>
          </a:p>
          <a:p>
            <a:pPr marL="0" indent="0">
              <a:buNone/>
            </a:pPr>
            <a:endParaRPr lang="en-US"/>
          </a:p>
          <a:p>
            <a:pPr marL="0" indent="0">
              <a:buNone/>
            </a:pPr>
            <a:endParaRPr lang="en-US"/>
          </a:p>
          <a:p>
            <a:endParaRPr lang="en-US"/>
          </a:p>
        </p:txBody>
      </p:sp>
    </p:spTree>
    <p:extLst>
      <p:ext uri="{BB962C8B-B14F-4D97-AF65-F5344CB8AC3E}">
        <p14:creationId xmlns:p14="http://schemas.microsoft.com/office/powerpoint/2010/main" val="877165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69496-4E58-4CCD-A023-CA35EE103287}"/>
              </a:ext>
            </a:extLst>
          </p:cNvPr>
          <p:cNvSpPr>
            <a:spLocks noGrp="1"/>
          </p:cNvSpPr>
          <p:nvPr>
            <p:ph type="title"/>
          </p:nvPr>
        </p:nvSpPr>
        <p:spPr/>
        <p:txBody>
          <a:bodyPr/>
          <a:lstStyle/>
          <a:p>
            <a:r>
              <a:rPr lang="en-US"/>
              <a:t>Hampshire County</a:t>
            </a:r>
          </a:p>
        </p:txBody>
      </p:sp>
      <p:sp>
        <p:nvSpPr>
          <p:cNvPr id="7" name="Content Placeholder 2">
            <a:extLst>
              <a:ext uri="{FF2B5EF4-FFF2-40B4-BE49-F238E27FC236}">
                <a16:creationId xmlns:a16="http://schemas.microsoft.com/office/drawing/2014/main" id="{3145A826-9883-D473-B700-2D99A56B6D90}"/>
              </a:ext>
            </a:extLst>
          </p:cNvPr>
          <p:cNvSpPr>
            <a:spLocks noGrp="1"/>
          </p:cNvSpPr>
          <p:nvPr>
            <p:ph idx="1"/>
          </p:nvPr>
        </p:nvSpPr>
        <p:spPr>
          <a:xfrm>
            <a:off x="677334" y="2067279"/>
            <a:ext cx="9048551" cy="4235192"/>
          </a:xfrm>
        </p:spPr>
        <p:txBody>
          <a:bodyPr vert="horz" lIns="91440" tIns="45720" rIns="91440" bIns="45720" rtlCol="0" anchor="t">
            <a:normAutofit/>
          </a:bodyPr>
          <a:lstStyle/>
          <a:p>
            <a:r>
              <a:rPr lang="en-US" b="1">
                <a:solidFill>
                  <a:srgbClr val="0070C0"/>
                </a:solidFill>
              </a:rPr>
              <a:t>Current Beds:</a:t>
            </a:r>
            <a:r>
              <a:rPr lang="en-US"/>
              <a:t> 7</a:t>
            </a:r>
          </a:p>
          <a:p>
            <a:r>
              <a:rPr lang="en-US" b="1">
                <a:solidFill>
                  <a:srgbClr val="0070C0"/>
                </a:solidFill>
              </a:rPr>
              <a:t>Number of Landlords: </a:t>
            </a:r>
            <a:r>
              <a:rPr lang="en-US">
                <a:solidFill>
                  <a:schemeClr val="tx1"/>
                </a:solidFill>
              </a:rPr>
              <a:t>2 (6 beds with one landlord) </a:t>
            </a:r>
          </a:p>
          <a:p>
            <a:r>
              <a:rPr lang="en-US" b="1">
                <a:solidFill>
                  <a:srgbClr val="0070C0"/>
                </a:solidFill>
              </a:rPr>
              <a:t>Lease Agreements</a:t>
            </a:r>
            <a:r>
              <a:rPr lang="en-US"/>
              <a:t> </a:t>
            </a:r>
            <a:r>
              <a:rPr lang="en-US" b="1">
                <a:solidFill>
                  <a:srgbClr val="0070C0"/>
                </a:solidFill>
                <a:ea typeface="+mn-lt"/>
                <a:cs typeface="+mn-lt"/>
              </a:rPr>
              <a:t>with Landlords: </a:t>
            </a:r>
            <a:r>
              <a:rPr lang="en-US"/>
              <a:t> CHD leases end June 30, 2023</a:t>
            </a:r>
          </a:p>
          <a:p>
            <a:r>
              <a:rPr lang="en-US" b="1">
                <a:solidFill>
                  <a:srgbClr val="0070C0"/>
                </a:solidFill>
              </a:rPr>
              <a:t>Utilities:</a:t>
            </a:r>
            <a:r>
              <a:rPr lang="en-US">
                <a:solidFill>
                  <a:srgbClr val="0070C0"/>
                </a:solidFill>
              </a:rPr>
              <a:t> </a:t>
            </a:r>
            <a:r>
              <a:rPr lang="en-US" b="1">
                <a:solidFill>
                  <a:schemeClr val="tx1"/>
                </a:solidFill>
              </a:rPr>
              <a:t>All utilities included in rent</a:t>
            </a:r>
          </a:p>
          <a:p>
            <a:r>
              <a:rPr lang="en-US" b="1">
                <a:solidFill>
                  <a:srgbClr val="0070C0"/>
                </a:solidFill>
              </a:rPr>
              <a:t>Utility Budget (Operating):</a:t>
            </a:r>
            <a:r>
              <a:rPr lang="en-US"/>
              <a:t>  Not Required </a:t>
            </a:r>
          </a:p>
          <a:p>
            <a:pPr lvl="1">
              <a:buFont typeface="Arial" charset="2"/>
              <a:buChar char="•"/>
            </a:pPr>
            <a:r>
              <a:rPr lang="en-US" i="1">
                <a:solidFill>
                  <a:srgbClr val="404040"/>
                </a:solidFill>
              </a:rPr>
              <a:t>Note: Because utilities are included in rent, Operating funds identified in PPA’s pro-rated budget, will be shared with other counties if multiple providers are contracted</a:t>
            </a:r>
          </a:p>
          <a:p>
            <a:r>
              <a:rPr lang="en-US" b="1">
                <a:solidFill>
                  <a:srgbClr val="0070C0"/>
                </a:solidFill>
              </a:rPr>
              <a:t>Utility Payments: </a:t>
            </a:r>
            <a:r>
              <a:rPr lang="en-US">
                <a:solidFill>
                  <a:schemeClr val="tx1"/>
                </a:solidFill>
              </a:rPr>
              <a:t>Not Applicable</a:t>
            </a:r>
            <a:r>
              <a:rPr lang="en-US" b="1">
                <a:solidFill>
                  <a:srgbClr val="0070C0"/>
                </a:solidFill>
              </a:rPr>
              <a:t> </a:t>
            </a:r>
            <a:r>
              <a:rPr lang="en-US"/>
              <a:t> </a:t>
            </a:r>
          </a:p>
          <a:p>
            <a:r>
              <a:rPr lang="en-US" b="1">
                <a:solidFill>
                  <a:srgbClr val="0070C0"/>
                </a:solidFill>
              </a:rPr>
              <a:t>Program Income:  </a:t>
            </a:r>
            <a:r>
              <a:rPr lang="en-US">
                <a:solidFill>
                  <a:schemeClr val="tx1"/>
                </a:solidFill>
              </a:rPr>
              <a:t>30% of tenant adjust gross income</a:t>
            </a:r>
            <a:r>
              <a:rPr lang="en-US" b="1">
                <a:solidFill>
                  <a:schemeClr val="tx1"/>
                </a:solidFill>
              </a:rPr>
              <a:t> </a:t>
            </a:r>
          </a:p>
          <a:p>
            <a:pPr lvl="1">
              <a:buFont typeface="Arial" charset="2"/>
              <a:buChar char="•"/>
            </a:pPr>
            <a:r>
              <a:rPr lang="en-US" b="1">
                <a:solidFill>
                  <a:schemeClr val="tx1"/>
                </a:solidFill>
              </a:rPr>
              <a:t>Estimate: </a:t>
            </a:r>
            <a:r>
              <a:rPr lang="en-US">
                <a:solidFill>
                  <a:schemeClr val="tx1"/>
                </a:solidFill>
              </a:rPr>
              <a:t>$ 11,000/year; will vary </a:t>
            </a:r>
          </a:p>
          <a:p>
            <a:pPr lvl="1"/>
            <a:endParaRPr lang="en-US"/>
          </a:p>
          <a:p>
            <a:endParaRPr lang="en-US"/>
          </a:p>
        </p:txBody>
      </p:sp>
    </p:spTree>
    <p:extLst>
      <p:ext uri="{BB962C8B-B14F-4D97-AF65-F5344CB8AC3E}">
        <p14:creationId xmlns:p14="http://schemas.microsoft.com/office/powerpoint/2010/main" val="357454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9159BE-49C7-4E86-8ACC-36C4A0AC48D1}"/>
              </a:ext>
            </a:extLst>
          </p:cNvPr>
          <p:cNvSpPr>
            <a:spLocks noGrp="1"/>
          </p:cNvSpPr>
          <p:nvPr>
            <p:ph type="title"/>
          </p:nvPr>
        </p:nvSpPr>
        <p:spPr>
          <a:xfrm>
            <a:off x="1956797" y="3061311"/>
            <a:ext cx="6037744" cy="735377"/>
          </a:xfrm>
        </p:spPr>
        <p:txBody>
          <a:bodyPr>
            <a:noAutofit/>
          </a:bodyPr>
          <a:lstStyle/>
          <a:p>
            <a:pPr algn="ctr"/>
            <a:r>
              <a:rPr lang="en-US" sz="5000" b="1"/>
              <a:t>Budget Breakdown</a:t>
            </a:r>
          </a:p>
        </p:txBody>
      </p:sp>
      <p:sp>
        <p:nvSpPr>
          <p:cNvPr id="5" name="Text Placeholder 4">
            <a:extLst>
              <a:ext uri="{FF2B5EF4-FFF2-40B4-BE49-F238E27FC236}">
                <a16:creationId xmlns:a16="http://schemas.microsoft.com/office/drawing/2014/main" id="{A4CFAAF5-7240-4607-9917-18828E6B7ED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036210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69496-4E58-4CCD-A023-CA35EE103287}"/>
              </a:ext>
            </a:extLst>
          </p:cNvPr>
          <p:cNvSpPr>
            <a:spLocks noGrp="1"/>
          </p:cNvSpPr>
          <p:nvPr>
            <p:ph type="title"/>
          </p:nvPr>
        </p:nvSpPr>
        <p:spPr/>
        <p:txBody>
          <a:bodyPr/>
          <a:lstStyle/>
          <a:p>
            <a:r>
              <a:rPr lang="en-US"/>
              <a:t>One-Year Budget </a:t>
            </a:r>
            <a:r>
              <a:rPr lang="en-US" sz="2400">
                <a:solidFill>
                  <a:schemeClr val="tx2"/>
                </a:solidFill>
              </a:rPr>
              <a:t>(July 1, 2023-June 30, 2024)</a:t>
            </a:r>
          </a:p>
        </p:txBody>
      </p:sp>
      <p:sp>
        <p:nvSpPr>
          <p:cNvPr id="7" name="Content Placeholder 2">
            <a:extLst>
              <a:ext uri="{FF2B5EF4-FFF2-40B4-BE49-F238E27FC236}">
                <a16:creationId xmlns:a16="http://schemas.microsoft.com/office/drawing/2014/main" id="{3145A826-9883-D473-B700-2D99A56B6D90}"/>
              </a:ext>
            </a:extLst>
          </p:cNvPr>
          <p:cNvSpPr>
            <a:spLocks noGrp="1"/>
          </p:cNvSpPr>
          <p:nvPr>
            <p:ph idx="1"/>
          </p:nvPr>
        </p:nvSpPr>
        <p:spPr>
          <a:xfrm>
            <a:off x="677334" y="1376218"/>
            <a:ext cx="9048551" cy="5019563"/>
          </a:xfrm>
        </p:spPr>
        <p:txBody>
          <a:bodyPr vert="horz" lIns="91440" tIns="45720" rIns="91440" bIns="45720" rtlCol="0" anchor="t">
            <a:normAutofit/>
          </a:bodyPr>
          <a:lstStyle/>
          <a:p>
            <a:r>
              <a:rPr lang="en-US" sz="1600"/>
              <a:t>Pro-rated by # Beds   </a:t>
            </a:r>
          </a:p>
          <a:p>
            <a:r>
              <a:rPr lang="en-US" sz="1600"/>
              <a:t>Operating allocation subject to change if multiple providers contracted</a:t>
            </a:r>
          </a:p>
        </p:txBody>
      </p:sp>
      <p:graphicFrame>
        <p:nvGraphicFramePr>
          <p:cNvPr id="4" name="Table 3">
            <a:extLst>
              <a:ext uri="{FF2B5EF4-FFF2-40B4-BE49-F238E27FC236}">
                <a16:creationId xmlns:a16="http://schemas.microsoft.com/office/drawing/2014/main" id="{083AFEEA-DB96-4431-B8E6-6D8AA097262D}"/>
              </a:ext>
            </a:extLst>
          </p:cNvPr>
          <p:cNvGraphicFramePr>
            <a:graphicFrameLocks noGrp="1"/>
          </p:cNvGraphicFramePr>
          <p:nvPr>
            <p:extLst>
              <p:ext uri="{D42A27DB-BD31-4B8C-83A1-F6EECF244321}">
                <p14:modId xmlns:p14="http://schemas.microsoft.com/office/powerpoint/2010/main" val="4116651889"/>
              </p:ext>
            </p:extLst>
          </p:nvPr>
        </p:nvGraphicFramePr>
        <p:xfrm>
          <a:off x="1071418" y="2253670"/>
          <a:ext cx="7546109" cy="4100075"/>
        </p:xfrm>
        <a:graphic>
          <a:graphicData uri="http://schemas.openxmlformats.org/drawingml/2006/table">
            <a:tbl>
              <a:tblPr firstRow="1" firstCol="1" bandRow="1"/>
              <a:tblGrid>
                <a:gridCol w="1551709">
                  <a:extLst>
                    <a:ext uri="{9D8B030D-6E8A-4147-A177-3AD203B41FA5}">
                      <a16:colId xmlns:a16="http://schemas.microsoft.com/office/drawing/2014/main" val="807634081"/>
                    </a:ext>
                  </a:extLst>
                </a:gridCol>
                <a:gridCol w="1219200">
                  <a:extLst>
                    <a:ext uri="{9D8B030D-6E8A-4147-A177-3AD203B41FA5}">
                      <a16:colId xmlns:a16="http://schemas.microsoft.com/office/drawing/2014/main" val="2475320853"/>
                    </a:ext>
                  </a:extLst>
                </a:gridCol>
                <a:gridCol w="1191491">
                  <a:extLst>
                    <a:ext uri="{9D8B030D-6E8A-4147-A177-3AD203B41FA5}">
                      <a16:colId xmlns:a16="http://schemas.microsoft.com/office/drawing/2014/main" val="67482787"/>
                    </a:ext>
                  </a:extLst>
                </a:gridCol>
                <a:gridCol w="1163782">
                  <a:extLst>
                    <a:ext uri="{9D8B030D-6E8A-4147-A177-3AD203B41FA5}">
                      <a16:colId xmlns:a16="http://schemas.microsoft.com/office/drawing/2014/main" val="365533055"/>
                    </a:ext>
                  </a:extLst>
                </a:gridCol>
                <a:gridCol w="1173595">
                  <a:extLst>
                    <a:ext uri="{9D8B030D-6E8A-4147-A177-3AD203B41FA5}">
                      <a16:colId xmlns:a16="http://schemas.microsoft.com/office/drawing/2014/main" val="2087672212"/>
                    </a:ext>
                  </a:extLst>
                </a:gridCol>
                <a:gridCol w="1246332">
                  <a:extLst>
                    <a:ext uri="{9D8B030D-6E8A-4147-A177-3AD203B41FA5}">
                      <a16:colId xmlns:a16="http://schemas.microsoft.com/office/drawing/2014/main" val="3179810807"/>
                    </a:ext>
                  </a:extLst>
                </a:gridCol>
              </a:tblGrid>
              <a:tr h="265410">
                <a:tc>
                  <a:txBody>
                    <a:bodyPr/>
                    <a:lstStyle/>
                    <a:p>
                      <a:pPr marL="0" marR="0" algn="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Contracted Beds: </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48</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effectLst/>
                        <a:latin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effectLst/>
                        <a:latin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effectLst/>
                        <a:latin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effectLst/>
                        <a:latin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8252049"/>
                  </a:ext>
                </a:extLst>
              </a:tr>
              <a:tr h="265410">
                <a:tc>
                  <a:txBody>
                    <a:bodyPr/>
                    <a:lstStyle/>
                    <a:p>
                      <a:pPr marL="0" marR="0" algn="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Current Beds:</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44</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27</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7</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nSpc>
                          <a:spcPct val="115000"/>
                        </a:lnSpc>
                        <a:spcBef>
                          <a:spcPts val="0"/>
                        </a:spcBef>
                        <a:spcAft>
                          <a:spcPts val="0"/>
                        </a:spcAft>
                      </a:pPr>
                      <a:r>
                        <a:rPr lang="en-US" sz="1200">
                          <a:solidFill>
                            <a:srgbClr val="FFFFFF"/>
                          </a:solidFill>
                          <a:effectLst/>
                          <a:latin typeface="Calibri" panose="020F0502020204030204" pitchFamily="34" charset="0"/>
                          <a:ea typeface="Times New Roman" panose="02020603050405020304" pitchFamily="18" charset="0"/>
                          <a:cs typeface="Roboto Light" panose="02000000000000000000" pitchFamily="2" charset="0"/>
                        </a:rPr>
                        <a:t> </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4546A"/>
                    </a:solidFill>
                  </a:tcPr>
                </a:tc>
                <a:extLst>
                  <a:ext uri="{0D108BD9-81ED-4DB2-BD59-A6C34878D82A}">
                    <a16:rowId xmlns:a16="http://schemas.microsoft.com/office/drawing/2014/main" val="369370961"/>
                  </a:ext>
                </a:extLst>
              </a:tr>
              <a:tr h="265410">
                <a:tc>
                  <a:txBody>
                    <a:bodyPr/>
                    <a:lstStyle/>
                    <a:p>
                      <a:pPr marL="0" marR="0" indent="114935" algn="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County:</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3 Counties</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Franklin</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Hampshire</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Berkshire</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gn="ctr">
                        <a:lnSpc>
                          <a:spcPct val="115000"/>
                        </a:lnSpc>
                        <a:spcBef>
                          <a:spcPts val="0"/>
                        </a:spcBef>
                        <a:spcAft>
                          <a:spcPts val="0"/>
                        </a:spcAft>
                      </a:pPr>
                      <a:r>
                        <a:rPr lang="en-US" sz="1200">
                          <a:solidFill>
                            <a:srgbClr val="FFFFFF"/>
                          </a:solidFill>
                          <a:effectLst/>
                          <a:latin typeface="Calibri" panose="020F0502020204030204" pitchFamily="34" charset="0"/>
                          <a:ea typeface="Times New Roman" panose="02020603050405020304" pitchFamily="18" charset="0"/>
                          <a:cs typeface="Roboto Light" panose="02000000000000000000" pitchFamily="2" charset="0"/>
                        </a:rPr>
                        <a:t>TOTAL</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44546A"/>
                    </a:solidFill>
                  </a:tcPr>
                </a:tc>
                <a:extLst>
                  <a:ext uri="{0D108BD9-81ED-4DB2-BD59-A6C34878D82A}">
                    <a16:rowId xmlns:a16="http://schemas.microsoft.com/office/drawing/2014/main" val="971893111"/>
                  </a:ext>
                </a:extLst>
              </a:tr>
              <a:tr h="293664">
                <a:tc>
                  <a:txBody>
                    <a:bodyPr/>
                    <a:lstStyle/>
                    <a:p>
                      <a:pPr marL="0" marR="0" algn="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Pro-rated by # Beds:</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61.36%</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15.91%</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22.73%</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marL="0" marR="0">
                        <a:lnSpc>
                          <a:spcPct val="115000"/>
                        </a:lnSpc>
                        <a:spcBef>
                          <a:spcPts val="0"/>
                        </a:spcBef>
                        <a:spcAft>
                          <a:spcPts val="0"/>
                        </a:spcAft>
                      </a:pPr>
                      <a:r>
                        <a:rPr lang="en-US" sz="1200">
                          <a:solidFill>
                            <a:srgbClr val="FFFFFF"/>
                          </a:solidFill>
                          <a:effectLst/>
                          <a:latin typeface="Calibri" panose="020F0502020204030204" pitchFamily="34" charset="0"/>
                          <a:ea typeface="Times New Roman" panose="02020603050405020304" pitchFamily="18" charset="0"/>
                          <a:cs typeface="Roboto Light" panose="02000000000000000000" pitchFamily="2" charset="0"/>
                        </a:rPr>
                        <a:t> </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4546A"/>
                    </a:solidFill>
                  </a:tcPr>
                </a:tc>
                <a:extLst>
                  <a:ext uri="{0D108BD9-81ED-4DB2-BD59-A6C34878D82A}">
                    <a16:rowId xmlns:a16="http://schemas.microsoft.com/office/drawing/2014/main" val="835922921"/>
                  </a:ext>
                </a:extLst>
              </a:tr>
              <a:tr h="265410">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Leasing</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$381,368.00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$234,021.27</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$60,672.18</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$86,674.55</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$381,368.00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4802957"/>
                  </a:ext>
                </a:extLst>
              </a:tr>
              <a:tr h="265410">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Supportive Services</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$232,388.00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$142,601.73</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$36,970.82</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$52,815.45</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$232,388.00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622439"/>
                  </a:ext>
                </a:extLst>
              </a:tr>
              <a:tr h="265410">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Operating</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$77,575.00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$47,602.84</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$12,341.48</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$17,630.68</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$77,575.00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6253076"/>
                  </a:ext>
                </a:extLst>
              </a:tr>
              <a:tr h="265410">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HMIS</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$7,558.00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$4,637.86</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$1,202.41</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$1,717.73</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$7,558.00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3178367"/>
                  </a:ext>
                </a:extLst>
              </a:tr>
              <a:tr h="265410">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 Project Admin (50%)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$21,156.50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$12,982.40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$3,365.81</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$4,808.30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$21,156.50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5612883"/>
                  </a:ext>
                </a:extLst>
              </a:tr>
              <a:tr h="464804">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TOTAL SUBRECIPIENT CONTRACT</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$720,045.50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$441,846.10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$114,552.69</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$163,646.70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$720,045.50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988340053"/>
                  </a:ext>
                </a:extLst>
              </a:tr>
              <a:tr h="265410">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CAPV Admin (50%)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$21,156.50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$12,982.40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$3,365.81</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$4,808.30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$21,156.50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89337"/>
                  </a:ext>
                </a:extLst>
              </a:tr>
              <a:tr h="276469">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TOTAL CONTRACT</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$741,202.00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$454,828.50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$117,918.50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$168,455.00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$741,202.00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63542727"/>
                  </a:ext>
                </a:extLst>
              </a:tr>
              <a:tr h="289393">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Match Requirement </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$89,958.50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$55,201.81</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$14,311.58</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$20,445.11</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$89,958.50</a:t>
                      </a:r>
                      <a:endParaRPr lang="en-US" sz="1200">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2337280"/>
                  </a:ext>
                </a:extLst>
              </a:tr>
              <a:tr h="387055">
                <a:tc gridSpan="2">
                  <a:txBody>
                    <a:bodyPr/>
                    <a:lstStyle/>
                    <a:p>
                      <a:pPr marL="0" marR="0" algn="ctr">
                        <a:lnSpc>
                          <a:spcPct val="115000"/>
                        </a:lnSpc>
                        <a:spcBef>
                          <a:spcPts val="0"/>
                        </a:spcBef>
                        <a:spcAft>
                          <a:spcPts val="0"/>
                        </a:spcAft>
                      </a:pPr>
                      <a:r>
                        <a:rPr lang="en-US" sz="1100" b="1">
                          <a:solidFill>
                            <a:srgbClr val="000000"/>
                          </a:solidFill>
                          <a:effectLst/>
                          <a:latin typeface="Calibri" panose="020F0502020204030204" pitchFamily="34" charset="0"/>
                          <a:ea typeface="Times New Roman" panose="02020603050405020304" pitchFamily="18" charset="0"/>
                          <a:cs typeface="Roboto Light" panose="02000000000000000000" pitchFamily="2" charset="0"/>
                        </a:rPr>
                        <a:t>(Match =25% OF total contract less leasing)</a:t>
                      </a:r>
                      <a:endParaRPr lang="en-US" sz="1100" b="1">
                        <a:effectLst/>
                        <a:latin typeface="Roboto Light" panose="02000000000000000000" pitchFamily="2" charset="0"/>
                        <a:ea typeface="Roboto Light" panose="02000000000000000000" pitchFamily="2" charset="0"/>
                        <a:cs typeface="Roboto Light" panose="02000000000000000000"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nSpc>
                          <a:spcPct val="115000"/>
                        </a:lnSpc>
                      </a:pPr>
                      <a:endParaRPr lang="en-US" sz="800">
                        <a:effectLst/>
                        <a:latin typeface="Roboto Light" panose="02000000000000000000"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800">
                        <a:effectLst/>
                        <a:latin typeface="Roboto Light" panose="02000000000000000000"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800">
                        <a:effectLst/>
                        <a:latin typeface="Roboto Light" panose="02000000000000000000"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US" sz="800">
                        <a:effectLst/>
                        <a:latin typeface="Roboto Light" panose="02000000000000000000" pitchFamily="2"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43100100"/>
                  </a:ext>
                </a:extLst>
              </a:tr>
            </a:tbl>
          </a:graphicData>
        </a:graphic>
      </p:graphicFrame>
    </p:spTree>
    <p:extLst>
      <p:ext uri="{BB962C8B-B14F-4D97-AF65-F5344CB8AC3E}">
        <p14:creationId xmlns:p14="http://schemas.microsoft.com/office/powerpoint/2010/main" val="571314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0CD2-D543-4FC7-B57B-A665E120BF9B}"/>
              </a:ext>
            </a:extLst>
          </p:cNvPr>
          <p:cNvSpPr>
            <a:spLocks noGrp="1"/>
          </p:cNvSpPr>
          <p:nvPr>
            <p:ph type="title"/>
          </p:nvPr>
        </p:nvSpPr>
        <p:spPr>
          <a:xfrm>
            <a:off x="1081742" y="3070276"/>
            <a:ext cx="7787853" cy="717448"/>
          </a:xfrm>
        </p:spPr>
        <p:txBody>
          <a:bodyPr>
            <a:noAutofit/>
          </a:bodyPr>
          <a:lstStyle/>
          <a:p>
            <a:r>
              <a:rPr lang="en-US" sz="5000" b="1">
                <a:solidFill>
                  <a:schemeClr val="tx1"/>
                </a:solidFill>
              </a:rPr>
              <a:t>CoC Project Components</a:t>
            </a:r>
          </a:p>
        </p:txBody>
      </p:sp>
      <p:sp>
        <p:nvSpPr>
          <p:cNvPr id="3" name="Text Placeholder 2">
            <a:extLst>
              <a:ext uri="{FF2B5EF4-FFF2-40B4-BE49-F238E27FC236}">
                <a16:creationId xmlns:a16="http://schemas.microsoft.com/office/drawing/2014/main" id="{093D6A8C-70BF-404F-850F-44934433B7A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95786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9935-DB83-4140-A7D7-912493115D77}"/>
              </a:ext>
            </a:extLst>
          </p:cNvPr>
          <p:cNvSpPr>
            <a:spLocks noGrp="1"/>
          </p:cNvSpPr>
          <p:nvPr>
            <p:ph type="title"/>
          </p:nvPr>
        </p:nvSpPr>
        <p:spPr/>
        <p:txBody>
          <a:bodyPr/>
          <a:lstStyle/>
          <a:p>
            <a:r>
              <a:rPr lang="en-US"/>
              <a:t>Eligible Costs/Activities</a:t>
            </a:r>
          </a:p>
        </p:txBody>
      </p:sp>
      <p:sp>
        <p:nvSpPr>
          <p:cNvPr id="3" name="Content Placeholder 2">
            <a:extLst>
              <a:ext uri="{FF2B5EF4-FFF2-40B4-BE49-F238E27FC236}">
                <a16:creationId xmlns:a16="http://schemas.microsoft.com/office/drawing/2014/main" id="{26EED6F8-A9FB-4410-89AA-B70E836A79D9}"/>
              </a:ext>
            </a:extLst>
          </p:cNvPr>
          <p:cNvSpPr>
            <a:spLocks noGrp="1"/>
          </p:cNvSpPr>
          <p:nvPr>
            <p:ph idx="1"/>
          </p:nvPr>
        </p:nvSpPr>
        <p:spPr>
          <a:xfrm>
            <a:off x="677334" y="1748302"/>
            <a:ext cx="8596668" cy="4381978"/>
          </a:xfrm>
        </p:spPr>
        <p:txBody>
          <a:bodyPr vert="horz" lIns="91440" tIns="45720" rIns="91440" bIns="45720" rtlCol="0" anchor="t">
            <a:normAutofit fontScale="92500" lnSpcReduction="10000"/>
          </a:bodyPr>
          <a:lstStyle/>
          <a:p>
            <a:r>
              <a:rPr lang="en-US" b="1">
                <a:solidFill>
                  <a:srgbClr val="0070C0"/>
                </a:solidFill>
              </a:rPr>
              <a:t>HUD’s eligible costs/activity line items for current project: </a:t>
            </a:r>
          </a:p>
          <a:p>
            <a:pPr lvl="1">
              <a:buFont typeface="Arial" panose="020B0604020202020204" pitchFamily="34" charset="0"/>
              <a:buChar char="•"/>
            </a:pPr>
            <a:r>
              <a:rPr lang="en-US"/>
              <a:t>Leasing</a:t>
            </a:r>
          </a:p>
          <a:p>
            <a:pPr lvl="1">
              <a:buFont typeface="Arial" panose="020B0604020202020204" pitchFamily="34" charset="0"/>
              <a:buChar char="•"/>
            </a:pPr>
            <a:r>
              <a:rPr lang="en-US"/>
              <a:t>Supportive Services</a:t>
            </a:r>
          </a:p>
          <a:p>
            <a:pPr lvl="1">
              <a:buFont typeface="Arial" panose="020B0604020202020204" pitchFamily="34" charset="0"/>
              <a:buChar char="•"/>
            </a:pPr>
            <a:r>
              <a:rPr lang="en-US"/>
              <a:t>Operating</a:t>
            </a:r>
          </a:p>
          <a:p>
            <a:pPr lvl="1">
              <a:buFont typeface="Arial" panose="020B0604020202020204" pitchFamily="34" charset="0"/>
              <a:buChar char="•"/>
            </a:pPr>
            <a:r>
              <a:rPr lang="en-US"/>
              <a:t>HMIS</a:t>
            </a:r>
          </a:p>
          <a:p>
            <a:pPr lvl="1">
              <a:buFont typeface="Arial" panose="020B0604020202020204" pitchFamily="34" charset="0"/>
              <a:buChar char="•"/>
            </a:pPr>
            <a:r>
              <a:rPr lang="en-US"/>
              <a:t>Project Admin </a:t>
            </a:r>
          </a:p>
          <a:p>
            <a:pPr lvl="1">
              <a:buFont typeface="Arial" panose="020B0604020202020204" pitchFamily="34" charset="0"/>
              <a:buChar char="•"/>
            </a:pPr>
            <a:r>
              <a:rPr lang="en-US"/>
              <a:t>For a detailed breakdown visit:  </a:t>
            </a:r>
            <a:r>
              <a:rPr lang="en-US">
                <a:hlinkClick r:id="rId2"/>
              </a:rPr>
              <a:t>CoC Eligible Activities - List of CoC Eligible Activities - HUD Exchange</a:t>
            </a:r>
            <a:endParaRPr lang="en-US"/>
          </a:p>
          <a:p>
            <a:r>
              <a:rPr lang="en-US" b="1">
                <a:solidFill>
                  <a:srgbClr val="0070C0"/>
                </a:solidFill>
              </a:rPr>
              <a:t>Personnel Costs: </a:t>
            </a:r>
          </a:p>
          <a:p>
            <a:pPr lvl="1">
              <a:buFont typeface="Arial" panose="020B0604020202020204" pitchFamily="34" charset="0"/>
              <a:buChar char="•"/>
            </a:pPr>
            <a:r>
              <a:rPr lang="en-US">
                <a:solidFill>
                  <a:schemeClr val="tx1"/>
                </a:solidFill>
              </a:rPr>
              <a:t>Staff and overhead costs related to carrying out each eligible activity </a:t>
            </a:r>
            <a:r>
              <a:rPr lang="en-US" b="1">
                <a:solidFill>
                  <a:schemeClr val="tx1"/>
                </a:solidFill>
              </a:rPr>
              <a:t>should be billed/budgeted under that activity</a:t>
            </a:r>
          </a:p>
          <a:p>
            <a:pPr marL="400050" lvl="1" indent="0">
              <a:buNone/>
            </a:pPr>
            <a:r>
              <a:rPr lang="en-US" b="1">
                <a:solidFill>
                  <a:srgbClr val="0070C0"/>
                </a:solidFill>
              </a:rPr>
              <a:t>Example-Case Management Staff</a:t>
            </a:r>
            <a:r>
              <a:rPr lang="en-US">
                <a:solidFill>
                  <a:srgbClr val="0070C0"/>
                </a:solidFill>
              </a:rPr>
              <a:t>: </a:t>
            </a:r>
          </a:p>
          <a:p>
            <a:pPr lvl="1">
              <a:buFont typeface="Arial" panose="020B0604020202020204" pitchFamily="34" charset="0"/>
              <a:buChar char="•"/>
            </a:pPr>
            <a:r>
              <a:rPr lang="en-US"/>
              <a:t>Salary, Fringe, mileage, cell phone, office rent, utilities, furniture, computer equipment should be billed/budgeted under Supportive Services  (pro-rate if applicable)</a:t>
            </a:r>
          </a:p>
        </p:txBody>
      </p:sp>
    </p:spTree>
    <p:extLst>
      <p:ext uri="{BB962C8B-B14F-4D97-AF65-F5344CB8AC3E}">
        <p14:creationId xmlns:p14="http://schemas.microsoft.com/office/powerpoint/2010/main" val="498323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9935-DB83-4140-A7D7-912493115D77}"/>
              </a:ext>
            </a:extLst>
          </p:cNvPr>
          <p:cNvSpPr>
            <a:spLocks noGrp="1"/>
          </p:cNvSpPr>
          <p:nvPr>
            <p:ph type="title"/>
          </p:nvPr>
        </p:nvSpPr>
        <p:spPr/>
        <p:txBody>
          <a:bodyPr/>
          <a:lstStyle/>
          <a:p>
            <a:r>
              <a:rPr lang="en-US"/>
              <a:t>Eligible Costs/Activities</a:t>
            </a:r>
          </a:p>
        </p:txBody>
      </p:sp>
      <p:sp>
        <p:nvSpPr>
          <p:cNvPr id="3" name="Content Placeholder 2">
            <a:extLst>
              <a:ext uri="{FF2B5EF4-FFF2-40B4-BE49-F238E27FC236}">
                <a16:creationId xmlns:a16="http://schemas.microsoft.com/office/drawing/2014/main" id="{26EED6F8-A9FB-4410-89AA-B70E836A79D9}"/>
              </a:ext>
            </a:extLst>
          </p:cNvPr>
          <p:cNvSpPr>
            <a:spLocks noGrp="1"/>
          </p:cNvSpPr>
          <p:nvPr>
            <p:ph idx="1"/>
          </p:nvPr>
        </p:nvSpPr>
        <p:spPr>
          <a:xfrm>
            <a:off x="677334" y="1890069"/>
            <a:ext cx="8596668" cy="4517302"/>
          </a:xfrm>
        </p:spPr>
        <p:txBody>
          <a:bodyPr vert="horz" lIns="91440" tIns="45720" rIns="91440" bIns="45720" rtlCol="0" anchor="t">
            <a:normAutofit lnSpcReduction="10000"/>
          </a:bodyPr>
          <a:lstStyle/>
          <a:p>
            <a:r>
              <a:rPr lang="en-US" b="1">
                <a:solidFill>
                  <a:srgbClr val="0070C0"/>
                </a:solidFill>
              </a:rPr>
              <a:t>Project Administration</a:t>
            </a:r>
          </a:p>
          <a:p>
            <a:pPr lvl="1">
              <a:buFont typeface="Arial" panose="020B0604020202020204" pitchFamily="34" charset="0"/>
              <a:buChar char="•"/>
            </a:pPr>
            <a:r>
              <a:rPr lang="en-US">
                <a:solidFill>
                  <a:schemeClr val="tx1"/>
                </a:solidFill>
              </a:rPr>
              <a:t>CAPV retains 50% </a:t>
            </a:r>
          </a:p>
          <a:p>
            <a:pPr lvl="1">
              <a:buFont typeface="Arial" panose="020B0604020202020204" pitchFamily="34" charset="0"/>
              <a:buChar char="•"/>
            </a:pPr>
            <a:r>
              <a:rPr lang="en-US" b="1">
                <a:solidFill>
                  <a:schemeClr val="tx1"/>
                </a:solidFill>
              </a:rPr>
              <a:t>Direct </a:t>
            </a:r>
            <a:r>
              <a:rPr lang="en-US">
                <a:solidFill>
                  <a:schemeClr val="tx1"/>
                </a:solidFill>
              </a:rPr>
              <a:t>personnel costs (such as salary and fringe) for </a:t>
            </a:r>
            <a:r>
              <a:rPr lang="en-US" b="1">
                <a:solidFill>
                  <a:schemeClr val="tx1"/>
                </a:solidFill>
              </a:rPr>
              <a:t>general </a:t>
            </a:r>
            <a:r>
              <a:rPr lang="en-US">
                <a:solidFill>
                  <a:schemeClr val="tx1"/>
                </a:solidFill>
              </a:rPr>
              <a:t>management, oversight and coordination</a:t>
            </a:r>
          </a:p>
          <a:p>
            <a:pPr lvl="1">
              <a:buFont typeface="Arial" panose="020B0604020202020204" pitchFamily="34" charset="0"/>
              <a:buChar char="•"/>
            </a:pPr>
            <a:r>
              <a:rPr lang="en-US" b="1">
                <a:solidFill>
                  <a:schemeClr val="tx1"/>
                </a:solidFill>
              </a:rPr>
              <a:t>This is not an indirect cost line-item</a:t>
            </a:r>
          </a:p>
          <a:p>
            <a:pPr lvl="1">
              <a:buFont typeface="Arial" panose="020B0604020202020204" pitchFamily="34" charset="0"/>
              <a:buChar char="•"/>
            </a:pPr>
            <a:r>
              <a:rPr lang="en-US">
                <a:solidFill>
                  <a:schemeClr val="tx1"/>
                </a:solidFill>
              </a:rPr>
              <a:t>Indirect, however, </a:t>
            </a:r>
            <a:r>
              <a:rPr lang="en-US" b="1">
                <a:solidFill>
                  <a:schemeClr val="tx1"/>
                </a:solidFill>
              </a:rPr>
              <a:t>can be charged on direct personnel costs</a:t>
            </a:r>
            <a:r>
              <a:rPr lang="en-US">
                <a:solidFill>
                  <a:schemeClr val="tx1"/>
                </a:solidFill>
              </a:rPr>
              <a:t>-including Project Admin-and billed to the related activity (in this case Project Admin)</a:t>
            </a:r>
          </a:p>
          <a:p>
            <a:r>
              <a:rPr lang="en-US" b="1">
                <a:solidFill>
                  <a:srgbClr val="0070C0"/>
                </a:solidFill>
              </a:rPr>
              <a:t> Indirect Costs</a:t>
            </a:r>
          </a:p>
          <a:p>
            <a:pPr marL="685800" lvl="1">
              <a:buFont typeface="Arial" panose="020B0604020202020204" pitchFamily="34" charset="0"/>
              <a:buChar char="•"/>
            </a:pPr>
            <a:r>
              <a:rPr lang="en-US">
                <a:solidFill>
                  <a:schemeClr val="tx1"/>
                </a:solidFill>
              </a:rPr>
              <a:t>Charging Indirect is allowable but only on certain line items</a:t>
            </a:r>
          </a:p>
          <a:p>
            <a:pPr marL="685800" lvl="1">
              <a:buFont typeface="Arial" panose="020B0604020202020204" pitchFamily="34" charset="0"/>
              <a:buChar char="•"/>
            </a:pPr>
            <a:r>
              <a:rPr lang="en-US">
                <a:solidFill>
                  <a:schemeClr val="tx1"/>
                </a:solidFill>
              </a:rPr>
              <a:t>Subrecipients may use either a 10% indirect cost rate or their federally approved indirect cost rate (if applicable-letter must be submitted to CAPV</a:t>
            </a:r>
          </a:p>
          <a:p>
            <a:pPr marL="685800" lvl="1">
              <a:buFont typeface="Arial" panose="020B0604020202020204" pitchFamily="34" charset="0"/>
              <a:buChar char="•"/>
            </a:pPr>
            <a:r>
              <a:rPr lang="en-US" b="1">
                <a:solidFill>
                  <a:schemeClr val="tx1"/>
                </a:solidFill>
              </a:rPr>
              <a:t>HUD calls this Modified Total Direct Costs (MTDC); </a:t>
            </a:r>
            <a:r>
              <a:rPr lang="en-US">
                <a:solidFill>
                  <a:schemeClr val="tx1"/>
                </a:solidFill>
              </a:rPr>
              <a:t>See page 15 for list of expenses that indirect can be billed to </a:t>
            </a:r>
            <a:r>
              <a:rPr lang="en-US">
                <a:solidFill>
                  <a:schemeClr val="accent2">
                    <a:lumMod val="60000"/>
                    <a:lumOff val="40000"/>
                  </a:schemeClr>
                </a:solidFill>
              </a:rPr>
              <a:t>(</a:t>
            </a:r>
            <a:r>
              <a:rPr lang="en-US" sz="1800" u="sng">
                <a:solidFill>
                  <a:srgbClr val="0000FF"/>
                </a:solidFill>
                <a:effectLst/>
                <a:latin typeface="Calibri"/>
                <a:ea typeface="Roboto Light"/>
                <a:cs typeface="Times New Roman"/>
                <a:hlinkClick r:id="rId2"/>
              </a:rPr>
              <a:t>Indirect Cost Toolkit for Continuum of Care and Emergency Solutions Grants Programs (hudexchange.info)</a:t>
            </a:r>
            <a:endParaRPr lang="en-US" b="1">
              <a:solidFill>
                <a:schemeClr val="tx1"/>
              </a:solidFill>
              <a:latin typeface="Calibri"/>
              <a:ea typeface="Roboto Light"/>
              <a:cs typeface="Times New Roman"/>
            </a:endParaRPr>
          </a:p>
        </p:txBody>
      </p:sp>
    </p:spTree>
    <p:extLst>
      <p:ext uri="{BB962C8B-B14F-4D97-AF65-F5344CB8AC3E}">
        <p14:creationId xmlns:p14="http://schemas.microsoft.com/office/powerpoint/2010/main" val="3542556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A9AA4F-93C4-40EF-A77B-004851E1D9A9}"/>
              </a:ext>
            </a:extLst>
          </p:cNvPr>
          <p:cNvSpPr>
            <a:spLocks noGrp="1"/>
          </p:cNvSpPr>
          <p:nvPr>
            <p:ph type="title"/>
          </p:nvPr>
        </p:nvSpPr>
        <p:spPr>
          <a:xfrm>
            <a:off x="677334" y="395868"/>
            <a:ext cx="8596668" cy="1320800"/>
          </a:xfrm>
        </p:spPr>
        <p:txBody>
          <a:bodyPr/>
          <a:lstStyle/>
          <a:p>
            <a:r>
              <a:rPr lang="en-US"/>
              <a:t>Match</a:t>
            </a:r>
          </a:p>
        </p:txBody>
      </p:sp>
      <p:sp>
        <p:nvSpPr>
          <p:cNvPr id="5" name="Content Placeholder 4">
            <a:extLst>
              <a:ext uri="{FF2B5EF4-FFF2-40B4-BE49-F238E27FC236}">
                <a16:creationId xmlns:a16="http://schemas.microsoft.com/office/drawing/2014/main" id="{F10B38BF-3AD2-432E-B863-C1D5B11402C5}"/>
              </a:ext>
            </a:extLst>
          </p:cNvPr>
          <p:cNvSpPr>
            <a:spLocks noGrp="1"/>
          </p:cNvSpPr>
          <p:nvPr>
            <p:ph idx="1"/>
          </p:nvPr>
        </p:nvSpPr>
        <p:spPr>
          <a:xfrm>
            <a:off x="677334" y="1017590"/>
            <a:ext cx="8596668" cy="5246796"/>
          </a:xfrm>
        </p:spPr>
        <p:txBody>
          <a:bodyPr vert="horz" lIns="91440" tIns="45720" rIns="91440" bIns="45720" rtlCol="0" anchor="t">
            <a:normAutofit/>
          </a:bodyPr>
          <a:lstStyle/>
          <a:p>
            <a:pPr marL="0" indent="0">
              <a:lnSpc>
                <a:spcPct val="90000"/>
              </a:lnSpc>
              <a:spcBef>
                <a:spcPts val="0"/>
              </a:spcBef>
              <a:buNone/>
            </a:pPr>
            <a:endParaRPr lang="en-US">
              <a:latin typeface="TW Cen MT"/>
              <a:ea typeface="+mn-lt"/>
              <a:cs typeface="+mn-lt"/>
            </a:endParaRPr>
          </a:p>
          <a:p>
            <a:pPr>
              <a:lnSpc>
                <a:spcPct val="90000"/>
              </a:lnSpc>
              <a:spcBef>
                <a:spcPts val="0"/>
              </a:spcBef>
            </a:pPr>
            <a:r>
              <a:rPr lang="en-US" sz="1600">
                <a:latin typeface="Trebuchet MS"/>
              </a:rPr>
              <a:t>HUD requires </a:t>
            </a:r>
            <a:r>
              <a:rPr lang="en-US" sz="1600">
                <a:ea typeface="+mn-lt"/>
                <a:cs typeface="+mn-lt"/>
              </a:rPr>
              <a:t>all project applicants to contribute a 25% match on all budget items, except</a:t>
            </a:r>
            <a:r>
              <a:rPr lang="en-US" sz="1600">
                <a:latin typeface="Trebuchet MS"/>
              </a:rPr>
              <a:t> leasing</a:t>
            </a:r>
            <a:br>
              <a:rPr lang="en-US"/>
            </a:br>
            <a:endParaRPr lang="en-US" sz="1600">
              <a:latin typeface="Trebuchet MS"/>
            </a:endParaRPr>
          </a:p>
          <a:p>
            <a:pPr>
              <a:lnSpc>
                <a:spcPct val="90000"/>
              </a:lnSpc>
              <a:spcBef>
                <a:spcPts val="0"/>
              </a:spcBef>
            </a:pPr>
            <a:r>
              <a:rPr lang="en-US" sz="1600">
                <a:latin typeface="Trebuchet MS"/>
              </a:rPr>
              <a:t>Match is actual cash, or in-kind resources, or a combination of both</a:t>
            </a:r>
            <a:br>
              <a:rPr lang="en-US"/>
            </a:br>
            <a:endParaRPr lang="en-US" sz="1600">
              <a:latin typeface="Trebuchet MS"/>
            </a:endParaRPr>
          </a:p>
          <a:p>
            <a:pPr>
              <a:lnSpc>
                <a:spcPct val="90000"/>
              </a:lnSpc>
              <a:spcBef>
                <a:spcPts val="0"/>
              </a:spcBef>
            </a:pPr>
            <a:r>
              <a:rPr lang="en-US" sz="1600">
                <a:latin typeface="Trebuchet MS"/>
              </a:rPr>
              <a:t>Matching funds can only be used on eligible CoC Program costs (any eligible cost – not limited to approved budget line items)</a:t>
            </a:r>
            <a:br>
              <a:rPr lang="en-US"/>
            </a:br>
            <a:endParaRPr lang="en-US" sz="1600">
              <a:latin typeface="Trebuchet MS"/>
              <a:ea typeface="+mn-lt"/>
              <a:cs typeface="+mn-lt"/>
            </a:endParaRPr>
          </a:p>
          <a:p>
            <a:pPr>
              <a:lnSpc>
                <a:spcPct val="90000"/>
              </a:lnSpc>
              <a:spcBef>
                <a:spcPts val="500"/>
              </a:spcBef>
            </a:pPr>
            <a:r>
              <a:rPr lang="en-US" sz="1600" b="1">
                <a:latin typeface="Trebuchet MS"/>
              </a:rPr>
              <a:t>Cash Match</a:t>
            </a:r>
            <a:r>
              <a:rPr lang="en-US" sz="1600">
                <a:latin typeface="Trebuchet MS"/>
              </a:rPr>
              <a:t> is the actual outlay of funds spent on eligible CoC Program costs. Cash only counts as match if the recipient can demonstrate that a payment of funds was made to cover the cost of CoC eligible activities expended during the grant term. Examples of cash match are: a grant the recipient secures from another entity to support CoC eligible activities, the recipient's own cash resources spent on the CoC eligible activities, and, fundraising efforts organized by the recipient to raise resources that are then spent on eligible CoC activities. Cash Match requires a Match Letter. </a:t>
            </a:r>
            <a:br>
              <a:rPr lang="en-US"/>
            </a:br>
            <a:endParaRPr lang="en-US" sz="1600">
              <a:latin typeface="Trebuchet MS"/>
              <a:ea typeface="+mn-lt"/>
              <a:cs typeface="+mn-lt"/>
            </a:endParaRPr>
          </a:p>
          <a:p>
            <a:pPr>
              <a:lnSpc>
                <a:spcPct val="90000"/>
              </a:lnSpc>
              <a:spcBef>
                <a:spcPts val="500"/>
              </a:spcBef>
            </a:pPr>
            <a:r>
              <a:rPr lang="en-US" sz="1600" b="1">
                <a:latin typeface="Trebuchet MS"/>
              </a:rPr>
              <a:t>In-kind match</a:t>
            </a:r>
            <a:r>
              <a:rPr lang="en-US" sz="1600">
                <a:latin typeface="Trebuchet MS"/>
              </a:rPr>
              <a:t> is the value of any real property, equipment, goods, or services contributed to the project that would have been eligible costs if the recipient/sub-recipient was required to pay for such costs with these Federal grant funds. In-kind Match requires an MOU as documentation. </a:t>
            </a:r>
            <a:endParaRPr lang="en-US" sz="1600"/>
          </a:p>
          <a:p>
            <a:endParaRPr lang="en-US"/>
          </a:p>
        </p:txBody>
      </p:sp>
    </p:spTree>
    <p:extLst>
      <p:ext uri="{BB962C8B-B14F-4D97-AF65-F5344CB8AC3E}">
        <p14:creationId xmlns:p14="http://schemas.microsoft.com/office/powerpoint/2010/main" val="3316493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1625F6-466A-F4C7-0D1C-F9B4C8690ED3}"/>
              </a:ext>
            </a:extLst>
          </p:cNvPr>
          <p:cNvSpPr>
            <a:spLocks noGrp="1"/>
          </p:cNvSpPr>
          <p:nvPr>
            <p:ph idx="1"/>
          </p:nvPr>
        </p:nvSpPr>
        <p:spPr>
          <a:xfrm>
            <a:off x="677334" y="599419"/>
            <a:ext cx="8596668" cy="5441943"/>
          </a:xfrm>
        </p:spPr>
        <p:txBody>
          <a:bodyPr vert="horz" lIns="91440" tIns="45720" rIns="91440" bIns="45720" rtlCol="0" anchor="t">
            <a:normAutofit/>
          </a:bodyPr>
          <a:lstStyle/>
          <a:p>
            <a:pPr>
              <a:lnSpc>
                <a:spcPct val="90000"/>
              </a:lnSpc>
            </a:pPr>
            <a:r>
              <a:rPr lang="en-US" sz="1600">
                <a:ea typeface="+mn-lt"/>
                <a:cs typeface="+mn-lt"/>
              </a:rPr>
              <a:t>This project will generate </a:t>
            </a:r>
            <a:r>
              <a:rPr lang="en-US" sz="1600" b="1">
                <a:ea typeface="+mn-lt"/>
                <a:cs typeface="+mn-lt"/>
              </a:rPr>
              <a:t>Program Income</a:t>
            </a:r>
            <a:r>
              <a:rPr lang="en-US" sz="1600">
                <a:ea typeface="+mn-lt"/>
                <a:cs typeface="+mn-lt"/>
              </a:rPr>
              <a:t> by the collection of tenant rents (e.g., 30% of adjusted household income). Program Income received by subrecipient may be used for eligible activities and </a:t>
            </a:r>
            <a:r>
              <a:rPr lang="en-US" sz="1600" b="1">
                <a:ea typeface="+mn-lt"/>
                <a:cs typeface="+mn-lt"/>
              </a:rPr>
              <a:t>can be considered a match source</a:t>
            </a:r>
            <a:r>
              <a:rPr lang="en-US" sz="1600">
                <a:ea typeface="+mn-lt"/>
                <a:cs typeface="+mn-lt"/>
              </a:rPr>
              <a:t>. Program Income varies, but for match budgeting purposes the following is an annual estimate of tenant rent collections by county: </a:t>
            </a:r>
          </a:p>
          <a:p>
            <a:pPr marL="800100" lvl="2" indent="0">
              <a:lnSpc>
                <a:spcPct val="90000"/>
              </a:lnSpc>
              <a:buNone/>
            </a:pPr>
            <a:br>
              <a:rPr lang="en-US" sz="1600">
                <a:ea typeface="+mn-lt"/>
                <a:cs typeface="+mn-lt"/>
              </a:rPr>
            </a:br>
            <a:r>
              <a:rPr lang="en-US" sz="1600">
                <a:ea typeface="+mn-lt"/>
                <a:cs typeface="+mn-lt"/>
              </a:rPr>
              <a:t>• Franklin: $58,000 (based on current) </a:t>
            </a:r>
            <a:br>
              <a:rPr lang="en-US" sz="1600">
                <a:ea typeface="+mn-lt"/>
                <a:cs typeface="+mn-lt"/>
              </a:rPr>
            </a:br>
            <a:r>
              <a:rPr lang="en-US" sz="1600">
                <a:ea typeface="+mn-lt"/>
                <a:cs typeface="+mn-lt"/>
              </a:rPr>
              <a:t>• Berkshire: $13,000 (based on current)</a:t>
            </a:r>
            <a:br>
              <a:rPr lang="en-US" sz="1600">
                <a:ea typeface="+mn-lt"/>
                <a:cs typeface="+mn-lt"/>
              </a:rPr>
            </a:br>
            <a:r>
              <a:rPr lang="en-US" sz="1600">
                <a:ea typeface="+mn-lt"/>
                <a:cs typeface="+mn-lt"/>
              </a:rPr>
              <a:t>• Hampshire: $11,000 (based on current)</a:t>
            </a:r>
            <a:endParaRPr lang="en-US" sz="1600"/>
          </a:p>
          <a:p>
            <a:r>
              <a:rPr lang="en-US" sz="1600">
                <a:ea typeface="+mn-lt"/>
                <a:cs typeface="+mn-lt"/>
              </a:rPr>
              <a:t>In addition to the required 25% match for an individual grant, all grant sub-recipients may be required to support match funding for the Region’s HMIS grant which supports the CoC in meeting HUD’s data collection and reporting requirements. If needed, each Project will contribute funding amounts based on the percentage of the overall award they receive. The total HMIS grant is $80,080.00 (25% of that is $20,020.00- which could be divided amongst the sub-recipients). If this is expected for contract period, CAPV will provide written notice to subrecipients during the NOFO application process</a:t>
            </a:r>
            <a:endParaRPr lang="en-US" sz="1600"/>
          </a:p>
        </p:txBody>
      </p:sp>
    </p:spTree>
    <p:extLst>
      <p:ext uri="{BB962C8B-B14F-4D97-AF65-F5344CB8AC3E}">
        <p14:creationId xmlns:p14="http://schemas.microsoft.com/office/powerpoint/2010/main" val="2161612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9AD1E-25AA-42D1-A5BC-7BBFCBEB807B}"/>
              </a:ext>
            </a:extLst>
          </p:cNvPr>
          <p:cNvSpPr>
            <a:spLocks noGrp="1"/>
          </p:cNvSpPr>
          <p:nvPr>
            <p:ph type="title"/>
          </p:nvPr>
        </p:nvSpPr>
        <p:spPr>
          <a:xfrm>
            <a:off x="2849562" y="169985"/>
            <a:ext cx="6424440" cy="1320800"/>
          </a:xfrm>
        </p:spPr>
        <p:txBody>
          <a:bodyPr>
            <a:normAutofit/>
          </a:bodyPr>
          <a:lstStyle/>
          <a:p>
            <a:r>
              <a:rPr lang="en-US"/>
              <a:t>Coordinated Entry (CE)</a:t>
            </a:r>
          </a:p>
        </p:txBody>
      </p:sp>
      <p:pic>
        <p:nvPicPr>
          <p:cNvPr id="4" name="Picture 4">
            <a:extLst>
              <a:ext uri="{FF2B5EF4-FFF2-40B4-BE49-F238E27FC236}">
                <a16:creationId xmlns:a16="http://schemas.microsoft.com/office/drawing/2014/main" id="{A09A44E8-25EA-226A-C4FC-A48A6C7B5355}"/>
              </a:ext>
            </a:extLst>
          </p:cNvPr>
          <p:cNvPicPr>
            <a:picLocks noChangeAspect="1"/>
          </p:cNvPicPr>
          <p:nvPr/>
        </p:nvPicPr>
        <p:blipFill rotWithShape="1">
          <a:blip r:embed="rId2"/>
          <a:srcRect l="32379" t="1450" r="20495" b="1"/>
          <a:stretch/>
        </p:blipFill>
        <p:spPr>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9" name="Isosceles Triangle 8">
            <a:extLst>
              <a:ext uri="{FF2B5EF4-FFF2-40B4-BE49-F238E27FC236}">
                <a16:creationId xmlns:a16="http://schemas.microsoft.com/office/drawing/2014/main" id="{EB6743CF-E74B-4A3C-A785-599069DB8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B6E7F2-0492-4C22-9D76-A45540456D0C}"/>
              </a:ext>
            </a:extLst>
          </p:cNvPr>
          <p:cNvSpPr>
            <a:spLocks noGrp="1"/>
          </p:cNvSpPr>
          <p:nvPr>
            <p:ph idx="1"/>
          </p:nvPr>
        </p:nvSpPr>
        <p:spPr>
          <a:xfrm>
            <a:off x="2663947" y="1105513"/>
            <a:ext cx="6942209" cy="4584157"/>
          </a:xfrm>
        </p:spPr>
        <p:txBody>
          <a:bodyPr vert="horz" lIns="91440" tIns="45720" rIns="91440" bIns="45720" rtlCol="0" anchor="t">
            <a:noAutofit/>
          </a:bodyPr>
          <a:lstStyle/>
          <a:p>
            <a:pPr>
              <a:lnSpc>
                <a:spcPct val="90000"/>
              </a:lnSpc>
            </a:pPr>
            <a:r>
              <a:rPr lang="en-US" sz="1400">
                <a:ea typeface="+mn-lt"/>
                <a:cs typeface="+mn-lt"/>
              </a:rPr>
              <a:t>The CoC oversees the Coordinated Entry (CE) system, its purpose is to provide standardized and equitable access to housing, for people experiencing homelessness.  </a:t>
            </a:r>
          </a:p>
          <a:p>
            <a:pPr>
              <a:lnSpc>
                <a:spcPct val="90000"/>
              </a:lnSpc>
            </a:pPr>
            <a:r>
              <a:rPr lang="en-US" sz="1400"/>
              <a:t>Standardized access: Ensures all participants seeking access to their community’s homelessness system engage the system through the same coordinated and standardized process regardless of where or how they present for services.   </a:t>
            </a:r>
          </a:p>
          <a:p>
            <a:pPr>
              <a:lnSpc>
                <a:spcPct val="90000"/>
              </a:lnSpc>
            </a:pPr>
            <a:r>
              <a:rPr lang="en-US" sz="1400"/>
              <a:t>Standardized screening and assessment: Uses a standardized approach for all presenting for homelessness assistance to gather information on factors that can prevent and end their homelessness and inform the types of services and housing that meet their needs and strengths.    </a:t>
            </a:r>
          </a:p>
          <a:p>
            <a:pPr>
              <a:lnSpc>
                <a:spcPct val="90000"/>
              </a:lnSpc>
            </a:pPr>
            <a:r>
              <a:rPr lang="en-US" sz="1400"/>
              <a:t>Standardized prioritization: Ensures that participants with the most severe service needs and levels of vulnerability are prioritized for limited housing and other non-emergency homelessness assistance resources (does not include emergency shelter, basic centers, street outreach, etc.) that meet their needs.   </a:t>
            </a:r>
          </a:p>
          <a:p>
            <a:pPr>
              <a:lnSpc>
                <a:spcPct val="90000"/>
              </a:lnSpc>
            </a:pPr>
            <a:r>
              <a:rPr lang="en-US" sz="1400"/>
              <a:t>Coordinated referral: Ensures that participants can be referred to any homelessness dedicated housing and services for which they qualify and are prioritized for across the entire community.   </a:t>
            </a:r>
          </a:p>
          <a:p>
            <a:pPr>
              <a:lnSpc>
                <a:spcPct val="90000"/>
              </a:lnSpc>
            </a:pPr>
            <a:r>
              <a:rPr lang="en-US" sz="1400"/>
              <a:t> All CoC subrecipients are required to participate in the CoC’s Coordinated Entry system by participating in trainings, attending case conferencing meetings; identifying to CoC staff when vacancies occur; and filling ALL vacancies through the CE system.</a:t>
            </a:r>
          </a:p>
          <a:p>
            <a:pPr>
              <a:lnSpc>
                <a:spcPct val="90000"/>
              </a:lnSpc>
            </a:pPr>
            <a:endParaRPr lang="en-US" sz="1100"/>
          </a:p>
        </p:txBody>
      </p:sp>
    </p:spTree>
    <p:extLst>
      <p:ext uri="{BB962C8B-B14F-4D97-AF65-F5344CB8AC3E}">
        <p14:creationId xmlns:p14="http://schemas.microsoft.com/office/powerpoint/2010/main" val="3755045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0F628-E7AF-4DCB-A568-1C0404B16BF1}"/>
              </a:ext>
            </a:extLst>
          </p:cNvPr>
          <p:cNvSpPr>
            <a:spLocks noGrp="1"/>
          </p:cNvSpPr>
          <p:nvPr>
            <p:ph type="title"/>
          </p:nvPr>
        </p:nvSpPr>
        <p:spPr>
          <a:xfrm>
            <a:off x="677334" y="609600"/>
            <a:ext cx="8596668" cy="753035"/>
          </a:xfrm>
        </p:spPr>
        <p:txBody>
          <a:bodyPr/>
          <a:lstStyle/>
          <a:p>
            <a:r>
              <a:rPr lang="en-US">
                <a:solidFill>
                  <a:schemeClr val="tx1"/>
                </a:solidFill>
              </a:rPr>
              <a:t>Today’s Agenda</a:t>
            </a:r>
          </a:p>
        </p:txBody>
      </p:sp>
      <p:sp>
        <p:nvSpPr>
          <p:cNvPr id="3" name="Content Placeholder 2">
            <a:extLst>
              <a:ext uri="{FF2B5EF4-FFF2-40B4-BE49-F238E27FC236}">
                <a16:creationId xmlns:a16="http://schemas.microsoft.com/office/drawing/2014/main" id="{C5047316-1950-470A-949C-5D6F523F8906}"/>
              </a:ext>
            </a:extLst>
          </p:cNvPr>
          <p:cNvSpPr>
            <a:spLocks noGrp="1"/>
          </p:cNvSpPr>
          <p:nvPr>
            <p:ph idx="1"/>
          </p:nvPr>
        </p:nvSpPr>
        <p:spPr>
          <a:xfrm>
            <a:off x="677334" y="1631671"/>
            <a:ext cx="8596668" cy="4237284"/>
          </a:xfrm>
        </p:spPr>
        <p:txBody>
          <a:bodyPr vert="horz" lIns="91440" tIns="45720" rIns="91440" bIns="45720" rtlCol="0" anchor="t">
            <a:normAutofit fontScale="92500" lnSpcReduction="20000"/>
          </a:bodyPr>
          <a:lstStyle/>
          <a:p>
            <a:r>
              <a:rPr lang="en-US" sz="2400"/>
              <a:t>Project Description</a:t>
            </a:r>
            <a:endParaRPr lang="en-US"/>
          </a:p>
          <a:p>
            <a:pPr lvl="1"/>
            <a:r>
              <a:rPr lang="en-US" sz="1900"/>
              <a:t>Goals</a:t>
            </a:r>
          </a:p>
          <a:p>
            <a:pPr lvl="1"/>
            <a:r>
              <a:rPr lang="en-US" sz="1900"/>
              <a:t>Summary</a:t>
            </a:r>
            <a:endParaRPr lang="en-US"/>
          </a:p>
          <a:p>
            <a:pPr lvl="1"/>
            <a:r>
              <a:rPr lang="en-US" sz="2000"/>
              <a:t>Permanent Supportive Housing</a:t>
            </a:r>
          </a:p>
          <a:p>
            <a:pPr lvl="1"/>
            <a:r>
              <a:rPr lang="en-US" sz="2000"/>
              <a:t>County breakdown &amp; Considerations</a:t>
            </a:r>
          </a:p>
          <a:p>
            <a:r>
              <a:rPr lang="en-US" sz="2400"/>
              <a:t>Budget Breakdown</a:t>
            </a:r>
          </a:p>
          <a:p>
            <a:pPr lvl="1"/>
            <a:r>
              <a:rPr lang="en-US" sz="1800"/>
              <a:t>One-Year Pro-rated by # Beds</a:t>
            </a:r>
          </a:p>
          <a:p>
            <a:r>
              <a:rPr lang="en-US" sz="2400">
                <a:solidFill>
                  <a:schemeClr val="tx1"/>
                </a:solidFill>
              </a:rPr>
              <a:t>CoC Project Components</a:t>
            </a:r>
          </a:p>
          <a:p>
            <a:pPr lvl="1"/>
            <a:r>
              <a:rPr lang="en-US" sz="1800"/>
              <a:t>Eligible Costs/Activities, Match, Program Income, CE, HMIS, Billing &amp; Monitoring</a:t>
            </a:r>
          </a:p>
          <a:p>
            <a:r>
              <a:rPr lang="en-US" sz="2400"/>
              <a:t>Application Process </a:t>
            </a:r>
          </a:p>
          <a:p>
            <a:r>
              <a:rPr lang="en-US" sz="2400"/>
              <a:t>Questions</a:t>
            </a:r>
          </a:p>
        </p:txBody>
      </p:sp>
    </p:spTree>
    <p:extLst>
      <p:ext uri="{BB962C8B-B14F-4D97-AF65-F5344CB8AC3E}">
        <p14:creationId xmlns:p14="http://schemas.microsoft.com/office/powerpoint/2010/main" val="719314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61657-8C2A-4A1D-8BA2-1A3949F92A4A}"/>
              </a:ext>
            </a:extLst>
          </p:cNvPr>
          <p:cNvSpPr>
            <a:spLocks noGrp="1"/>
          </p:cNvSpPr>
          <p:nvPr>
            <p:ph type="title"/>
          </p:nvPr>
        </p:nvSpPr>
        <p:spPr>
          <a:xfrm>
            <a:off x="291630" y="524934"/>
            <a:ext cx="8982371" cy="1189097"/>
          </a:xfrm>
        </p:spPr>
        <p:txBody>
          <a:bodyPr/>
          <a:lstStyle/>
          <a:p>
            <a:r>
              <a:rPr lang="en-US"/>
              <a:t>Homeless Management Information System (HMIS)</a:t>
            </a:r>
          </a:p>
        </p:txBody>
      </p:sp>
      <p:sp>
        <p:nvSpPr>
          <p:cNvPr id="3" name="Content Placeholder 2">
            <a:extLst>
              <a:ext uri="{FF2B5EF4-FFF2-40B4-BE49-F238E27FC236}">
                <a16:creationId xmlns:a16="http://schemas.microsoft.com/office/drawing/2014/main" id="{674E533C-2A20-4572-911B-65ED92D061D4}"/>
              </a:ext>
            </a:extLst>
          </p:cNvPr>
          <p:cNvSpPr>
            <a:spLocks noGrp="1"/>
          </p:cNvSpPr>
          <p:nvPr>
            <p:ph idx="1"/>
          </p:nvPr>
        </p:nvSpPr>
        <p:spPr>
          <a:xfrm>
            <a:off x="640163" y="1826052"/>
            <a:ext cx="8596668" cy="3880773"/>
          </a:xfrm>
        </p:spPr>
        <p:txBody>
          <a:bodyPr vert="horz" lIns="91440" tIns="45720" rIns="91440" bIns="45720" rtlCol="0" anchor="t">
            <a:normAutofit/>
          </a:bodyPr>
          <a:lstStyle/>
          <a:p>
            <a:r>
              <a:rPr lang="en-US">
                <a:ea typeface="+mn-lt"/>
                <a:cs typeface="+mn-lt"/>
              </a:rPr>
              <a:t>CoC sub-recipients, with the exception of entities that are victim service providers, must participate in the CoC’s Homeless Management Information System (HMIS). </a:t>
            </a:r>
          </a:p>
          <a:p>
            <a:r>
              <a:rPr lang="en-US">
                <a:ea typeface="+mn-lt"/>
                <a:cs typeface="+mn-lt"/>
              </a:rPr>
              <a:t>Access to the HMIS is made available to CoC grantees and the CoC provides training in the use of the system. </a:t>
            </a:r>
          </a:p>
          <a:p>
            <a:r>
              <a:rPr lang="en-US">
                <a:ea typeface="+mn-lt"/>
                <a:cs typeface="+mn-lt"/>
              </a:rPr>
              <a:t>Applicants should not include costs for use of HMIS in project budgets. HMIS costs included in project budgets should be for data collection activities and other eligible costs under HMIS line item.</a:t>
            </a:r>
            <a:endParaRPr lang="en-US"/>
          </a:p>
        </p:txBody>
      </p:sp>
    </p:spTree>
    <p:extLst>
      <p:ext uri="{BB962C8B-B14F-4D97-AF65-F5344CB8AC3E}">
        <p14:creationId xmlns:p14="http://schemas.microsoft.com/office/powerpoint/2010/main" val="786252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9935-DB83-4140-A7D7-912493115D77}"/>
              </a:ext>
            </a:extLst>
          </p:cNvPr>
          <p:cNvSpPr>
            <a:spLocks noGrp="1"/>
          </p:cNvSpPr>
          <p:nvPr>
            <p:ph type="title"/>
          </p:nvPr>
        </p:nvSpPr>
        <p:spPr/>
        <p:txBody>
          <a:bodyPr/>
          <a:lstStyle/>
          <a:p>
            <a:r>
              <a:rPr lang="en-US"/>
              <a:t>Billing-Monthly</a:t>
            </a:r>
          </a:p>
        </p:txBody>
      </p:sp>
      <p:sp>
        <p:nvSpPr>
          <p:cNvPr id="3" name="Content Placeholder 2">
            <a:extLst>
              <a:ext uri="{FF2B5EF4-FFF2-40B4-BE49-F238E27FC236}">
                <a16:creationId xmlns:a16="http://schemas.microsoft.com/office/drawing/2014/main" id="{26EED6F8-A9FB-4410-89AA-B70E836A79D9}"/>
              </a:ext>
            </a:extLst>
          </p:cNvPr>
          <p:cNvSpPr>
            <a:spLocks noGrp="1"/>
          </p:cNvSpPr>
          <p:nvPr>
            <p:ph idx="1"/>
          </p:nvPr>
        </p:nvSpPr>
        <p:spPr>
          <a:xfrm>
            <a:off x="677334" y="1978674"/>
            <a:ext cx="8596668" cy="4184793"/>
          </a:xfrm>
        </p:spPr>
        <p:txBody>
          <a:bodyPr vert="horz" lIns="91440" tIns="45720" rIns="91440" bIns="45720" rtlCol="0" anchor="t">
            <a:normAutofit fontScale="92500" lnSpcReduction="10000"/>
          </a:bodyPr>
          <a:lstStyle/>
          <a:p>
            <a:r>
              <a:rPr lang="en-US" b="1">
                <a:solidFill>
                  <a:srgbClr val="0070C0"/>
                </a:solidFill>
              </a:rPr>
              <a:t>Billing Packages Include: </a:t>
            </a:r>
          </a:p>
          <a:p>
            <a:pPr lvl="1">
              <a:buFont typeface="Arial" panose="020B0604020202020204" pitchFamily="34" charset="0"/>
              <a:buChar char="•"/>
            </a:pPr>
            <a:r>
              <a:rPr lang="en-US"/>
              <a:t>Cover Letter</a:t>
            </a:r>
          </a:p>
          <a:p>
            <a:pPr lvl="1">
              <a:buFont typeface="Arial" panose="020B0604020202020204" pitchFamily="34" charset="0"/>
              <a:buChar char="•"/>
            </a:pPr>
            <a:r>
              <a:rPr lang="en-US"/>
              <a:t>LOCCS Form and LOCCS Invoice (HUD forms)</a:t>
            </a:r>
          </a:p>
          <a:p>
            <a:pPr lvl="1">
              <a:buFont typeface="Arial" panose="020B0604020202020204" pitchFamily="34" charset="0"/>
              <a:buChar char="•"/>
            </a:pPr>
            <a:r>
              <a:rPr lang="en-US"/>
              <a:t>Summary Sheet-for each major line item/Eligible Activity </a:t>
            </a:r>
          </a:p>
          <a:p>
            <a:pPr lvl="1">
              <a:buFont typeface="Arial" panose="020B0604020202020204" pitchFamily="34" charset="0"/>
              <a:buChar char="•"/>
            </a:pPr>
            <a:r>
              <a:rPr lang="en-US"/>
              <a:t>Summary Sheet-for all Personnel Costs</a:t>
            </a:r>
          </a:p>
          <a:p>
            <a:pPr lvl="1">
              <a:buFont typeface="Arial" panose="020B0604020202020204" pitchFamily="34" charset="0"/>
              <a:buChar char="•"/>
            </a:pPr>
            <a:r>
              <a:rPr lang="en-US"/>
              <a:t>Summary Sheet-for Match</a:t>
            </a:r>
          </a:p>
          <a:p>
            <a:pPr lvl="1">
              <a:buFont typeface="Arial" panose="020B0604020202020204" pitchFamily="34" charset="0"/>
              <a:buChar char="•"/>
            </a:pPr>
            <a:r>
              <a:rPr lang="en-US"/>
              <a:t>Back Up </a:t>
            </a:r>
          </a:p>
          <a:p>
            <a:pPr lvl="1">
              <a:buFont typeface="Arial" panose="020B0604020202020204" pitchFamily="34" charset="0"/>
              <a:buChar char="•"/>
            </a:pPr>
            <a:r>
              <a:rPr lang="en-US"/>
              <a:t>Rent Roll</a:t>
            </a:r>
          </a:p>
          <a:p>
            <a:r>
              <a:rPr lang="en-US" b="1">
                <a:solidFill>
                  <a:srgbClr val="0070C0"/>
                </a:solidFill>
              </a:rPr>
              <a:t>Back Up (first 2 months): </a:t>
            </a:r>
            <a:r>
              <a:rPr lang="en-US">
                <a:solidFill>
                  <a:schemeClr val="tx1"/>
                </a:solidFill>
              </a:rPr>
              <a:t>Detailed</a:t>
            </a:r>
            <a:r>
              <a:rPr lang="en-US" b="1">
                <a:solidFill>
                  <a:srgbClr val="0070C0"/>
                </a:solidFill>
              </a:rPr>
              <a:t> </a:t>
            </a:r>
            <a:r>
              <a:rPr lang="en-US"/>
              <a:t>time sheets, payroll, invoices, GL or Bank Statement (to demonstrate payments were made), new leases</a:t>
            </a:r>
          </a:p>
          <a:p>
            <a:r>
              <a:rPr lang="en-US" b="1">
                <a:solidFill>
                  <a:srgbClr val="0070C0"/>
                </a:solidFill>
              </a:rPr>
              <a:t>Back up (after 2 months): </a:t>
            </a:r>
            <a:r>
              <a:rPr lang="en-US">
                <a:solidFill>
                  <a:schemeClr val="tx1"/>
                </a:solidFill>
              </a:rPr>
              <a:t>If no issues, may hold timesheets and invoices for recurring repeat expenses; But must keep on hand in case CoC requests for monitoring; </a:t>
            </a:r>
          </a:p>
          <a:p>
            <a:pPr lvl="1">
              <a:buFont typeface="Arial" panose="020B0604020202020204" pitchFamily="34" charset="0"/>
              <a:buChar char="•"/>
            </a:pPr>
            <a:endParaRPr lang="en-US"/>
          </a:p>
          <a:p>
            <a:endParaRPr lang="en-US"/>
          </a:p>
        </p:txBody>
      </p:sp>
    </p:spTree>
    <p:extLst>
      <p:ext uri="{BB962C8B-B14F-4D97-AF65-F5344CB8AC3E}">
        <p14:creationId xmlns:p14="http://schemas.microsoft.com/office/powerpoint/2010/main" val="2611703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9935-DB83-4140-A7D7-912493115D77}"/>
              </a:ext>
            </a:extLst>
          </p:cNvPr>
          <p:cNvSpPr>
            <a:spLocks noGrp="1"/>
          </p:cNvSpPr>
          <p:nvPr>
            <p:ph type="title"/>
          </p:nvPr>
        </p:nvSpPr>
        <p:spPr/>
        <p:txBody>
          <a:bodyPr/>
          <a:lstStyle/>
          <a:p>
            <a:r>
              <a:rPr lang="en-US"/>
              <a:t>Billing-Monthly</a:t>
            </a:r>
          </a:p>
        </p:txBody>
      </p:sp>
      <p:sp>
        <p:nvSpPr>
          <p:cNvPr id="3" name="Content Placeholder 2">
            <a:extLst>
              <a:ext uri="{FF2B5EF4-FFF2-40B4-BE49-F238E27FC236}">
                <a16:creationId xmlns:a16="http://schemas.microsoft.com/office/drawing/2014/main" id="{26EED6F8-A9FB-4410-89AA-B70E836A79D9}"/>
              </a:ext>
            </a:extLst>
          </p:cNvPr>
          <p:cNvSpPr>
            <a:spLocks noGrp="1"/>
          </p:cNvSpPr>
          <p:nvPr>
            <p:ph idx="1"/>
          </p:nvPr>
        </p:nvSpPr>
        <p:spPr>
          <a:xfrm>
            <a:off x="677334" y="1978674"/>
            <a:ext cx="8596668" cy="4184793"/>
          </a:xfrm>
        </p:spPr>
        <p:txBody>
          <a:bodyPr vert="horz" lIns="91440" tIns="45720" rIns="91440" bIns="45720" rtlCol="0" anchor="t">
            <a:normAutofit lnSpcReduction="10000"/>
          </a:bodyPr>
          <a:lstStyle/>
          <a:p>
            <a:r>
              <a:rPr lang="en-US" b="1">
                <a:solidFill>
                  <a:srgbClr val="0070C0"/>
                </a:solidFill>
              </a:rPr>
              <a:t>Rent Roll: </a:t>
            </a:r>
            <a:r>
              <a:rPr lang="en-US">
                <a:solidFill>
                  <a:schemeClr val="tx1"/>
                </a:solidFill>
              </a:rPr>
              <a:t>Comprehensive Excel worksheet that delineates:  </a:t>
            </a:r>
            <a:r>
              <a:rPr lang="en-US" b="1">
                <a:solidFill>
                  <a:schemeClr val="tx1"/>
                </a:solidFill>
              </a:rPr>
              <a:t> </a:t>
            </a:r>
          </a:p>
          <a:p>
            <a:pPr lvl="1">
              <a:buFont typeface="Arial" panose="020B0604020202020204" pitchFamily="34" charset="0"/>
              <a:buChar char="•"/>
            </a:pPr>
            <a:r>
              <a:rPr lang="en-US"/>
              <a:t>Unit Address</a:t>
            </a:r>
          </a:p>
          <a:p>
            <a:pPr lvl="1">
              <a:buFont typeface="Arial" panose="020B0604020202020204" pitchFamily="34" charset="0"/>
              <a:buChar char="•"/>
            </a:pPr>
            <a:r>
              <a:rPr lang="en-US"/>
              <a:t>Tenant Name</a:t>
            </a:r>
          </a:p>
          <a:p>
            <a:pPr lvl="1">
              <a:buFont typeface="Arial" panose="020B0604020202020204" pitchFamily="34" charset="0"/>
              <a:buChar char="•"/>
            </a:pPr>
            <a:r>
              <a:rPr lang="en-US"/>
              <a:t>Move in Date &amp; Lease/Occupancy Agreement Expiration Date</a:t>
            </a:r>
          </a:p>
          <a:p>
            <a:pPr lvl="1">
              <a:buFont typeface="Arial" panose="020B0604020202020204" pitchFamily="34" charset="0"/>
              <a:buChar char="•"/>
            </a:pPr>
            <a:r>
              <a:rPr lang="en-US"/>
              <a:t>Unit FMR (HUD Issues) &amp; Rent Reasonableness Determination (Subrecipient determines-avg Gross Rent for similar unit in area)</a:t>
            </a:r>
          </a:p>
          <a:p>
            <a:pPr lvl="1">
              <a:buFont typeface="Arial" panose="020B0604020202020204" pitchFamily="34" charset="0"/>
              <a:buChar char="•"/>
            </a:pPr>
            <a:r>
              <a:rPr lang="en-US"/>
              <a:t>Tenant Income-30% of Gross Income applied to Gross Rent (Rent + Utilities)</a:t>
            </a:r>
          </a:p>
          <a:p>
            <a:pPr lvl="1">
              <a:buFont typeface="Arial" panose="020B0604020202020204" pitchFamily="34" charset="0"/>
              <a:buChar char="•"/>
            </a:pPr>
            <a:r>
              <a:rPr lang="en-US"/>
              <a:t>Rent Paid to Landlord</a:t>
            </a:r>
          </a:p>
          <a:p>
            <a:pPr lvl="1">
              <a:buFont typeface="Arial" panose="020B0604020202020204" pitchFamily="34" charset="0"/>
              <a:buChar char="•"/>
            </a:pPr>
            <a:r>
              <a:rPr lang="en-US"/>
              <a:t>Whether Utilities are Included in Rent</a:t>
            </a:r>
          </a:p>
          <a:p>
            <a:pPr lvl="1">
              <a:buFont typeface="Arial" panose="020B0604020202020204" pitchFamily="34" charset="0"/>
              <a:buChar char="•"/>
            </a:pPr>
            <a:r>
              <a:rPr lang="en-US"/>
              <a:t>Utility Expense  </a:t>
            </a:r>
          </a:p>
          <a:p>
            <a:pPr lvl="1">
              <a:buFont typeface="Arial" panose="020B0604020202020204" pitchFamily="34" charset="0"/>
              <a:buChar char="•"/>
            </a:pPr>
            <a:r>
              <a:rPr lang="en-US"/>
              <a:t>Amount of Rent Collected from Tenant</a:t>
            </a:r>
          </a:p>
          <a:p>
            <a:pPr lvl="1">
              <a:buFont typeface="Arial" panose="020B0604020202020204" pitchFamily="34" charset="0"/>
              <a:buChar char="•"/>
            </a:pPr>
            <a:r>
              <a:rPr lang="en-US"/>
              <a:t>Year to Date Rent Collections </a:t>
            </a:r>
          </a:p>
          <a:p>
            <a:pPr lvl="1">
              <a:buFont typeface="Arial" panose="020B0604020202020204" pitchFamily="34" charset="0"/>
              <a:buChar char="•"/>
            </a:pPr>
            <a:endParaRPr lang="en-US"/>
          </a:p>
          <a:p>
            <a:pPr lvl="1">
              <a:buFont typeface="Arial" panose="020B0604020202020204" pitchFamily="34" charset="0"/>
              <a:buChar char="•"/>
            </a:pPr>
            <a:endParaRPr lang="en-US"/>
          </a:p>
          <a:p>
            <a:endParaRPr lang="en-US"/>
          </a:p>
        </p:txBody>
      </p:sp>
    </p:spTree>
    <p:extLst>
      <p:ext uri="{BB962C8B-B14F-4D97-AF65-F5344CB8AC3E}">
        <p14:creationId xmlns:p14="http://schemas.microsoft.com/office/powerpoint/2010/main" val="1399495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6F5B6-4234-4A96-A69D-C31B18C7FA11}"/>
              </a:ext>
            </a:extLst>
          </p:cNvPr>
          <p:cNvSpPr>
            <a:spLocks noGrp="1"/>
          </p:cNvSpPr>
          <p:nvPr>
            <p:ph type="title"/>
          </p:nvPr>
        </p:nvSpPr>
        <p:spPr/>
        <p:txBody>
          <a:bodyPr/>
          <a:lstStyle/>
          <a:p>
            <a:r>
              <a:rPr lang="en-US"/>
              <a:t>Monitoring</a:t>
            </a:r>
          </a:p>
        </p:txBody>
      </p:sp>
      <p:sp>
        <p:nvSpPr>
          <p:cNvPr id="3" name="Content Placeholder 2">
            <a:extLst>
              <a:ext uri="{FF2B5EF4-FFF2-40B4-BE49-F238E27FC236}">
                <a16:creationId xmlns:a16="http://schemas.microsoft.com/office/drawing/2014/main" id="{1F87AFA1-CC68-4DE9-95AA-2A2FDB38326B}"/>
              </a:ext>
            </a:extLst>
          </p:cNvPr>
          <p:cNvSpPr>
            <a:spLocks noGrp="1"/>
          </p:cNvSpPr>
          <p:nvPr>
            <p:ph idx="1"/>
          </p:nvPr>
        </p:nvSpPr>
        <p:spPr>
          <a:xfrm>
            <a:off x="649456" y="1352126"/>
            <a:ext cx="8596668" cy="4949431"/>
          </a:xfrm>
        </p:spPr>
        <p:txBody>
          <a:bodyPr vert="horz" lIns="91440" tIns="45720" rIns="91440" bIns="45720" rtlCol="0" anchor="t">
            <a:normAutofit lnSpcReduction="10000"/>
          </a:bodyPr>
          <a:lstStyle/>
          <a:p>
            <a:pPr marL="0" indent="0">
              <a:buNone/>
            </a:pPr>
            <a:r>
              <a:rPr lang="en-US"/>
              <a:t>The CoC staff are required to monitor subrecipients annually</a:t>
            </a:r>
          </a:p>
          <a:p>
            <a:pPr marL="0" indent="0">
              <a:buNone/>
            </a:pPr>
            <a:r>
              <a:rPr lang="en-US">
                <a:ea typeface="+mn-lt"/>
                <a:cs typeface="+mn-lt"/>
              </a:rPr>
              <a:t>Areas of Monitoring:</a:t>
            </a:r>
            <a:endParaRPr lang="en-US"/>
          </a:p>
          <a:p>
            <a:r>
              <a:rPr lang="en-US" b="1">
                <a:solidFill>
                  <a:srgbClr val="0070C0"/>
                </a:solidFill>
                <a:ea typeface="+mn-lt"/>
                <a:cs typeface="+mn-lt"/>
              </a:rPr>
              <a:t>Financial</a:t>
            </a:r>
            <a:r>
              <a:rPr lang="en-US">
                <a:solidFill>
                  <a:srgbClr val="0070C0"/>
                </a:solidFill>
                <a:ea typeface="+mn-lt"/>
                <a:cs typeface="+mn-lt"/>
              </a:rPr>
              <a:t>:</a:t>
            </a:r>
            <a:r>
              <a:rPr lang="en-US">
                <a:ea typeface="+mn-lt"/>
                <a:cs typeface="+mn-lt"/>
              </a:rPr>
              <a:t> Agency audit and project financial records to ensure compliance with the grant agreement, eligible costs, match requirements, and other contractual obligations</a:t>
            </a:r>
            <a:endParaRPr lang="en-US"/>
          </a:p>
          <a:p>
            <a:r>
              <a:rPr lang="en-US" b="1">
                <a:solidFill>
                  <a:srgbClr val="0070C0"/>
                </a:solidFill>
                <a:ea typeface="+mn-lt"/>
                <a:cs typeface="+mn-lt"/>
              </a:rPr>
              <a:t>Housing</a:t>
            </a:r>
            <a:r>
              <a:rPr lang="en-US">
                <a:solidFill>
                  <a:srgbClr val="0070C0"/>
                </a:solidFill>
                <a:ea typeface="+mn-lt"/>
                <a:cs typeface="+mn-lt"/>
              </a:rPr>
              <a:t>:</a:t>
            </a:r>
            <a:r>
              <a:rPr lang="en-US">
                <a:ea typeface="+mn-lt"/>
                <a:cs typeface="+mn-lt"/>
              </a:rPr>
              <a:t> Housing unit inspections, leases, and other records</a:t>
            </a:r>
            <a:endParaRPr lang="en-US"/>
          </a:p>
          <a:p>
            <a:r>
              <a:rPr lang="en-US" b="1">
                <a:solidFill>
                  <a:srgbClr val="0070C0"/>
                </a:solidFill>
                <a:ea typeface="+mn-lt"/>
                <a:cs typeface="+mn-lt"/>
              </a:rPr>
              <a:t>Participant</a:t>
            </a:r>
            <a:r>
              <a:rPr lang="en-US">
                <a:solidFill>
                  <a:srgbClr val="0070C0"/>
                </a:solidFill>
                <a:ea typeface="+mn-lt"/>
                <a:cs typeface="+mn-lt"/>
              </a:rPr>
              <a:t>:</a:t>
            </a:r>
            <a:r>
              <a:rPr lang="en-US">
                <a:ea typeface="+mn-lt"/>
                <a:cs typeface="+mn-lt"/>
              </a:rPr>
              <a:t> Records to ensure participant eligibility and services</a:t>
            </a:r>
            <a:endParaRPr lang="en-US"/>
          </a:p>
          <a:p>
            <a:r>
              <a:rPr lang="en-US" b="1">
                <a:solidFill>
                  <a:srgbClr val="0070C0"/>
                </a:solidFill>
                <a:ea typeface="+mn-lt"/>
                <a:cs typeface="+mn-lt"/>
              </a:rPr>
              <a:t>Project Performance</a:t>
            </a:r>
            <a:r>
              <a:rPr lang="en-US">
                <a:solidFill>
                  <a:srgbClr val="0070C0"/>
                </a:solidFill>
                <a:ea typeface="+mn-lt"/>
                <a:cs typeface="+mn-lt"/>
              </a:rPr>
              <a:t>:</a:t>
            </a:r>
            <a:r>
              <a:rPr lang="en-US">
                <a:ea typeface="+mn-lt"/>
                <a:cs typeface="+mn-lt"/>
              </a:rPr>
              <a:t> Performance of a project to measure progress towards project and CoC Program goals</a:t>
            </a:r>
            <a:endParaRPr lang="en-US"/>
          </a:p>
          <a:p>
            <a:r>
              <a:rPr lang="en-US" b="1">
                <a:solidFill>
                  <a:srgbClr val="0070C0"/>
                </a:solidFill>
                <a:ea typeface="+mn-lt"/>
                <a:cs typeface="+mn-lt"/>
              </a:rPr>
              <a:t>Policies &amp; Procedures:</a:t>
            </a:r>
            <a:r>
              <a:rPr lang="en-US" b="1">
                <a:ea typeface="+mn-lt"/>
                <a:cs typeface="+mn-lt"/>
              </a:rPr>
              <a:t> </a:t>
            </a:r>
            <a:r>
              <a:rPr lang="en-US">
                <a:ea typeface="+mn-lt"/>
                <a:cs typeface="+mn-lt"/>
              </a:rPr>
              <a:t>Review of project policies, procedures, and board membership to assess project's responsiveness to The Three County CoC Subrecipient Policies, and Procedures, Subrecipient Agreement, and Written Standards. </a:t>
            </a:r>
            <a:endParaRPr lang="en-US"/>
          </a:p>
          <a:p>
            <a:pPr marL="0" indent="0">
              <a:buNone/>
            </a:pPr>
            <a:br>
              <a:rPr lang="en-US"/>
            </a:br>
            <a:endParaRPr lang="en-US"/>
          </a:p>
          <a:p>
            <a:endParaRPr lang="en-US" sz="1600"/>
          </a:p>
        </p:txBody>
      </p:sp>
    </p:spTree>
    <p:extLst>
      <p:ext uri="{BB962C8B-B14F-4D97-AF65-F5344CB8AC3E}">
        <p14:creationId xmlns:p14="http://schemas.microsoft.com/office/powerpoint/2010/main" val="2930360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9D2698-72D5-41E2-AB1E-5002E1AC1650}"/>
              </a:ext>
            </a:extLst>
          </p:cNvPr>
          <p:cNvSpPr>
            <a:spLocks noGrp="1"/>
          </p:cNvSpPr>
          <p:nvPr>
            <p:ph type="title"/>
          </p:nvPr>
        </p:nvSpPr>
        <p:spPr>
          <a:xfrm>
            <a:off x="1499597" y="3061311"/>
            <a:ext cx="6952144" cy="735377"/>
          </a:xfrm>
        </p:spPr>
        <p:txBody>
          <a:bodyPr>
            <a:noAutofit/>
          </a:bodyPr>
          <a:lstStyle/>
          <a:p>
            <a:pPr algn="ctr"/>
            <a:r>
              <a:rPr lang="en-US" sz="5000" b="1"/>
              <a:t>Application Process</a:t>
            </a:r>
          </a:p>
        </p:txBody>
      </p:sp>
      <p:sp>
        <p:nvSpPr>
          <p:cNvPr id="5" name="Text Placeholder 4">
            <a:extLst>
              <a:ext uri="{FF2B5EF4-FFF2-40B4-BE49-F238E27FC236}">
                <a16:creationId xmlns:a16="http://schemas.microsoft.com/office/drawing/2014/main" id="{42402EBD-4543-4E36-8BB4-0456E3B067E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66199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D33CE2BD-5996-43E6-83A2-8304DD1527B5}"/>
              </a:ext>
            </a:extLst>
          </p:cNvPr>
          <p:cNvSpPr>
            <a:spLocks noGrp="1"/>
          </p:cNvSpPr>
          <p:nvPr>
            <p:ph idx="4294967295"/>
          </p:nvPr>
        </p:nvSpPr>
        <p:spPr>
          <a:xfrm>
            <a:off x="654424" y="766575"/>
            <a:ext cx="8596313" cy="5324849"/>
          </a:xfrm>
        </p:spPr>
        <p:txBody>
          <a:bodyPr vert="horz" lIns="91440" tIns="45720" rIns="91440" bIns="45720" rtlCol="0" anchor="t">
            <a:normAutofit lnSpcReduction="10000"/>
          </a:bodyPr>
          <a:lstStyle/>
          <a:p>
            <a:pPr>
              <a:lnSpc>
                <a:spcPct val="200000"/>
              </a:lnSpc>
            </a:pPr>
            <a:r>
              <a:rPr lang="en-US"/>
              <a:t>Online application </a:t>
            </a:r>
          </a:p>
          <a:p>
            <a:pPr lvl="1">
              <a:lnSpc>
                <a:spcPct val="200000"/>
              </a:lnSpc>
            </a:pPr>
            <a:r>
              <a:rPr lang="en-US"/>
              <a:t>Progress cannot be saved </a:t>
            </a:r>
          </a:p>
          <a:p>
            <a:pPr lvl="1">
              <a:lnSpc>
                <a:spcPct val="200000"/>
              </a:lnSpc>
            </a:pPr>
            <a:r>
              <a:rPr lang="en-US"/>
              <a:t>Email: copy of agency’s two most recent audited financial statements, match letter on agency letterhead and signed by authorized signer, and proof of federally approved indirect cost rate to </a:t>
            </a:r>
            <a:r>
              <a:rPr lang="en-US">
                <a:hlinkClick r:id="rId2"/>
              </a:rPr>
              <a:t>jtetreault@communityaction.us</a:t>
            </a:r>
            <a:r>
              <a:rPr lang="en-US"/>
              <a:t> and </a:t>
            </a:r>
            <a:r>
              <a:rPr lang="en-US">
                <a:hlinkClick r:id="rId3"/>
              </a:rPr>
              <a:t>kdwan@communityaction.us</a:t>
            </a:r>
            <a:r>
              <a:rPr lang="en-US"/>
              <a:t> </a:t>
            </a:r>
          </a:p>
          <a:p>
            <a:pPr>
              <a:lnSpc>
                <a:spcPct val="200000"/>
              </a:lnSpc>
            </a:pPr>
            <a:r>
              <a:rPr lang="en-US"/>
              <a:t>March 31</a:t>
            </a:r>
            <a:r>
              <a:rPr lang="en-US" baseline="30000"/>
              <a:t>st</a:t>
            </a:r>
            <a:r>
              <a:rPr lang="en-US"/>
              <a:t> deadline </a:t>
            </a:r>
          </a:p>
          <a:p>
            <a:pPr>
              <a:lnSpc>
                <a:spcPct val="200000"/>
              </a:lnSpc>
            </a:pPr>
            <a:r>
              <a:rPr lang="en-US"/>
              <a:t>Interviews on April 10</a:t>
            </a:r>
            <a:r>
              <a:rPr lang="en-US" baseline="30000"/>
              <a:t>th</a:t>
            </a:r>
            <a:r>
              <a:rPr lang="en-US"/>
              <a:t> and April 11</a:t>
            </a:r>
            <a:r>
              <a:rPr lang="en-US" baseline="30000"/>
              <a:t>th</a:t>
            </a:r>
            <a:endParaRPr lang="en-US"/>
          </a:p>
          <a:p>
            <a:pPr>
              <a:lnSpc>
                <a:spcPct val="200000"/>
              </a:lnSpc>
            </a:pPr>
            <a:r>
              <a:rPr lang="en-US"/>
              <a:t>Decision on April 14</a:t>
            </a:r>
            <a:r>
              <a:rPr lang="en-US">
                <a:ea typeface="+mn-lt"/>
                <a:cs typeface="+mn-lt"/>
              </a:rPr>
              <a:t>th</a:t>
            </a:r>
            <a:r>
              <a:rPr lang="en-US"/>
              <a:t>  </a:t>
            </a:r>
          </a:p>
          <a:p>
            <a:endParaRPr lang="en-US"/>
          </a:p>
        </p:txBody>
      </p:sp>
    </p:spTree>
    <p:extLst>
      <p:ext uri="{BB962C8B-B14F-4D97-AF65-F5344CB8AC3E}">
        <p14:creationId xmlns:p14="http://schemas.microsoft.com/office/powerpoint/2010/main" val="1356987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52EB9-1D98-4800-B575-5E4A92461CC2}"/>
              </a:ext>
            </a:extLst>
          </p:cNvPr>
          <p:cNvSpPr>
            <a:spLocks noGrp="1"/>
          </p:cNvSpPr>
          <p:nvPr>
            <p:ph type="title"/>
          </p:nvPr>
        </p:nvSpPr>
        <p:spPr>
          <a:xfrm>
            <a:off x="2041961" y="2940288"/>
            <a:ext cx="5867415" cy="977424"/>
          </a:xfrm>
        </p:spPr>
        <p:txBody>
          <a:bodyPr>
            <a:normAutofit/>
          </a:bodyPr>
          <a:lstStyle/>
          <a:p>
            <a:pPr algn="ctr"/>
            <a:r>
              <a:rPr lang="en-US" sz="5000" b="1"/>
              <a:t>Questions?</a:t>
            </a:r>
          </a:p>
        </p:txBody>
      </p:sp>
      <p:sp>
        <p:nvSpPr>
          <p:cNvPr id="3" name="Text Placeholder 2">
            <a:extLst>
              <a:ext uri="{FF2B5EF4-FFF2-40B4-BE49-F238E27FC236}">
                <a16:creationId xmlns:a16="http://schemas.microsoft.com/office/drawing/2014/main" id="{0ECF14C1-C74A-40AB-9B31-63184268E16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28922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91A20-702C-4706-B8A5-4B59AD0E994F}"/>
              </a:ext>
            </a:extLst>
          </p:cNvPr>
          <p:cNvSpPr>
            <a:spLocks noGrp="1"/>
          </p:cNvSpPr>
          <p:nvPr>
            <p:ph type="title"/>
          </p:nvPr>
        </p:nvSpPr>
        <p:spPr>
          <a:xfrm>
            <a:off x="1939003" y="2684658"/>
            <a:ext cx="6073331" cy="744342"/>
          </a:xfrm>
        </p:spPr>
        <p:txBody>
          <a:bodyPr>
            <a:noAutofit/>
          </a:bodyPr>
          <a:lstStyle/>
          <a:p>
            <a:pPr algn="ctr"/>
            <a:r>
              <a:rPr lang="en-US" sz="5000" b="1"/>
              <a:t>Project Description</a:t>
            </a:r>
          </a:p>
        </p:txBody>
      </p:sp>
      <p:sp>
        <p:nvSpPr>
          <p:cNvPr id="3" name="Text Placeholder 2">
            <a:extLst>
              <a:ext uri="{FF2B5EF4-FFF2-40B4-BE49-F238E27FC236}">
                <a16:creationId xmlns:a16="http://schemas.microsoft.com/office/drawing/2014/main" id="{D9CE3F25-6D4B-4821-A440-6985934B63D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7834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9CB02-2E8B-7419-5881-EA720764F6A3}"/>
              </a:ext>
            </a:extLst>
          </p:cNvPr>
          <p:cNvSpPr>
            <a:spLocks noGrp="1"/>
          </p:cNvSpPr>
          <p:nvPr>
            <p:ph type="title"/>
          </p:nvPr>
        </p:nvSpPr>
        <p:spPr/>
        <p:txBody>
          <a:bodyPr/>
          <a:lstStyle/>
          <a:p>
            <a:r>
              <a:rPr lang="en-US"/>
              <a:t>Goals</a:t>
            </a:r>
          </a:p>
        </p:txBody>
      </p:sp>
      <p:sp>
        <p:nvSpPr>
          <p:cNvPr id="3" name="Content Placeholder 2">
            <a:extLst>
              <a:ext uri="{FF2B5EF4-FFF2-40B4-BE49-F238E27FC236}">
                <a16:creationId xmlns:a16="http://schemas.microsoft.com/office/drawing/2014/main" id="{41234210-5CF4-F970-9D44-7F71A177D613}"/>
              </a:ext>
            </a:extLst>
          </p:cNvPr>
          <p:cNvSpPr>
            <a:spLocks noGrp="1"/>
          </p:cNvSpPr>
          <p:nvPr>
            <p:ph idx="1"/>
          </p:nvPr>
        </p:nvSpPr>
        <p:spPr>
          <a:xfrm>
            <a:off x="677334" y="1873719"/>
            <a:ext cx="8596668" cy="4167643"/>
          </a:xfrm>
        </p:spPr>
        <p:txBody>
          <a:bodyPr vert="horz" lIns="91440" tIns="45720" rIns="91440" bIns="45720" rtlCol="0" anchor="t">
            <a:normAutofit/>
          </a:bodyPr>
          <a:lstStyle/>
          <a:p>
            <a:r>
              <a:rPr lang="en-US" sz="2400"/>
              <a:t>Continue project (this is a CoC Renewal Project)</a:t>
            </a:r>
          </a:p>
          <a:p>
            <a:r>
              <a:rPr lang="en-US" sz="2400"/>
              <a:t>Prevent the displacement of any current tenants </a:t>
            </a:r>
          </a:p>
          <a:p>
            <a:r>
              <a:rPr lang="en-US" sz="2400"/>
              <a:t>Ensure the continued provision of Supportive Services</a:t>
            </a:r>
          </a:p>
          <a:p>
            <a:pPr marL="0" indent="0">
              <a:buNone/>
            </a:pPr>
            <a:endParaRPr lang="en-US" sz="2400"/>
          </a:p>
          <a:p>
            <a:endParaRPr lang="en-US"/>
          </a:p>
          <a:p>
            <a:endParaRPr lang="en-US"/>
          </a:p>
        </p:txBody>
      </p:sp>
    </p:spTree>
    <p:extLst>
      <p:ext uri="{BB962C8B-B14F-4D97-AF65-F5344CB8AC3E}">
        <p14:creationId xmlns:p14="http://schemas.microsoft.com/office/powerpoint/2010/main" val="1045386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D24498A-0B94-4FFF-BB84-1413195933F5}"/>
              </a:ext>
            </a:extLst>
          </p:cNvPr>
          <p:cNvSpPr>
            <a:spLocks noGrp="1"/>
          </p:cNvSpPr>
          <p:nvPr>
            <p:ph idx="4294967295"/>
          </p:nvPr>
        </p:nvSpPr>
        <p:spPr>
          <a:xfrm>
            <a:off x="724160" y="1749388"/>
            <a:ext cx="9030475" cy="4723182"/>
          </a:xfrm>
        </p:spPr>
        <p:txBody>
          <a:bodyPr vert="horz" lIns="91440" tIns="45720" rIns="91440" bIns="45720" rtlCol="0" anchor="t">
            <a:normAutofit/>
          </a:bodyPr>
          <a:lstStyle/>
          <a:p>
            <a:r>
              <a:rPr lang="en-US" b="1">
                <a:solidFill>
                  <a:srgbClr val="0070C0"/>
                </a:solidFill>
              </a:rPr>
              <a:t>Funding Source:  </a:t>
            </a:r>
            <a:r>
              <a:rPr lang="en-US">
                <a:solidFill>
                  <a:schemeClr val="tx1"/>
                </a:solidFill>
              </a:rPr>
              <a:t>HUD Continuum of Care (CoC) Program</a:t>
            </a:r>
            <a:endParaRPr lang="en-US" b="1">
              <a:solidFill>
                <a:schemeClr val="tx1"/>
              </a:solidFill>
            </a:endParaRPr>
          </a:p>
          <a:p>
            <a:r>
              <a:rPr lang="en-US" b="1">
                <a:solidFill>
                  <a:srgbClr val="0070C0"/>
                </a:solidFill>
                <a:ea typeface="+mn-lt"/>
                <a:cs typeface="+mn-lt"/>
              </a:rPr>
              <a:t>Contract Period: </a:t>
            </a:r>
            <a:r>
              <a:rPr lang="en-US">
                <a:solidFill>
                  <a:schemeClr val="tx1"/>
                </a:solidFill>
                <a:ea typeface="+mn-lt"/>
                <a:cs typeface="+mn-lt"/>
              </a:rPr>
              <a:t>July 1, 2023 – June 30, 2024 </a:t>
            </a:r>
          </a:p>
          <a:p>
            <a:r>
              <a:rPr lang="en-US" b="1">
                <a:solidFill>
                  <a:srgbClr val="0070C0"/>
                </a:solidFill>
              </a:rPr>
              <a:t>Program Type:</a:t>
            </a:r>
            <a:r>
              <a:rPr lang="en-US"/>
              <a:t>  Permanent Supportive Housing Project (PSH) </a:t>
            </a:r>
          </a:p>
          <a:p>
            <a:r>
              <a:rPr lang="en-US" b="1">
                <a:solidFill>
                  <a:srgbClr val="0070C0"/>
                </a:solidFill>
              </a:rPr>
              <a:t>Location: </a:t>
            </a:r>
            <a:r>
              <a:rPr lang="en-US">
                <a:solidFill>
                  <a:schemeClr val="tx1"/>
                </a:solidFill>
              </a:rPr>
              <a:t> Scattered-Sites; Franklin, Berkshire, Hampshire Counties</a:t>
            </a:r>
          </a:p>
          <a:p>
            <a:r>
              <a:rPr lang="en-US" b="1">
                <a:solidFill>
                  <a:srgbClr val="0070C0"/>
                </a:solidFill>
              </a:rPr>
              <a:t>Total Beds:</a:t>
            </a:r>
          </a:p>
          <a:p>
            <a:pPr lvl="1">
              <a:buFont typeface="Arial" charset="2"/>
              <a:buChar char="•"/>
            </a:pPr>
            <a:r>
              <a:rPr lang="en-US" b="1">
                <a:solidFill>
                  <a:schemeClr val="tx1"/>
                </a:solidFill>
              </a:rPr>
              <a:t>Contracted Beds:</a:t>
            </a:r>
            <a:r>
              <a:rPr lang="en-US">
                <a:solidFill>
                  <a:schemeClr val="tx1"/>
                </a:solidFill>
              </a:rPr>
              <a:t>  48  / </a:t>
            </a:r>
            <a:r>
              <a:rPr lang="en-US" b="1">
                <a:solidFill>
                  <a:schemeClr val="tx1"/>
                </a:solidFill>
              </a:rPr>
              <a:t>Current Beds:</a:t>
            </a:r>
            <a:r>
              <a:rPr lang="en-US">
                <a:solidFill>
                  <a:schemeClr val="tx1"/>
                </a:solidFill>
              </a:rPr>
              <a:t>  44 leased (majority filled with tenants)</a:t>
            </a:r>
          </a:p>
          <a:p>
            <a:r>
              <a:rPr lang="en-US" b="1">
                <a:solidFill>
                  <a:srgbClr val="0070C0"/>
                </a:solidFill>
              </a:rPr>
              <a:t>Total Contract Amount:</a:t>
            </a:r>
            <a:r>
              <a:rPr lang="en-US">
                <a:solidFill>
                  <a:schemeClr val="tx1"/>
                </a:solidFill>
              </a:rPr>
              <a:t>  $741,202 (includes CAPV % of Program Admin)</a:t>
            </a:r>
          </a:p>
          <a:p>
            <a:r>
              <a:rPr lang="en-US" b="1">
                <a:solidFill>
                  <a:srgbClr val="0070C0"/>
                </a:solidFill>
              </a:rPr>
              <a:t>Total Subrecipient Amount:   </a:t>
            </a:r>
            <a:r>
              <a:rPr lang="en-US">
                <a:solidFill>
                  <a:schemeClr val="tx1"/>
                </a:solidFill>
              </a:rPr>
              <a:t>$ 720,045.50</a:t>
            </a:r>
          </a:p>
          <a:p>
            <a:r>
              <a:rPr lang="en-US" b="1">
                <a:solidFill>
                  <a:srgbClr val="0070C0"/>
                </a:solidFill>
              </a:rPr>
              <a:t>Project Type:</a:t>
            </a:r>
            <a:r>
              <a:rPr lang="en-US" b="1">
                <a:solidFill>
                  <a:schemeClr val="tx1"/>
                </a:solidFill>
              </a:rPr>
              <a:t> </a:t>
            </a:r>
            <a:r>
              <a:rPr lang="en-US">
                <a:solidFill>
                  <a:schemeClr val="tx1"/>
                </a:solidFill>
              </a:rPr>
              <a:t>Leasing</a:t>
            </a:r>
          </a:p>
          <a:p>
            <a:pPr lvl="1">
              <a:buFont typeface="Arial,Sans-Serif" charset="2"/>
              <a:buChar char="•"/>
            </a:pPr>
            <a:r>
              <a:rPr lang="en-US">
                <a:solidFill>
                  <a:schemeClr val="tx1"/>
                </a:solidFill>
                <a:ea typeface="+mn-lt"/>
                <a:cs typeface="+mn-lt"/>
              </a:rPr>
              <a:t>Subrecipient signs lease with, and pays rent to, Landlord</a:t>
            </a:r>
          </a:p>
          <a:p>
            <a:pPr lvl="1">
              <a:buFont typeface="Arial,Sans-Serif" charset="2"/>
              <a:buChar char="•"/>
            </a:pPr>
            <a:r>
              <a:rPr lang="en-US">
                <a:solidFill>
                  <a:schemeClr val="tx1"/>
                </a:solidFill>
                <a:ea typeface="+mn-lt"/>
                <a:cs typeface="+mn-lt"/>
              </a:rPr>
              <a:t>Tenants are sublessees (e.g., sign Occupancy Agreement with Subrecipient) </a:t>
            </a:r>
          </a:p>
          <a:p>
            <a:r>
              <a:rPr lang="en-US" b="1">
                <a:solidFill>
                  <a:srgbClr val="0070C0"/>
                </a:solidFill>
                <a:ea typeface="+mn-lt"/>
                <a:cs typeface="+mn-lt"/>
              </a:rPr>
              <a:t>Renewal Project:</a:t>
            </a:r>
            <a:r>
              <a:rPr lang="en-US" b="1">
                <a:ea typeface="+mn-lt"/>
                <a:cs typeface="+mn-lt"/>
              </a:rPr>
              <a:t> </a:t>
            </a:r>
            <a:r>
              <a:rPr lang="en-US">
                <a:ea typeface="+mn-lt"/>
                <a:cs typeface="+mn-lt"/>
              </a:rPr>
              <a:t>Previously funded by HUD; Requires annual application</a:t>
            </a:r>
            <a:endParaRPr lang="en-US">
              <a:solidFill>
                <a:schemeClr val="tx1"/>
              </a:solidFill>
            </a:endParaRPr>
          </a:p>
          <a:p>
            <a:pPr>
              <a:buFont typeface="Arial" charset="2"/>
              <a:buChar char="•"/>
            </a:pPr>
            <a:endParaRPr lang="en-US" b="1">
              <a:solidFill>
                <a:srgbClr val="0070C0"/>
              </a:solidFill>
            </a:endParaRPr>
          </a:p>
        </p:txBody>
      </p:sp>
      <p:sp>
        <p:nvSpPr>
          <p:cNvPr id="3" name="Title 1">
            <a:extLst>
              <a:ext uri="{FF2B5EF4-FFF2-40B4-BE49-F238E27FC236}">
                <a16:creationId xmlns:a16="http://schemas.microsoft.com/office/drawing/2014/main" id="{1336428C-55E8-974D-A827-8F316DF3AE7F}"/>
              </a:ext>
            </a:extLst>
          </p:cNvPr>
          <p:cNvSpPr txBox="1">
            <a:spLocks/>
          </p:cNvSpPr>
          <p:nvPr/>
        </p:nvSpPr>
        <p:spPr>
          <a:xfrm>
            <a:off x="677334" y="609600"/>
            <a:ext cx="8596668" cy="1320800"/>
          </a:xfrm>
          <a:prstGeom prst="rect">
            <a:avLst/>
          </a:prstGeom>
        </p:spPr>
        <p:txBody>
          <a:bodyPr lIns="91440" tIns="45720" rIns="91440" bIns="45720" anchor="t"/>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Summary</a:t>
            </a:r>
          </a:p>
        </p:txBody>
      </p:sp>
    </p:spTree>
    <p:extLst>
      <p:ext uri="{BB962C8B-B14F-4D97-AF65-F5344CB8AC3E}">
        <p14:creationId xmlns:p14="http://schemas.microsoft.com/office/powerpoint/2010/main" val="1975860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2B286-8D3B-477B-A3AE-F5599436ED17}"/>
              </a:ext>
            </a:extLst>
          </p:cNvPr>
          <p:cNvSpPr>
            <a:spLocks noGrp="1"/>
          </p:cNvSpPr>
          <p:nvPr>
            <p:ph type="title"/>
          </p:nvPr>
        </p:nvSpPr>
        <p:spPr/>
        <p:txBody>
          <a:bodyPr/>
          <a:lstStyle/>
          <a:p>
            <a:r>
              <a:rPr lang="en-US"/>
              <a:t>Permanent Supportive Housing</a:t>
            </a:r>
          </a:p>
        </p:txBody>
      </p:sp>
      <p:sp>
        <p:nvSpPr>
          <p:cNvPr id="3" name="Content Placeholder 2">
            <a:extLst>
              <a:ext uri="{FF2B5EF4-FFF2-40B4-BE49-F238E27FC236}">
                <a16:creationId xmlns:a16="http://schemas.microsoft.com/office/drawing/2014/main" id="{D414C96B-CBF0-47DA-A18D-A16C37193223}"/>
              </a:ext>
            </a:extLst>
          </p:cNvPr>
          <p:cNvSpPr>
            <a:spLocks noGrp="1"/>
          </p:cNvSpPr>
          <p:nvPr>
            <p:ph idx="1"/>
          </p:nvPr>
        </p:nvSpPr>
        <p:spPr>
          <a:xfrm>
            <a:off x="677334" y="1873718"/>
            <a:ext cx="8640970" cy="4167644"/>
          </a:xfrm>
        </p:spPr>
        <p:txBody>
          <a:bodyPr vert="horz" lIns="91440" tIns="45720" rIns="91440" bIns="45720" rtlCol="0" anchor="t">
            <a:normAutofit/>
          </a:bodyPr>
          <a:lstStyle/>
          <a:p>
            <a:pPr marL="0" indent="0" algn="ctr">
              <a:spcBef>
                <a:spcPts val="0"/>
              </a:spcBef>
              <a:spcAft>
                <a:spcPts val="200"/>
              </a:spcAft>
              <a:buNone/>
            </a:pPr>
            <a:r>
              <a:rPr lang="en-US" sz="2100" b="1">
                <a:solidFill>
                  <a:srgbClr val="0070C0"/>
                </a:solidFill>
              </a:rPr>
              <a:t>PSH</a:t>
            </a:r>
            <a:r>
              <a:rPr lang="en-US" sz="2100"/>
              <a:t> </a:t>
            </a:r>
            <a:r>
              <a:rPr lang="en-US" sz="2100">
                <a:solidFill>
                  <a:srgbClr val="0070C0"/>
                </a:solidFill>
              </a:rPr>
              <a:t>combines</a:t>
            </a:r>
            <a:r>
              <a:rPr lang="en-US" sz="2100"/>
              <a:t> </a:t>
            </a:r>
            <a:r>
              <a:rPr lang="en-US" sz="2100" u="sng">
                <a:solidFill>
                  <a:srgbClr val="0070C0"/>
                </a:solidFill>
              </a:rPr>
              <a:t>affordable housing assistance</a:t>
            </a:r>
            <a:r>
              <a:rPr lang="en-US" sz="2100">
                <a:solidFill>
                  <a:srgbClr val="0070C0"/>
                </a:solidFill>
              </a:rPr>
              <a:t> with </a:t>
            </a:r>
            <a:endParaRPr lang="en-US"/>
          </a:p>
          <a:p>
            <a:pPr marL="0" indent="0" algn="ctr">
              <a:spcBef>
                <a:spcPts val="0"/>
              </a:spcBef>
              <a:spcAft>
                <a:spcPts val="1000"/>
              </a:spcAft>
              <a:buNone/>
            </a:pPr>
            <a:r>
              <a:rPr lang="en-US" sz="2100" u="sng">
                <a:solidFill>
                  <a:srgbClr val="0070C0"/>
                </a:solidFill>
              </a:rPr>
              <a:t>supportive services</a:t>
            </a:r>
            <a:r>
              <a:rPr lang="en-US" sz="2100">
                <a:solidFill>
                  <a:srgbClr val="0070C0"/>
                </a:solidFill>
              </a:rPr>
              <a:t> to assist households with at least one member </a:t>
            </a:r>
            <a:r>
              <a:rPr lang="en-US" i="1">
                <a:solidFill>
                  <a:srgbClr val="0070C0"/>
                </a:solidFill>
              </a:rPr>
              <a:t>(adult or child)</a:t>
            </a:r>
            <a:r>
              <a:rPr lang="en-US" sz="2100">
                <a:solidFill>
                  <a:srgbClr val="0070C0"/>
                </a:solidFill>
              </a:rPr>
              <a:t> with a disability in achieving housing stability.</a:t>
            </a:r>
            <a:r>
              <a:rPr lang="en-US" sz="2100"/>
              <a:t> </a:t>
            </a:r>
            <a:endParaRPr lang="en-US"/>
          </a:p>
          <a:p>
            <a:pPr>
              <a:spcBef>
                <a:spcPts val="1400"/>
              </a:spcBef>
            </a:pPr>
            <a:r>
              <a:rPr lang="en-US" b="1">
                <a:solidFill>
                  <a:srgbClr val="0070C0"/>
                </a:solidFill>
              </a:rPr>
              <a:t>Affordable Housing:</a:t>
            </a:r>
          </a:p>
          <a:p>
            <a:pPr lvl="1"/>
            <a:r>
              <a:rPr lang="en-US" b="1">
                <a:solidFill>
                  <a:srgbClr val="0070C0"/>
                </a:solidFill>
                <a:ea typeface="+mn-lt"/>
                <a:cs typeface="+mn-lt"/>
              </a:rPr>
              <a:t>Lease Agreements: </a:t>
            </a:r>
            <a:r>
              <a:rPr lang="en-US">
                <a:ea typeface="+mn-lt"/>
                <a:cs typeface="+mn-lt"/>
              </a:rPr>
              <a:t>One-year Term</a:t>
            </a:r>
            <a:r>
              <a:rPr lang="en-US">
                <a:solidFill>
                  <a:srgbClr val="404040"/>
                </a:solidFill>
                <a:ea typeface="+mn-lt"/>
                <a:cs typeface="+mn-lt"/>
              </a:rPr>
              <a:t>;</a:t>
            </a:r>
            <a:r>
              <a:rPr lang="en-US">
                <a:ea typeface="+mn-lt"/>
                <a:cs typeface="+mn-lt"/>
              </a:rPr>
              <a:t> Renewable</a:t>
            </a:r>
            <a:endParaRPr lang="en-US" b="1">
              <a:solidFill>
                <a:srgbClr val="0070C0"/>
              </a:solidFill>
              <a:ea typeface="+mn-lt"/>
              <a:cs typeface="+mn-lt"/>
            </a:endParaRPr>
          </a:p>
          <a:p>
            <a:pPr lvl="1"/>
            <a:r>
              <a:rPr lang="en-US" b="1">
                <a:solidFill>
                  <a:srgbClr val="0070C0"/>
                </a:solidFill>
                <a:ea typeface="+mn-lt"/>
                <a:cs typeface="+mn-lt"/>
              </a:rPr>
              <a:t>Duration of Residency: </a:t>
            </a:r>
            <a:r>
              <a:rPr lang="en-US">
                <a:ea typeface="+mn-lt"/>
                <a:cs typeface="+mn-lt"/>
              </a:rPr>
              <a:t>Not Time-Limited; No designated length of stay</a:t>
            </a:r>
            <a:endParaRPr lang="en-US"/>
          </a:p>
          <a:p>
            <a:pPr lvl="1"/>
            <a:endParaRPr lang="en-US">
              <a:solidFill>
                <a:srgbClr val="404040"/>
              </a:solidFill>
            </a:endParaRPr>
          </a:p>
          <a:p>
            <a:pPr marL="0" indent="0">
              <a:buNone/>
            </a:pPr>
            <a:r>
              <a:rPr lang="en-US"/>
              <a:t>  </a:t>
            </a:r>
          </a:p>
          <a:p>
            <a:endParaRPr lang="en-US"/>
          </a:p>
          <a:p>
            <a:endParaRPr lang="en-US"/>
          </a:p>
          <a:p>
            <a:endParaRPr lang="en-US"/>
          </a:p>
        </p:txBody>
      </p:sp>
    </p:spTree>
    <p:extLst>
      <p:ext uri="{BB962C8B-B14F-4D97-AF65-F5344CB8AC3E}">
        <p14:creationId xmlns:p14="http://schemas.microsoft.com/office/powerpoint/2010/main" val="252563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77228-04F9-A450-A6A1-193769F08025}"/>
              </a:ext>
            </a:extLst>
          </p:cNvPr>
          <p:cNvSpPr>
            <a:spLocks noGrp="1"/>
          </p:cNvSpPr>
          <p:nvPr>
            <p:ph type="title"/>
          </p:nvPr>
        </p:nvSpPr>
        <p:spPr/>
        <p:txBody>
          <a:bodyPr/>
          <a:lstStyle/>
          <a:p>
            <a:r>
              <a:rPr lang="en-US">
                <a:ea typeface="+mj-lt"/>
                <a:cs typeface="+mj-lt"/>
              </a:rPr>
              <a:t>Permanent Supportive Housing (cont'd)</a:t>
            </a:r>
          </a:p>
          <a:p>
            <a:endParaRPr lang="en-US"/>
          </a:p>
        </p:txBody>
      </p:sp>
      <p:sp>
        <p:nvSpPr>
          <p:cNvPr id="3" name="Content Placeholder 2">
            <a:extLst>
              <a:ext uri="{FF2B5EF4-FFF2-40B4-BE49-F238E27FC236}">
                <a16:creationId xmlns:a16="http://schemas.microsoft.com/office/drawing/2014/main" id="{9A019A55-7439-9B06-D9F4-8343F1171699}"/>
              </a:ext>
            </a:extLst>
          </p:cNvPr>
          <p:cNvSpPr>
            <a:spLocks noGrp="1"/>
          </p:cNvSpPr>
          <p:nvPr>
            <p:ph idx="1"/>
          </p:nvPr>
        </p:nvSpPr>
        <p:spPr>
          <a:xfrm>
            <a:off x="677334" y="1712354"/>
            <a:ext cx="8596668" cy="4329008"/>
          </a:xfrm>
        </p:spPr>
        <p:txBody>
          <a:bodyPr vert="horz" lIns="91440" tIns="45720" rIns="91440" bIns="45720" rtlCol="0" anchor="t">
            <a:normAutofit/>
          </a:bodyPr>
          <a:lstStyle/>
          <a:p>
            <a:pPr>
              <a:spcBef>
                <a:spcPts val="1400"/>
              </a:spcBef>
            </a:pPr>
            <a:r>
              <a:rPr lang="en-US" b="1">
                <a:solidFill>
                  <a:srgbClr val="0070C0"/>
                </a:solidFill>
                <a:ea typeface="+mn-lt"/>
                <a:cs typeface="+mn-lt"/>
              </a:rPr>
              <a:t>Supportive Services: </a:t>
            </a:r>
            <a:r>
              <a:rPr lang="en-US">
                <a:solidFill>
                  <a:srgbClr val="404040"/>
                </a:solidFill>
                <a:ea typeface="+mn-lt"/>
                <a:cs typeface="+mn-lt"/>
              </a:rPr>
              <a:t>Providers must deliver supportive services which will meet the needs of residents &amp; assist them in living more independently.</a:t>
            </a:r>
            <a:r>
              <a:rPr lang="en-US">
                <a:ea typeface="+mn-lt"/>
                <a:cs typeface="+mn-lt"/>
              </a:rPr>
              <a:t>  Services may include: </a:t>
            </a:r>
          </a:p>
          <a:p>
            <a:pPr lvl="1">
              <a:spcBef>
                <a:spcPts val="1400"/>
              </a:spcBef>
            </a:pPr>
            <a:r>
              <a:rPr lang="en-US">
                <a:ea typeface="+mn-lt"/>
                <a:cs typeface="+mn-lt"/>
              </a:rPr>
              <a:t>Housing supports (e.g. housing search, moving expense assistance)</a:t>
            </a:r>
          </a:p>
          <a:p>
            <a:pPr lvl="1">
              <a:spcBef>
                <a:spcPts val="1400"/>
              </a:spcBef>
            </a:pPr>
            <a:r>
              <a:rPr lang="en-US">
                <a:ea typeface="+mn-lt"/>
                <a:cs typeface="+mn-lt"/>
              </a:rPr>
              <a:t>Connection to entitlements (e.g. benefits applications, legal support)</a:t>
            </a:r>
          </a:p>
          <a:p>
            <a:pPr lvl="1">
              <a:spcBef>
                <a:spcPts val="1400"/>
              </a:spcBef>
            </a:pPr>
            <a:r>
              <a:rPr lang="en-US">
                <a:ea typeface="+mn-lt"/>
                <a:cs typeface="+mn-lt"/>
              </a:rPr>
              <a:t>Connection to healthcare </a:t>
            </a:r>
          </a:p>
          <a:p>
            <a:pPr lvl="1">
              <a:spcBef>
                <a:spcPts val="1400"/>
              </a:spcBef>
            </a:pPr>
            <a:r>
              <a:rPr lang="en-US">
                <a:ea typeface="+mn-lt"/>
                <a:cs typeface="+mn-lt"/>
              </a:rPr>
              <a:t>Connection to mental health &amp; substance abuse support as needed</a:t>
            </a:r>
          </a:p>
          <a:p>
            <a:pPr lvl="1">
              <a:spcBef>
                <a:spcPts val="1400"/>
              </a:spcBef>
            </a:pPr>
            <a:r>
              <a:rPr lang="en-US">
                <a:ea typeface="+mn-lt"/>
                <a:cs typeface="+mn-lt"/>
              </a:rPr>
              <a:t>Support for increasing income (e.g. educational assistance, job training, employment assistance)</a:t>
            </a:r>
          </a:p>
          <a:p>
            <a:pPr lvl="1">
              <a:spcBef>
                <a:spcPts val="1400"/>
              </a:spcBef>
            </a:pPr>
            <a:r>
              <a:rPr lang="en-US">
                <a:ea typeface="+mn-lt"/>
                <a:cs typeface="+mn-lt"/>
              </a:rPr>
              <a:t>Other services that promote independence (e.g. life skills training, case management, transportation)</a:t>
            </a:r>
          </a:p>
        </p:txBody>
      </p:sp>
    </p:spTree>
    <p:extLst>
      <p:ext uri="{BB962C8B-B14F-4D97-AF65-F5344CB8AC3E}">
        <p14:creationId xmlns:p14="http://schemas.microsoft.com/office/powerpoint/2010/main" val="3530675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00F6A-1D77-4FCA-A432-88C927EC931D}"/>
              </a:ext>
            </a:extLst>
          </p:cNvPr>
          <p:cNvSpPr>
            <a:spLocks noGrp="1"/>
          </p:cNvSpPr>
          <p:nvPr>
            <p:ph type="title"/>
          </p:nvPr>
        </p:nvSpPr>
        <p:spPr/>
        <p:txBody>
          <a:bodyPr/>
          <a:lstStyle/>
          <a:p>
            <a:r>
              <a:rPr lang="en-US"/>
              <a:t>Berkshire County</a:t>
            </a:r>
          </a:p>
        </p:txBody>
      </p:sp>
      <p:sp>
        <p:nvSpPr>
          <p:cNvPr id="3" name="Content Placeholder 2">
            <a:extLst>
              <a:ext uri="{FF2B5EF4-FFF2-40B4-BE49-F238E27FC236}">
                <a16:creationId xmlns:a16="http://schemas.microsoft.com/office/drawing/2014/main" id="{D16851D9-9FBC-499D-9E48-EA31BE3B94DF}"/>
              </a:ext>
            </a:extLst>
          </p:cNvPr>
          <p:cNvSpPr>
            <a:spLocks noGrp="1"/>
          </p:cNvSpPr>
          <p:nvPr>
            <p:ph idx="1"/>
          </p:nvPr>
        </p:nvSpPr>
        <p:spPr>
          <a:xfrm>
            <a:off x="677334" y="2076610"/>
            <a:ext cx="9048551" cy="4235192"/>
          </a:xfrm>
        </p:spPr>
        <p:txBody>
          <a:bodyPr vert="horz" lIns="91440" tIns="45720" rIns="91440" bIns="45720" rtlCol="0" anchor="t">
            <a:normAutofit/>
          </a:bodyPr>
          <a:lstStyle/>
          <a:p>
            <a:r>
              <a:rPr lang="en-US" b="1">
                <a:solidFill>
                  <a:srgbClr val="0070C0"/>
                </a:solidFill>
              </a:rPr>
              <a:t>Current Beds:</a:t>
            </a:r>
            <a:r>
              <a:rPr lang="en-US"/>
              <a:t> 10</a:t>
            </a:r>
          </a:p>
          <a:p>
            <a:r>
              <a:rPr lang="en-US" b="1">
                <a:solidFill>
                  <a:srgbClr val="0070C0"/>
                </a:solidFill>
              </a:rPr>
              <a:t>Number of Landlords: </a:t>
            </a:r>
            <a:r>
              <a:rPr lang="en-US">
                <a:solidFill>
                  <a:schemeClr val="tx1"/>
                </a:solidFill>
              </a:rPr>
              <a:t>2 (9 beds with one landlord)</a:t>
            </a:r>
          </a:p>
          <a:p>
            <a:r>
              <a:rPr lang="en-US" b="1">
                <a:solidFill>
                  <a:srgbClr val="0070C0"/>
                </a:solidFill>
              </a:rPr>
              <a:t>Lease Agreements with Landlords: </a:t>
            </a:r>
            <a:r>
              <a:rPr lang="en-US"/>
              <a:t>CHD leases end June 30, 2023</a:t>
            </a:r>
          </a:p>
          <a:p>
            <a:r>
              <a:rPr lang="en-US" b="1">
                <a:solidFill>
                  <a:srgbClr val="0070C0"/>
                </a:solidFill>
              </a:rPr>
              <a:t>Utilities: </a:t>
            </a:r>
          </a:p>
          <a:p>
            <a:pPr lvl="1">
              <a:buFont typeface="Arial" charset="2"/>
              <a:buChar char="•"/>
            </a:pPr>
            <a:r>
              <a:rPr lang="en-US" b="1"/>
              <a:t>Included in Rent:</a:t>
            </a:r>
            <a:r>
              <a:rPr lang="en-US"/>
              <a:t> 3 Beds</a:t>
            </a:r>
          </a:p>
          <a:p>
            <a:pPr lvl="1">
              <a:buFont typeface="Arial" charset="2"/>
              <a:buChar char="•"/>
            </a:pPr>
            <a:r>
              <a:rPr lang="en-US" b="1"/>
              <a:t>Not included in Rent:</a:t>
            </a:r>
            <a:r>
              <a:rPr lang="en-US"/>
              <a:t> 7 Beds</a:t>
            </a:r>
          </a:p>
          <a:p>
            <a:r>
              <a:rPr lang="en-US" b="1">
                <a:solidFill>
                  <a:srgbClr val="0070C0"/>
                </a:solidFill>
              </a:rPr>
              <a:t>Utility Budget (Bill to Operating):</a:t>
            </a:r>
            <a:r>
              <a:rPr lang="en-US"/>
              <a:t>  PPA stated $16,000/</a:t>
            </a:r>
            <a:r>
              <a:rPr lang="en-US" err="1"/>
              <a:t>yr</a:t>
            </a:r>
            <a:r>
              <a:rPr lang="en-US"/>
              <a:t>; Budget for $11,000 </a:t>
            </a:r>
          </a:p>
          <a:p>
            <a:r>
              <a:rPr lang="en-US" b="1">
                <a:solidFill>
                  <a:srgbClr val="0070C0"/>
                </a:solidFill>
              </a:rPr>
              <a:t>Utility Payments: </a:t>
            </a:r>
            <a:r>
              <a:rPr lang="en-US">
                <a:solidFill>
                  <a:schemeClr val="tx1"/>
                </a:solidFill>
              </a:rPr>
              <a:t>Account in name </a:t>
            </a:r>
            <a:r>
              <a:rPr lang="en-US"/>
              <a:t>of Subrecipient; Suggest Payment Plan </a:t>
            </a:r>
          </a:p>
          <a:p>
            <a:r>
              <a:rPr lang="en-US" b="1">
                <a:solidFill>
                  <a:srgbClr val="0070C0"/>
                </a:solidFill>
              </a:rPr>
              <a:t>Program Income:  </a:t>
            </a:r>
            <a:r>
              <a:rPr lang="en-US">
                <a:solidFill>
                  <a:schemeClr val="tx1"/>
                </a:solidFill>
              </a:rPr>
              <a:t>30% of tenant adjust gross income</a:t>
            </a:r>
            <a:r>
              <a:rPr lang="en-US" b="1">
                <a:solidFill>
                  <a:schemeClr val="tx1"/>
                </a:solidFill>
              </a:rPr>
              <a:t> </a:t>
            </a:r>
          </a:p>
          <a:p>
            <a:pPr lvl="1">
              <a:buFont typeface="Arial" charset="2"/>
              <a:buChar char="•"/>
            </a:pPr>
            <a:r>
              <a:rPr lang="en-US" b="1">
                <a:solidFill>
                  <a:schemeClr val="tx1"/>
                </a:solidFill>
              </a:rPr>
              <a:t>Estimate: </a:t>
            </a:r>
            <a:r>
              <a:rPr lang="en-US">
                <a:solidFill>
                  <a:schemeClr val="tx1"/>
                </a:solidFill>
              </a:rPr>
              <a:t>$13,000/year; Will vary </a:t>
            </a:r>
          </a:p>
          <a:p>
            <a:pPr lvl="1"/>
            <a:endParaRPr lang="en-US"/>
          </a:p>
          <a:p>
            <a:endParaRPr lang="en-US"/>
          </a:p>
        </p:txBody>
      </p:sp>
    </p:spTree>
    <p:extLst>
      <p:ext uri="{BB962C8B-B14F-4D97-AF65-F5344CB8AC3E}">
        <p14:creationId xmlns:p14="http://schemas.microsoft.com/office/powerpoint/2010/main" val="367932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4F47-81AB-4E4D-97B4-53C46D4A6BBD}"/>
              </a:ext>
            </a:extLst>
          </p:cNvPr>
          <p:cNvSpPr>
            <a:spLocks noGrp="1"/>
          </p:cNvSpPr>
          <p:nvPr>
            <p:ph type="title"/>
          </p:nvPr>
        </p:nvSpPr>
        <p:spPr/>
        <p:txBody>
          <a:bodyPr/>
          <a:lstStyle/>
          <a:p>
            <a:r>
              <a:rPr lang="en-US"/>
              <a:t>Franklin County</a:t>
            </a:r>
          </a:p>
        </p:txBody>
      </p:sp>
      <p:sp>
        <p:nvSpPr>
          <p:cNvPr id="7" name="Content Placeholder 2">
            <a:extLst>
              <a:ext uri="{FF2B5EF4-FFF2-40B4-BE49-F238E27FC236}">
                <a16:creationId xmlns:a16="http://schemas.microsoft.com/office/drawing/2014/main" id="{537F7807-35B7-0C2B-99EE-6C406EE50B57}"/>
              </a:ext>
            </a:extLst>
          </p:cNvPr>
          <p:cNvSpPr>
            <a:spLocks noGrp="1"/>
          </p:cNvSpPr>
          <p:nvPr>
            <p:ph idx="1"/>
          </p:nvPr>
        </p:nvSpPr>
        <p:spPr>
          <a:xfrm>
            <a:off x="677334" y="2067279"/>
            <a:ext cx="9048551" cy="4235192"/>
          </a:xfrm>
        </p:spPr>
        <p:txBody>
          <a:bodyPr vert="horz" lIns="91440" tIns="45720" rIns="91440" bIns="45720" rtlCol="0" anchor="t">
            <a:normAutofit lnSpcReduction="10000"/>
          </a:bodyPr>
          <a:lstStyle/>
          <a:p>
            <a:r>
              <a:rPr lang="en-US" b="1">
                <a:solidFill>
                  <a:srgbClr val="0070C0"/>
                </a:solidFill>
              </a:rPr>
              <a:t>Current Beds:</a:t>
            </a:r>
            <a:r>
              <a:rPr lang="en-US"/>
              <a:t> 27</a:t>
            </a:r>
          </a:p>
          <a:p>
            <a:r>
              <a:rPr lang="en-US" b="1">
                <a:solidFill>
                  <a:srgbClr val="0070C0"/>
                </a:solidFill>
              </a:rPr>
              <a:t>Number of Landlords:  </a:t>
            </a:r>
            <a:r>
              <a:rPr lang="en-US">
                <a:solidFill>
                  <a:schemeClr val="tx1"/>
                </a:solidFill>
              </a:rPr>
              <a:t>3  (26 beds with 2 Landlords)</a:t>
            </a:r>
          </a:p>
          <a:p>
            <a:r>
              <a:rPr lang="en-US" b="1">
                <a:solidFill>
                  <a:srgbClr val="0070C0"/>
                </a:solidFill>
              </a:rPr>
              <a:t>2 Sites with Majority CoC Tenants:</a:t>
            </a:r>
            <a:r>
              <a:rPr lang="en-US">
                <a:solidFill>
                  <a:srgbClr val="0070C0"/>
                </a:solidFill>
              </a:rPr>
              <a:t> </a:t>
            </a:r>
            <a:r>
              <a:rPr lang="en-US">
                <a:solidFill>
                  <a:schemeClr val="tx1"/>
                </a:solidFill>
              </a:rPr>
              <a:t> </a:t>
            </a:r>
          </a:p>
          <a:p>
            <a:pPr lvl="1">
              <a:buFont typeface="Arial" panose="020B0604020202020204" pitchFamily="34" charset="0"/>
              <a:buChar char="•"/>
            </a:pPr>
            <a:r>
              <a:rPr lang="en-US">
                <a:solidFill>
                  <a:schemeClr val="tx1"/>
                </a:solidFill>
              </a:rPr>
              <a:t>Millers Falls-21 beds</a:t>
            </a:r>
          </a:p>
          <a:p>
            <a:pPr lvl="1">
              <a:buFont typeface="Arial" panose="020B0604020202020204" pitchFamily="34" charset="0"/>
              <a:buChar char="•"/>
            </a:pPr>
            <a:r>
              <a:rPr lang="en-US">
                <a:solidFill>
                  <a:schemeClr val="tx1"/>
                </a:solidFill>
              </a:rPr>
              <a:t>Greenfield-5 beds</a:t>
            </a:r>
          </a:p>
          <a:p>
            <a:r>
              <a:rPr lang="en-US" b="1">
                <a:solidFill>
                  <a:srgbClr val="0070C0"/>
                </a:solidFill>
                <a:ea typeface="+mn-lt"/>
                <a:cs typeface="+mn-lt"/>
              </a:rPr>
              <a:t>Lease Agreements with Landlords: </a:t>
            </a:r>
            <a:r>
              <a:rPr lang="en-US"/>
              <a:t> CHD leases end June 30, 2023</a:t>
            </a:r>
          </a:p>
          <a:p>
            <a:r>
              <a:rPr lang="en-US" b="1">
                <a:solidFill>
                  <a:srgbClr val="0070C0"/>
                </a:solidFill>
              </a:rPr>
              <a:t>Utilities: </a:t>
            </a:r>
            <a:r>
              <a:rPr lang="en-US" b="1">
                <a:solidFill>
                  <a:schemeClr val="tx1"/>
                </a:solidFill>
              </a:rPr>
              <a:t>Not included in rent</a:t>
            </a:r>
          </a:p>
          <a:p>
            <a:r>
              <a:rPr lang="en-US" b="1">
                <a:solidFill>
                  <a:srgbClr val="0070C0"/>
                </a:solidFill>
              </a:rPr>
              <a:t>Utility Budget (Operating):</a:t>
            </a:r>
            <a:r>
              <a:rPr lang="en-US"/>
              <a:t>  PPA states $46,000/</a:t>
            </a:r>
            <a:r>
              <a:rPr lang="en-US" err="1"/>
              <a:t>yr</a:t>
            </a:r>
            <a:r>
              <a:rPr lang="en-US"/>
              <a:t>; Budget for $43,000 minimum </a:t>
            </a:r>
          </a:p>
          <a:p>
            <a:r>
              <a:rPr lang="en-US" b="1">
                <a:solidFill>
                  <a:srgbClr val="0070C0"/>
                </a:solidFill>
              </a:rPr>
              <a:t>Utility Payments: </a:t>
            </a:r>
            <a:r>
              <a:rPr lang="en-US">
                <a:solidFill>
                  <a:schemeClr val="tx1"/>
                </a:solidFill>
              </a:rPr>
              <a:t>Account i</a:t>
            </a:r>
            <a:r>
              <a:rPr lang="en-US"/>
              <a:t>n name of Subrecipient; Suggest Payment Plan</a:t>
            </a:r>
          </a:p>
          <a:p>
            <a:r>
              <a:rPr lang="en-US" b="1">
                <a:solidFill>
                  <a:srgbClr val="0070C0"/>
                </a:solidFill>
              </a:rPr>
              <a:t>Program Income:  </a:t>
            </a:r>
            <a:r>
              <a:rPr lang="en-US">
                <a:solidFill>
                  <a:schemeClr val="tx1"/>
                </a:solidFill>
              </a:rPr>
              <a:t>30% of tenant adjust gross income</a:t>
            </a:r>
            <a:r>
              <a:rPr lang="en-US" b="1">
                <a:solidFill>
                  <a:schemeClr val="tx1"/>
                </a:solidFill>
              </a:rPr>
              <a:t> </a:t>
            </a:r>
          </a:p>
          <a:p>
            <a:pPr lvl="1">
              <a:buFont typeface="Arial" charset="2"/>
              <a:buChar char="•"/>
            </a:pPr>
            <a:r>
              <a:rPr lang="en-US" b="1">
                <a:solidFill>
                  <a:schemeClr val="tx1"/>
                </a:solidFill>
              </a:rPr>
              <a:t>Estimate: </a:t>
            </a:r>
            <a:r>
              <a:rPr lang="en-US">
                <a:solidFill>
                  <a:schemeClr val="tx1"/>
                </a:solidFill>
              </a:rPr>
              <a:t>$ 58,000/year; will vary</a:t>
            </a:r>
          </a:p>
          <a:p>
            <a:pPr lvl="1"/>
            <a:endParaRPr lang="en-US"/>
          </a:p>
          <a:p>
            <a:endParaRPr lang="en-US"/>
          </a:p>
        </p:txBody>
      </p:sp>
    </p:spTree>
    <p:extLst>
      <p:ext uri="{BB962C8B-B14F-4D97-AF65-F5344CB8AC3E}">
        <p14:creationId xmlns:p14="http://schemas.microsoft.com/office/powerpoint/2010/main" val="42912217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C0E4106B05AB4D96F170762C7FAB0E" ma:contentTypeVersion="16" ma:contentTypeDescription="Create a new document." ma:contentTypeScope="" ma:versionID="b5fb8404edd463036ea9c384ce05a1ab">
  <xsd:schema xmlns:xsd="http://www.w3.org/2001/XMLSchema" xmlns:xs="http://www.w3.org/2001/XMLSchema" xmlns:p="http://schemas.microsoft.com/office/2006/metadata/properties" xmlns:ns2="34601aee-bbde-49f2-ad42-bc13d499bb79" xmlns:ns3="2ed1e42b-3b16-4c4c-980e-db513e605f0f" targetNamespace="http://schemas.microsoft.com/office/2006/metadata/properties" ma:root="true" ma:fieldsID="4f110b45ca1acb597061fdaa924834a5" ns2:_="" ns3:_="">
    <xsd:import namespace="34601aee-bbde-49f2-ad42-bc13d499bb79"/>
    <xsd:import namespace="2ed1e42b-3b16-4c4c-980e-db513e605f0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01aee-bbde-49f2-ad42-bc13d499b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276a186-9e68-4632-aee2-e126ee2ec76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ed1e42b-3b16-4c4c-980e-db513e605f0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db3e3c0-44a2-4d88-b8db-8d0a7e11350e}" ma:internalName="TaxCatchAll" ma:showField="CatchAllData" ma:web="2ed1e42b-3b16-4c4c-980e-db513e605f0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4601aee-bbde-49f2-ad42-bc13d499bb79">
      <Terms xmlns="http://schemas.microsoft.com/office/infopath/2007/PartnerControls"/>
    </lcf76f155ced4ddcb4097134ff3c332f>
    <TaxCatchAll xmlns="2ed1e42b-3b16-4c4c-980e-db513e605f0f" xsi:nil="true"/>
    <SharedWithUsers xmlns="2ed1e42b-3b16-4c4c-980e-db513e605f0f">
      <UserInfo>
        <DisplayName>Shaundell Diaz</DisplayName>
        <AccountId>22520</AccountId>
        <AccountType/>
      </UserInfo>
      <UserInfo>
        <DisplayName>Michele LaFleur</DisplayName>
        <AccountId>18045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133C8C-A9A5-4130-BEAF-50CBEAD94536}">
  <ds:schemaRefs>
    <ds:schemaRef ds:uri="2ed1e42b-3b16-4c4c-980e-db513e605f0f"/>
    <ds:schemaRef ds:uri="34601aee-bbde-49f2-ad42-bc13d499bb7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E6097D8-E160-44F2-B6B4-17C09135F872}">
  <ds:schemaRefs>
    <ds:schemaRef ds:uri="2ed1e42b-3b16-4c4c-980e-db513e605f0f"/>
    <ds:schemaRef ds:uri="34601aee-bbde-49f2-ad42-bc13d499bb7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E64E475-D6B6-43E2-8E68-220BD88ECB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Application>Microsoft Office PowerPoint</Application>
  <PresentationFormat>Widescreen</PresentationFormat>
  <Slides>26</Slides>
  <Notes>0</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Facet</vt:lpstr>
      <vt:lpstr>Three County CoC Partner Procurement Information Session</vt:lpstr>
      <vt:lpstr>Today’s Agenda</vt:lpstr>
      <vt:lpstr>Project Description</vt:lpstr>
      <vt:lpstr>Goals</vt:lpstr>
      <vt:lpstr>PowerPoint Presentation</vt:lpstr>
      <vt:lpstr>Permanent Supportive Housing</vt:lpstr>
      <vt:lpstr>Permanent Supportive Housing (cont'd) </vt:lpstr>
      <vt:lpstr>Berkshire County</vt:lpstr>
      <vt:lpstr>Franklin County</vt:lpstr>
      <vt:lpstr>Franklin County-Additional Considerations</vt:lpstr>
      <vt:lpstr>Hampshire County</vt:lpstr>
      <vt:lpstr>Budget Breakdown</vt:lpstr>
      <vt:lpstr>One-Year Budget (July 1, 2023-June 30, 2024)</vt:lpstr>
      <vt:lpstr>CoC Project Components</vt:lpstr>
      <vt:lpstr>Eligible Costs/Activities</vt:lpstr>
      <vt:lpstr>Eligible Costs/Activities</vt:lpstr>
      <vt:lpstr>Match</vt:lpstr>
      <vt:lpstr>PowerPoint Presentation</vt:lpstr>
      <vt:lpstr>Coordinated Entry (CE)</vt:lpstr>
      <vt:lpstr>Homeless Management Information System (HMIS)</vt:lpstr>
      <vt:lpstr>Billing-Monthly</vt:lpstr>
      <vt:lpstr>Billing-Monthly</vt:lpstr>
      <vt:lpstr>Monitoring</vt:lpstr>
      <vt:lpstr>Application Process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2023-03-06T15:06:16Z</dcterms:created>
  <dcterms:modified xsi:type="dcterms:W3CDTF">2023-03-10T18:41:07Z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0x010100DEC0E4106B05AB4D96F170762C7FAB0E</vt:lpwstr>
  </property>
  <property fmtid="{D5CDD505-2E9C-101B-9397-08002B2CF9AE}" pid="3" name="MediaServiceImageTags">
    <vt:lpwstr/>
  </property>
</Properties>
</file>